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4" r:id="rId5"/>
    <p:sldId id="26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29AD"/>
    <a:srgbClr val="702963"/>
    <a:srgbClr val="C2A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18D242-C5AB-4F29-9B9C-6D4739C10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8C6DE8-F96C-456A-B222-A0E415120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C1E4D1-1FCD-444E-B83B-D237E4873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97D-351F-4DB4-8CDA-A8F7B947FB0A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74F3A6-9957-4F61-A553-F79611E04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482BCA-9180-486B-93BA-FE2B704B6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01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FA724B-ABF2-4D9F-9CEF-8BE0DF085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67F157B-EB41-41EB-B1F0-C33953232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6CDA9B-50D7-4E6A-A04C-01721FDBC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97D-351F-4DB4-8CDA-A8F7B947FB0A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E8CE7A-D725-4EC5-939F-811BE2D38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CD83E6-4A71-4720-AE2E-39F575C4F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76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B22533C-23FE-4A88-80EE-03C923A66F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A9EC1FE-24E8-4129-94B4-37D57B2BE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F8152A-67EB-4EC8-A9AD-DD01DC794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97D-351F-4DB4-8CDA-A8F7B947FB0A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A8B5AB-A001-4BB1-9A1C-F5947E720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E46B62-53A6-4C84-96A1-C0ECDEC76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44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FFF96B-63AA-4EAF-A278-E70B26413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C39FFF-5281-487D-9E3B-DF0D97A54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C254D1-A33E-41C7-BAA8-EF53EE2EB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97D-351F-4DB4-8CDA-A8F7B947FB0A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445D6F-18F1-4BDD-B298-E3F848B8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491268-C997-47D1-BF00-4CBF940F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34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ED12CD-21F8-4914-93F0-5D02840CB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B36A24-8368-45A4-A5C9-A44DEBB77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4C7380-A3C7-4022-AB9C-BFF28CBC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97D-351F-4DB4-8CDA-A8F7B947FB0A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6477D2-C75A-43BA-8B65-C5F8EB7E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718C77-6B20-4AD9-BC15-2DF5EEC75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34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8C0F45-BE44-49CC-8CB2-2895B9B02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FC6C84-6FBF-4BD9-8A51-D916851AF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805431-6A25-4A8E-99C6-FA9A31535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FA4B4A-CC29-4DF0-A35E-03B39A286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97D-351F-4DB4-8CDA-A8F7B947FB0A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9FFB6A-75A7-47E7-89B0-CE931814B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D97C68-A1F4-451A-8E0A-2C6FA6D9C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21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49C114-87DC-4470-90A6-E8DF8C9E2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B93781-B025-4C5A-BB45-EBE0349B7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2A69DC-6F01-4774-901F-63069DEC1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DEA10DA-E477-4697-BC09-60F962ECF1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6DE6C6-565F-4423-81AF-082C5640BF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13F14D6-0AF7-426B-BD70-CC5A276E7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97D-351F-4DB4-8CDA-A8F7B947FB0A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3159DFA-67BE-4248-91DA-6E562B803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58290D1-E180-4019-982A-D027F2480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4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3641D3-4AD4-463F-864F-EB1C3425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344C281-E9C4-45CD-91E0-AC455F38C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97D-351F-4DB4-8CDA-A8F7B947FB0A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2D46A5E-D025-4E2F-8016-571B5169E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3EFEC25-97A8-4E34-97CB-FEC05E86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91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7A80EB7-79DD-4569-9115-6484FC48E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97D-351F-4DB4-8CDA-A8F7B947FB0A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C3DECCB-35F0-430B-ADE7-AC8ED882B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389E6A0-5C82-4587-94B6-B902EB8DB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51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545A36-5B75-43DF-B4E5-7507992BF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900556-EE1F-4CCB-8FC6-B3C906731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8C30D2-DAC0-468E-B54B-51A7C8484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79B2AF-AB3A-45EF-BE4C-4436D4FD7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97D-351F-4DB4-8CDA-A8F7B947FB0A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67B19B-7094-444A-8C4F-6C48DF5FA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A04DE1-3C8B-449C-B1EE-608E69AB3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80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F85C36-3D19-4D52-B65C-5A1EB5369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80A84A8-3CCF-46DC-9CCB-2F9CAB6490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8A864D0-5839-4ECA-AEED-0D6DE99EF5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2CCAE4-4242-4BB6-A313-5DB05B86B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97D-351F-4DB4-8CDA-A8F7B947FB0A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42EAB4-799C-4647-BF0E-56F259CD1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98C61C-7DCE-480A-999E-9096CC33E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78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029DA4-253C-4CAA-BB54-EC6AAFCC5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6D9A59-AC16-41A1-87DF-31CD2D892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DD3CD9-0153-47E0-B002-E1F8373798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0997D-351F-4DB4-8CDA-A8F7B947FB0A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4715EE-1648-4374-B4B9-781E25BFC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4BE966-DEE6-4BF2-8C3E-11A5058CD0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84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kaznmu.kz/rus/obrazovanie-2/uchebno-metodicheskoe-obedinenie/gruppa-upravleniya-proektami/16-komiteto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EDA4B0F-37B9-4A56-A568-2D65DF071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403" y="560829"/>
            <a:ext cx="9406596" cy="165576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НАО «Казахский национальный медицинский университет имени С.Д.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Асфендиярова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7A04101-B18A-476D-89BD-9458EC5D4B3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96" y="266347"/>
            <a:ext cx="932707" cy="1122363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0ED38F6-DE10-453F-B3C0-E436D4718F49}"/>
              </a:ext>
            </a:extLst>
          </p:cNvPr>
          <p:cNvSpPr/>
          <p:nvPr/>
        </p:nvSpPr>
        <p:spPr>
          <a:xfrm>
            <a:off x="11600705" y="-42202"/>
            <a:ext cx="591293" cy="6900202"/>
          </a:xfrm>
          <a:prstGeom prst="rect">
            <a:avLst/>
          </a:prstGeom>
          <a:solidFill>
            <a:srgbClr val="702963"/>
          </a:solidFill>
          <a:ln>
            <a:solidFill>
              <a:srgbClr val="A42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48AFE1-2575-4887-BCFE-1D6179481F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396" y="2253810"/>
            <a:ext cx="11164609" cy="3537390"/>
          </a:xfrm>
          <a:solidFill>
            <a:srgbClr val="C2A965"/>
          </a:solidFill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ГУП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медицинского образования педиатрического профиля, анестезиологии, реаниматологии, медицинской реабилитации и традиционной медицины за 2020-2021 учебный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(4 месяца).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1F9FC141-2F14-4CC5-B144-AC617F791257}"/>
              </a:ext>
            </a:extLst>
          </p:cNvPr>
          <p:cNvCxnSpPr>
            <a:cxnSpLocks/>
          </p:cNvCxnSpPr>
          <p:nvPr/>
        </p:nvCxnSpPr>
        <p:spPr>
          <a:xfrm>
            <a:off x="382396" y="3798277"/>
            <a:ext cx="11164609" cy="0"/>
          </a:xfrm>
          <a:prstGeom prst="line">
            <a:avLst/>
          </a:prstGeom>
          <a:ln>
            <a:solidFill>
              <a:srgbClr val="7029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44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A9003A-A836-4E8E-A48D-BEBEC3A893F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2963"/>
          </a:solidFill>
        </p:spPr>
        <p:txBody>
          <a:bodyPr/>
          <a:lstStyle/>
          <a:p>
            <a:pPr algn="ctr"/>
            <a:r>
              <a:rPr lang="ru-RU" dirty="0">
                <a:solidFill>
                  <a:srgbClr val="C2A9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работе </a:t>
            </a:r>
            <a:r>
              <a:rPr lang="ru-RU" dirty="0" smtClean="0">
                <a:solidFill>
                  <a:srgbClr val="C2A9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ГУП</a:t>
            </a:r>
            <a:endParaRPr lang="ru-RU" dirty="0">
              <a:solidFill>
                <a:srgbClr val="C2A9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9438B5-C3E5-40C6-ADDF-3F450C2BD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 отчетный период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ГУП провел 4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плановых заседаний в дистанционном формате. План работы на 2020 - 2021 учебный год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реализован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Структура, состав и планы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ГУП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медицинского образования педиатрического профиля, анестезиологии, реаниматологии, медицинской реабилитации и традиционной медицины при УМО по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направлению подготовки – Здравоохранение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рассмотрены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утверждены на заседании от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11.02.2021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года, протокол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56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4561" y="689816"/>
            <a:ext cx="10390094" cy="2298648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6AFA301-AA81-470F-AEF3-FDC0E4AA3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561" y="0"/>
            <a:ext cx="10515600" cy="689816"/>
          </a:xfrm>
          <a:solidFill>
            <a:srgbClr val="702963"/>
          </a:solidFill>
        </p:spPr>
        <p:txBody>
          <a:bodyPr>
            <a:normAutofit fontScale="90000"/>
          </a:bodyPr>
          <a:lstStyle/>
          <a:p>
            <a:pPr algn="ctr"/>
            <a:r>
              <a:rPr lang="kk-KZ" b="1" dirty="0">
                <a:solidFill>
                  <a:srgbClr val="C2A9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 </a:t>
            </a:r>
            <a:r>
              <a:rPr lang="kk-KZ" b="1" dirty="0" smtClean="0">
                <a:solidFill>
                  <a:srgbClr val="C2A9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ГУП</a:t>
            </a:r>
            <a:endParaRPr lang="ru-RU" b="1" dirty="0">
              <a:solidFill>
                <a:srgbClr val="C2A9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34561" y="2839283"/>
            <a:ext cx="6907660" cy="33239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Состав Комитета «Детская хирургия</a:t>
            </a:r>
            <a:r>
              <a:rPr lang="ru-RU" sz="1400" dirty="0" smtClean="0"/>
              <a:t>» - 16  человек</a:t>
            </a:r>
          </a:p>
          <a:p>
            <a:r>
              <a:rPr lang="ru-RU" sz="1400" dirty="0"/>
              <a:t>Состав Комитета «Неонатология</a:t>
            </a:r>
            <a:r>
              <a:rPr lang="ru-RU" sz="1400" dirty="0" smtClean="0"/>
              <a:t>» - 17 человек</a:t>
            </a:r>
          </a:p>
          <a:p>
            <a:r>
              <a:rPr lang="ru-RU" sz="1400" dirty="0"/>
              <a:t>Состав Комитета «Детская пульмонология</a:t>
            </a:r>
            <a:r>
              <a:rPr lang="ru-RU" sz="1400" dirty="0" smtClean="0"/>
              <a:t>» - 16 человек</a:t>
            </a:r>
          </a:p>
          <a:p>
            <a:r>
              <a:rPr lang="ru-RU" sz="1400" dirty="0"/>
              <a:t>Состав Комитета «Фтизиатрия детская» </a:t>
            </a:r>
            <a:r>
              <a:rPr lang="ru-RU" sz="1400" dirty="0" smtClean="0"/>
              <a:t> - 9 человек</a:t>
            </a:r>
          </a:p>
          <a:p>
            <a:r>
              <a:rPr lang="ru-RU" sz="1400" dirty="0"/>
              <a:t>Состав Комитета «Анестезиология и реаниматология, в том числе детская</a:t>
            </a:r>
            <a:r>
              <a:rPr lang="ru-RU" sz="1400" dirty="0" smtClean="0"/>
              <a:t>» - 21 человек</a:t>
            </a:r>
          </a:p>
          <a:p>
            <a:r>
              <a:rPr lang="ru-RU" sz="1400" dirty="0"/>
              <a:t>Состав Комитета «Нефрология детская</a:t>
            </a:r>
            <a:r>
              <a:rPr lang="ru-RU" sz="1400" dirty="0" smtClean="0"/>
              <a:t>» - 11 человек</a:t>
            </a:r>
          </a:p>
          <a:p>
            <a:r>
              <a:rPr lang="ru-RU" sz="1400" dirty="0"/>
              <a:t>Состав Комитета «Кардиология детская</a:t>
            </a:r>
            <a:r>
              <a:rPr lang="ru-RU" sz="1400" dirty="0" smtClean="0"/>
              <a:t>» - 12 человек</a:t>
            </a:r>
          </a:p>
          <a:p>
            <a:r>
              <a:rPr lang="ru-RU" sz="1400" dirty="0"/>
              <a:t>Состав Комитета «Аллергология и иммунология детская</a:t>
            </a:r>
            <a:r>
              <a:rPr lang="ru-RU" sz="1400" dirty="0" smtClean="0"/>
              <a:t>» - 9 человек</a:t>
            </a:r>
          </a:p>
          <a:p>
            <a:r>
              <a:rPr lang="ru-RU" sz="1400" dirty="0"/>
              <a:t>Состав Комитета «Онкология и гематология детская</a:t>
            </a:r>
            <a:r>
              <a:rPr lang="ru-RU" sz="1400" dirty="0" smtClean="0"/>
              <a:t>» - 12 человек</a:t>
            </a:r>
          </a:p>
          <a:p>
            <a:r>
              <a:rPr lang="ru-RU" sz="1400" dirty="0"/>
              <a:t>Состав Комитета «Физическая медицина и реабилитации</a:t>
            </a:r>
            <a:r>
              <a:rPr lang="ru-RU" sz="1400" dirty="0" smtClean="0"/>
              <a:t>» - 18 человек</a:t>
            </a:r>
          </a:p>
          <a:p>
            <a:r>
              <a:rPr lang="ru-RU" sz="1400" dirty="0"/>
              <a:t>Состав комитета «Инфекционные болезни детские» </a:t>
            </a:r>
            <a:r>
              <a:rPr lang="ru-RU" sz="1400" dirty="0" smtClean="0"/>
              <a:t> - 9 человек</a:t>
            </a:r>
          </a:p>
          <a:p>
            <a:r>
              <a:rPr lang="ru-RU" sz="1400" dirty="0"/>
              <a:t>Состав Комитета «Детская ревматология» </a:t>
            </a:r>
            <a:r>
              <a:rPr lang="ru-RU" sz="1400" dirty="0" smtClean="0"/>
              <a:t> - 7 человек</a:t>
            </a:r>
          </a:p>
          <a:p>
            <a:r>
              <a:rPr lang="ru-RU" sz="1400" dirty="0"/>
              <a:t>Состав Комитета «Педиатрия</a:t>
            </a:r>
            <a:r>
              <a:rPr lang="ru-RU" sz="1400" dirty="0" smtClean="0"/>
              <a:t>» - 14 человек</a:t>
            </a:r>
          </a:p>
          <a:p>
            <a:r>
              <a:rPr lang="ru-RU" sz="1400" dirty="0"/>
              <a:t>Состав Комитета Психиатрия и неврология детская </a:t>
            </a:r>
            <a:r>
              <a:rPr lang="ru-RU" sz="1400" dirty="0" smtClean="0"/>
              <a:t> - 21 человек</a:t>
            </a:r>
          </a:p>
          <a:p>
            <a:r>
              <a:rPr lang="ru-RU" sz="1400" dirty="0"/>
              <a:t>Состав Комитета «Детская гастроэнтерология</a:t>
            </a:r>
            <a:r>
              <a:rPr lang="ru-RU" sz="1400" dirty="0" smtClean="0"/>
              <a:t>» - 7 человек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56376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42FD9CE-FF8D-47EA-9935-85041ED63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87171"/>
            <a:ext cx="10908323" cy="5032375"/>
          </a:xfrm>
        </p:spPr>
        <p:txBody>
          <a:bodyPr>
            <a:normAutofit/>
          </a:bodyPr>
          <a:lstStyle/>
          <a:p>
            <a:pPr indent="450215" algn="just"/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работы сформированы чаты, открыты страницы ГУП на базе сайтов базовых вузов;</a:t>
            </a:r>
          </a:p>
          <a:p>
            <a:pPr indent="450215" algn="just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заседания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ГУП, Комитетов проводятся открытые, участвовать могут все желающие;</a:t>
            </a:r>
          </a:p>
          <a:p>
            <a:pPr indent="450215" algn="just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Материалы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заседания размещаются в чатах, после заседания на сайте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https://kaznmu.kz/rus/obrazovanie-2/uchebno-metodicheskoe-obedinenie/gruppa-upravleniya-proektami/16-komitetov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6AFA301-AA81-470F-AEF3-FDC0E4AA3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561" y="134937"/>
            <a:ext cx="10515600" cy="1325563"/>
          </a:xfrm>
          <a:solidFill>
            <a:srgbClr val="702963"/>
          </a:solidFill>
        </p:spPr>
        <p:txBody>
          <a:bodyPr/>
          <a:lstStyle/>
          <a:p>
            <a:pPr algn="ctr"/>
            <a:r>
              <a:rPr lang="kk-KZ" b="1" dirty="0">
                <a:solidFill>
                  <a:srgbClr val="C2A9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 smtClean="0">
                <a:solidFill>
                  <a:srgbClr val="C2A9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Транспарентность деятельности УМО</a:t>
            </a:r>
            <a:endParaRPr lang="ru-RU" b="1" dirty="0">
              <a:solidFill>
                <a:srgbClr val="C2A9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758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9A6F8E-A555-4FD3-AA77-4A0C474A1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4738"/>
            <a:ext cx="10515600" cy="5192225"/>
          </a:xfrm>
          <a:solidFill>
            <a:srgbClr val="C2A965"/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srgbClr val="7029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710271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305</Words>
  <Application>Microsoft Office PowerPoint</Application>
  <PresentationFormat>Широкоэкранный</PresentationFormat>
  <Paragraphs>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Отчет о деятельности ГУП программ медицинского образования педиатрического профиля, анестезиологии, реаниматологии, медицинской реабилитации и традиционной медицины за 2020-2021 учебный год (4 месяца).  </vt:lpstr>
      <vt:lpstr>Отчет о работе ГУП</vt:lpstr>
      <vt:lpstr> Состав ГУП</vt:lpstr>
      <vt:lpstr> Транспарентность деятельности УМО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</dc:creator>
  <cp:lastModifiedBy>123</cp:lastModifiedBy>
  <cp:revision>12</cp:revision>
  <dcterms:created xsi:type="dcterms:W3CDTF">2021-05-26T05:06:07Z</dcterms:created>
  <dcterms:modified xsi:type="dcterms:W3CDTF">2021-12-07T04:45:03Z</dcterms:modified>
</cp:coreProperties>
</file>