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3" r:id="rId6"/>
    <p:sldId id="262" r:id="rId7"/>
    <p:sldId id="260" r:id="rId8"/>
    <p:sldId id="259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4B6B-6443-4E52-9533-ADB67E509209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56576-79E9-4D65-BD2D-DD17A0C9F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Образовательная программа магистратуры «</a:t>
            </a:r>
            <a:r>
              <a:rPr lang="ru-RU" dirty="0" err="1" smtClean="0"/>
              <a:t>Нутрициология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Миссия 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	Образовательная программа по магистратуре «</a:t>
            </a:r>
            <a:r>
              <a:rPr lang="ru-RU" sz="2800" dirty="0" err="1" smtClean="0"/>
              <a:t>Нутрициология</a:t>
            </a:r>
            <a:r>
              <a:rPr lang="ru-RU" sz="2800" dirty="0" smtClean="0"/>
              <a:t>» направлена на подготовку специалистов обладающих современными фундаментальными знаниями, гарантирующими им профессиональную мобильность в развивающемся мире, способных решать проблемы здоровья общества.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Цель: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Подготовка </a:t>
            </a:r>
            <a:r>
              <a:rPr lang="ru-RU" sz="2400" dirty="0"/>
              <a:t>высококвалифицированных, </a:t>
            </a:r>
            <a:r>
              <a:rPr lang="ru-RU" sz="2400" dirty="0" err="1" smtClean="0"/>
              <a:t>конкуренто-способных</a:t>
            </a:r>
            <a:r>
              <a:rPr lang="ru-RU" sz="2400" dirty="0" smtClean="0"/>
              <a:t> специалистов, обладающих </a:t>
            </a:r>
            <a:r>
              <a:rPr lang="ru-RU" sz="2400" dirty="0"/>
              <a:t>системой знаний, умений, компетенций, определяющих готовность к самостоятельной профессиональной деятельности в сфере общественного здравоохранения, способных успешно развивать и применять технологии, средства, способы и методы, направленные на сохранение и улучшение здоровья населения.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Актуальность </a:t>
            </a:r>
            <a:r>
              <a:rPr lang="ru-RU" sz="3200" dirty="0" smtClean="0"/>
              <a:t>(убрать)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Согласно ВОЗ, более 60 процентов хронических болезней (ожирение, диабет, сердечно- сосудистых, онкологических и др.) связано с неправильным питанием. Этим обусловлено возрастающее понимание роли питания в профилактике и лечении </a:t>
            </a:r>
            <a:r>
              <a:rPr lang="ru-RU" sz="2000" dirty="0" smtClean="0"/>
              <a:t>болезней.</a:t>
            </a:r>
          </a:p>
          <a:p>
            <a:pPr lvl="0">
              <a:buNone/>
            </a:pPr>
            <a:r>
              <a:rPr lang="ru-RU" sz="2000" dirty="0" smtClean="0"/>
              <a:t>В связи с популяризацией здоровья, улучшения качества жизни и долголетия, растущей потребностью в здоровом образе жизни, возрастает потребность населения в безопасной, натуральной и разнообразной пище.</a:t>
            </a:r>
          </a:p>
          <a:p>
            <a:pPr lvl="0">
              <a:buNone/>
            </a:pPr>
            <a:r>
              <a:rPr lang="ru-RU" sz="2000" dirty="0" smtClean="0"/>
              <a:t>Подготовки кадров в области </a:t>
            </a:r>
            <a:r>
              <a:rPr lang="ru-RU" sz="2000" dirty="0" err="1" smtClean="0"/>
              <a:t>нутрициологии</a:t>
            </a:r>
            <a:r>
              <a:rPr lang="ru-RU" sz="2000" dirty="0" smtClean="0"/>
              <a:t> является востребованной, так как до настоящего времени практически отсутствовала система подготовки данных специалистов. </a:t>
            </a:r>
          </a:p>
          <a:p>
            <a:pPr lvl="0">
              <a:buNone/>
            </a:pPr>
            <a:endParaRPr lang="ru-RU" sz="20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Потребности практического здравоохранения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kk-KZ" dirty="0" smtClean="0"/>
              <a:t>- «Национального центра Общественного Здравоохранения» МЗ РК, </a:t>
            </a:r>
          </a:p>
          <a:p>
            <a:pPr marL="0" indent="0" algn="just">
              <a:buFontTx/>
              <a:buChar char="-"/>
            </a:pPr>
            <a:r>
              <a:rPr lang="kk-KZ" dirty="0" smtClean="0"/>
              <a:t>Комитет контроля качества и безопасности товаров и услуг </a:t>
            </a:r>
            <a:r>
              <a:rPr lang="ru-RU" dirty="0" smtClean="0"/>
              <a:t>на транспорте,</a:t>
            </a:r>
          </a:p>
          <a:p>
            <a:pPr marL="0" indent="0" algn="just">
              <a:buFontTx/>
              <a:buChar char="-"/>
            </a:pPr>
            <a:r>
              <a:rPr lang="kk-KZ" dirty="0" smtClean="0"/>
              <a:t> «Национальный центр экспертизы»,</a:t>
            </a:r>
          </a:p>
          <a:p>
            <a:pPr marL="0" indent="0" algn="just">
              <a:buFontTx/>
              <a:buChar char="-"/>
            </a:pPr>
            <a:r>
              <a:rPr lang="ru-RU" dirty="0" smtClean="0"/>
              <a:t> ТОО ОО «Казахская академия питания»,</a:t>
            </a:r>
          </a:p>
          <a:p>
            <a:pPr marL="0" indent="0" algn="just">
              <a:buFontTx/>
              <a:buChar char="-"/>
            </a:pPr>
            <a:r>
              <a:rPr lang="kk-KZ" dirty="0" smtClean="0"/>
              <a:t> Комитет контроля качества и безопасности товаров и услуг МЗ РК (</a:t>
            </a:r>
            <a:r>
              <a:rPr lang="ru-RU" dirty="0" smtClean="0"/>
              <a:t>санитарно-эпидемиологическая служба - </a:t>
            </a:r>
            <a:r>
              <a:rPr lang="ru-RU" dirty="0" err="1" smtClean="0"/>
              <a:t>госслужба</a:t>
            </a:r>
            <a:r>
              <a:rPr lang="ru-RU" dirty="0" smtClean="0"/>
              <a:t>),</a:t>
            </a:r>
          </a:p>
          <a:p>
            <a:pPr marL="0" indent="0" algn="just">
              <a:buFontTx/>
              <a:buChar char="-"/>
            </a:pPr>
            <a:r>
              <a:rPr lang="ru-RU" dirty="0" smtClean="0"/>
              <a:t> Республиканские и региональные центры спортивной подготовки Министерства культуры и спорта РК, </a:t>
            </a:r>
          </a:p>
          <a:p>
            <a:pPr marL="0" indent="0" algn="just">
              <a:buFontTx/>
              <a:buChar char="-"/>
            </a:pPr>
            <a:r>
              <a:rPr lang="ru-RU" dirty="0" smtClean="0"/>
              <a:t> Физкультурно-оздоровительные организации, учреждения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Предшествующее образование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Высшее профессиональное образование по специальности: </a:t>
            </a:r>
          </a:p>
          <a:p>
            <a:pPr>
              <a:buNone/>
            </a:pPr>
            <a:r>
              <a:rPr lang="ru-RU" sz="2400" dirty="0" smtClean="0"/>
              <a:t>6В10111 - «Общественное здравоохранение», </a:t>
            </a:r>
          </a:p>
          <a:p>
            <a:pPr>
              <a:buNone/>
            </a:pPr>
            <a:r>
              <a:rPr lang="ru-RU" sz="2400" dirty="0" smtClean="0"/>
              <a:t>6B10107 - «Общая медицина», </a:t>
            </a:r>
          </a:p>
          <a:p>
            <a:pPr>
              <a:buNone/>
            </a:pPr>
            <a:r>
              <a:rPr lang="ru-RU" sz="2400" dirty="0" smtClean="0"/>
              <a:t>5В110400 - «Медико-профилактическое дело», </a:t>
            </a:r>
          </a:p>
          <a:p>
            <a:pPr>
              <a:buNone/>
            </a:pPr>
            <a:r>
              <a:rPr lang="ru-RU" sz="2400" dirty="0" smtClean="0"/>
              <a:t>6В10110 - «Педиатрия», </a:t>
            </a:r>
          </a:p>
          <a:p>
            <a:pPr>
              <a:buNone/>
            </a:pPr>
            <a:r>
              <a:rPr lang="ru-RU" sz="2400" dirty="0" smtClean="0"/>
              <a:t>040800 - «Медико-биологическое дело», </a:t>
            </a:r>
          </a:p>
          <a:p>
            <a:pPr>
              <a:buNone/>
            </a:pPr>
            <a:r>
              <a:rPr lang="ru-RU" sz="2400" dirty="0" smtClean="0"/>
              <a:t>6В10109 – «Стоматология», </a:t>
            </a:r>
          </a:p>
          <a:p>
            <a:pPr>
              <a:buNone/>
            </a:pPr>
            <a:r>
              <a:rPr lang="ru-RU" sz="2400" dirty="0" smtClean="0"/>
              <a:t>6В10101 –«Сестринское дело»</a:t>
            </a:r>
          </a:p>
          <a:p>
            <a:pPr>
              <a:buNone/>
            </a:pPr>
            <a:r>
              <a:rPr lang="ru-RU" sz="2400" dirty="0" smtClean="0"/>
              <a:t>?? </a:t>
            </a:r>
            <a:r>
              <a:rPr lang="ru-RU" sz="2400" dirty="0" smtClean="0">
                <a:solidFill>
                  <a:srgbClr val="FF0000"/>
                </a:solidFill>
              </a:rPr>
              <a:t>Выпускники </a:t>
            </a:r>
            <a:r>
              <a:rPr lang="ru-RU" sz="2400" dirty="0" smtClean="0"/>
              <a:t>– Аграрного университета, Технологического университета, Университета туризма и спорта,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Результаты обучения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buAutoNum type="arabicPeriod"/>
            </a:pPr>
            <a:r>
              <a:rPr lang="ru-RU" sz="2000" dirty="0" smtClean="0"/>
              <a:t>Демонстрировать знания </a:t>
            </a:r>
            <a:r>
              <a:rPr lang="ru-RU" sz="2000" dirty="0"/>
              <a:t>по </a:t>
            </a:r>
            <a:r>
              <a:rPr lang="ru-RU" sz="2000" dirty="0" err="1"/>
              <a:t>нутрициологии</a:t>
            </a:r>
            <a:r>
              <a:rPr lang="ru-RU" sz="2000" dirty="0"/>
              <a:t> и гигиене питания, способность к абстрактному мышлению, применять новые идеи, подходы, </a:t>
            </a:r>
            <a:r>
              <a:rPr lang="ru-RU" sz="2000" dirty="0" smtClean="0"/>
              <a:t>анализировать</a:t>
            </a:r>
            <a:r>
              <a:rPr lang="ru-RU" sz="2000" dirty="0"/>
              <a:t>, синтезировать  информацию и принимать обоснованные </a:t>
            </a:r>
            <a:r>
              <a:rPr lang="ru-RU" sz="2000" dirty="0" smtClean="0"/>
              <a:t>решения.</a:t>
            </a:r>
          </a:p>
          <a:p>
            <a:pPr algn="just">
              <a:buAutoNum type="arabicPeriod"/>
            </a:pPr>
            <a:r>
              <a:rPr lang="ru-RU" sz="2000" dirty="0" smtClean="0"/>
              <a:t>Нести </a:t>
            </a:r>
            <a:r>
              <a:rPr lang="ru-RU" sz="2000" dirty="0"/>
              <a:t>социальную и этическую ответственность за принятые решения</a:t>
            </a:r>
            <a:r>
              <a:rPr lang="ru-RU" sz="2000" dirty="0" smtClean="0"/>
              <a:t>, готовность </a:t>
            </a:r>
            <a:r>
              <a:rPr lang="ru-RU" sz="2000" dirty="0"/>
              <a:t>к саморазвитию, самореализации, использованию творческого потенциала.</a:t>
            </a:r>
          </a:p>
          <a:p>
            <a:pPr algn="just">
              <a:buNone/>
            </a:pPr>
            <a:r>
              <a:rPr lang="ru-RU" sz="2000" dirty="0" smtClean="0"/>
              <a:t>3. </a:t>
            </a:r>
            <a:r>
              <a:rPr lang="ru-RU" sz="2000" dirty="0"/>
              <a:t>Решать задачи  в области </a:t>
            </a:r>
            <a:r>
              <a:rPr lang="ru-RU" sz="2000" dirty="0" err="1"/>
              <a:t>нутрициологии</a:t>
            </a:r>
            <a:r>
              <a:rPr lang="ru-RU" sz="2000" dirty="0"/>
              <a:t>, используя навыки межличностного и </a:t>
            </a:r>
            <a:r>
              <a:rPr lang="ru-RU" sz="2000" dirty="0" err="1"/>
              <a:t>межкультурального</a:t>
            </a:r>
            <a:r>
              <a:rPr lang="ru-RU" sz="2000" dirty="0"/>
              <a:t> общения в решении комплексных междисциплинарных, </a:t>
            </a:r>
            <a:r>
              <a:rPr lang="ru-RU" sz="2000" dirty="0" err="1"/>
              <a:t>межсекторальных</a:t>
            </a:r>
            <a:r>
              <a:rPr lang="ru-RU" sz="2000" dirty="0"/>
              <a:t> проблем в профессиональной </a:t>
            </a:r>
            <a:r>
              <a:rPr lang="ru-RU" sz="2000" dirty="0" smtClean="0"/>
              <a:t>деятельности.</a:t>
            </a:r>
            <a:endParaRPr lang="ru-RU" sz="2000" dirty="0"/>
          </a:p>
          <a:p>
            <a:pPr algn="just">
              <a:buNone/>
            </a:pPr>
            <a:r>
              <a:rPr lang="ru-RU" sz="2000" dirty="0" smtClean="0"/>
              <a:t>4. </a:t>
            </a:r>
            <a:r>
              <a:rPr lang="ru-RU" sz="2000" dirty="0"/>
              <a:t>Уметь самостоятельно определить цель, сформулировать задачи, </a:t>
            </a:r>
            <a:r>
              <a:rPr lang="ru-RU" sz="2000" dirty="0" smtClean="0"/>
              <a:t>планировать, подбирать методы </a:t>
            </a:r>
            <a:r>
              <a:rPr lang="ru-RU" sz="2000" dirty="0"/>
              <a:t>оценки адекватного питания, </a:t>
            </a:r>
            <a:r>
              <a:rPr lang="ru-RU" sz="2000" dirty="0" smtClean="0"/>
              <a:t>проводить сбор</a:t>
            </a:r>
            <a:r>
              <a:rPr lang="ru-RU" sz="2000" dirty="0"/>
              <a:t>, обработку, анализ данных и публичное их </a:t>
            </a:r>
            <a:r>
              <a:rPr lang="ru-RU" sz="2000" dirty="0" smtClean="0"/>
              <a:t>представление, </a:t>
            </a:r>
            <a:r>
              <a:rPr lang="ru-RU" sz="2000" dirty="0"/>
              <a:t>в рамках своей квалификации.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Результаты обучения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5.  Участвовать в разработке и реализации превентивных  программ по вопросам здорового питания, основным  мероприятиям, способствующим профилактике возникновения  общих, профессиональных и производственно-обусловленных заболеваний, а также укреплению  здоровья.</a:t>
            </a:r>
          </a:p>
          <a:p>
            <a:pPr algn="just">
              <a:buNone/>
            </a:pPr>
            <a:r>
              <a:rPr lang="ru-RU" dirty="0" smtClean="0"/>
              <a:t>6. Оценивать алиментарные аспекты здоровья, проводить </a:t>
            </a:r>
            <a:r>
              <a:rPr lang="kk-KZ" dirty="0" smtClean="0"/>
              <a:t>диагностику проблем питания </a:t>
            </a:r>
            <a:r>
              <a:rPr lang="ru-RU" dirty="0" smtClean="0"/>
              <a:t>среди различных групп населения </a:t>
            </a:r>
            <a:r>
              <a:rPr lang="kk-KZ" dirty="0" smtClean="0"/>
              <a:t>с учетом их образа жизни, целей. Проводить  коррекцию  нарушения питания с последующим мониторингом.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7. Проводить анализ и оценивать риски, связанные с качеством и безопасностью пищевой продукции.</a:t>
            </a:r>
          </a:p>
          <a:p>
            <a:pPr algn="just">
              <a:buNone/>
            </a:pPr>
            <a:r>
              <a:rPr lang="ru-RU" dirty="0" smtClean="0"/>
              <a:t>8. Использовать  в рамках квалификации навыки стратегического планирования, анализа эффективности в сфере профессиональной деятельности.</a:t>
            </a:r>
          </a:p>
          <a:p>
            <a:pPr algn="just">
              <a:buNone/>
            </a:pPr>
            <a:r>
              <a:rPr lang="ru-RU" dirty="0" smtClean="0"/>
              <a:t>9. </a:t>
            </a:r>
            <a:r>
              <a:rPr lang="kk-KZ" dirty="0" smtClean="0"/>
              <a:t>Уметь использовать методы коммуникации, направленные на различные аудитории, в целях </a:t>
            </a:r>
            <a:r>
              <a:rPr lang="ru-RU" dirty="0" smtClean="0"/>
              <a:t> оздоровления населения.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По</a:t>
            </a:r>
            <a:r>
              <a:rPr lang="ru-RU" sz="2400" dirty="0" smtClean="0"/>
              <a:t> завершении образовательной программы выпускникам магистратуры присваивается академическая степень – магистр по «</a:t>
            </a:r>
            <a:r>
              <a:rPr lang="ru-RU" sz="2400" dirty="0" err="1" smtClean="0"/>
              <a:t>Нутрициологии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5"/>
            <a:ext cx="8229600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475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Образовательная программа магистратуры «Нутрициология»</vt:lpstr>
      <vt:lpstr>Миссия образовательной программы</vt:lpstr>
      <vt:lpstr>Цель:</vt:lpstr>
      <vt:lpstr>Актуальность (убрать)</vt:lpstr>
      <vt:lpstr>Потребности практического здравоохранения</vt:lpstr>
      <vt:lpstr>Предшествующее образование</vt:lpstr>
      <vt:lpstr>Результаты обучения</vt:lpstr>
      <vt:lpstr>Результаты обучения</vt:lpstr>
      <vt:lpstr>По завершении образовательной программы выпускникам магистратуры присваивается академическая степень – магистр по «Нутрициологии»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магистратуры «Нутрициология»</dc:title>
  <dc:creator>user</dc:creator>
  <cp:lastModifiedBy>user</cp:lastModifiedBy>
  <cp:revision>42</cp:revision>
  <dcterms:created xsi:type="dcterms:W3CDTF">2021-12-24T09:02:42Z</dcterms:created>
  <dcterms:modified xsi:type="dcterms:W3CDTF">2022-02-04T07:04:22Z</dcterms:modified>
</cp:coreProperties>
</file>