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3" r:id="rId3"/>
    <p:sldId id="294" r:id="rId4"/>
    <p:sldId id="296" r:id="rId5"/>
    <p:sldId id="295" r:id="rId6"/>
    <p:sldId id="297" r:id="rId7"/>
    <p:sldId id="298" r:id="rId8"/>
    <p:sldId id="300" r:id="rId9"/>
    <p:sldId id="301" r:id="rId10"/>
    <p:sldId id="261" r:id="rId11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9" autoAdjust="0"/>
    <p:restoredTop sz="83693" autoAdjust="0"/>
  </p:normalViewPr>
  <p:slideViewPr>
    <p:cSldViewPr snapToGrid="0">
      <p:cViewPr varScale="1">
        <p:scale>
          <a:sx n="90" d="100"/>
          <a:sy n="90" d="100"/>
        </p:scale>
        <p:origin x="17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A225C-2848-4C21-AEAD-02E1996A8E4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925D9-4F75-4F96-A66D-737CBB99C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25D9-4F75-4F96-A66D-737CBB99C97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5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99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1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7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7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99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1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8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82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B67F8-C267-420B-9FBB-2ABCEFBC2DDC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55A7-C9FA-4B41-B193-183CA4643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6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100022844" TargetMode="External"/><Relationship Id="rId2" Type="http://schemas.openxmlformats.org/officeDocument/2006/relationships/hyperlink" Target="http://adilet.zan.kz/rus/docs/V200002185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53591"/>
            <a:ext cx="9144000" cy="2387600"/>
          </a:xfrm>
        </p:spPr>
        <p:txBody>
          <a:bodyPr anchor="ctr">
            <a:noAutofit/>
          </a:bodyPr>
          <a:lstStyle/>
          <a:p>
            <a: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Пересмотр и разработка </a:t>
            </a:r>
            <a:b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типовых учебных программ и типовых учебных планов </a:t>
            </a:r>
            <a:b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ru-RU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для реализации ГОСО уровней подготовки кадров здравоохранения</a:t>
            </a:r>
            <a:endParaRPr lang="ru-RU" sz="32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8465" y="4388943"/>
            <a:ext cx="9144000" cy="165576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директора ДНЧР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Мысаев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Аян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Оралханович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4955" y="6426843"/>
            <a:ext cx="342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Алматы, 24 ноября 2021г.</a:t>
            </a:r>
          </a:p>
        </p:txBody>
      </p:sp>
    </p:spTree>
    <p:extLst>
      <p:ext uri="{BB962C8B-B14F-4D97-AF65-F5344CB8AC3E}">
        <p14:creationId xmlns:p14="http://schemas.microsoft.com/office/powerpoint/2010/main" val="1177247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Проект решения: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1325563"/>
            <a:ext cx="11313993" cy="4770070"/>
          </a:xfrm>
        </p:spPr>
        <p:txBody>
          <a:bodyPr>
            <a:normAutofit/>
          </a:bodyPr>
          <a:lstStyle/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Поручить УМО организовать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 типовых учебных планов резидентуры и представить на утверждение  в январе 2022 года</a:t>
            </a:r>
            <a:endParaRPr lang="ru-RU" sz="2400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0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2EB233-E890-4EFD-AF4C-C62DC0F4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50215" hangingPunct="0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пунктом 2 статьи 221 Кодекса Республики Казахстан </a:t>
            </a:r>
            <a:b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 здоровье народа и системе здравоохранения» и статьей 56 Закона Республики Казахстан «Об образовании» готовятся к утверждению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0D0A2D-4F23-461D-8436-19363F9E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 hangingPunc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государственный общеобязательный стандарт технического и профессионального образования;</a:t>
            </a:r>
          </a:p>
          <a:p>
            <a:pPr indent="0" algn="just" hangingPunc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государственный общеобязательный стандарт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послесреднего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образования;</a:t>
            </a:r>
          </a:p>
          <a:p>
            <a:pPr indent="0" algn="just" hangingPunc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государственный общеобязательный стандарт высшего образования;</a:t>
            </a:r>
          </a:p>
          <a:p>
            <a:pPr indent="0" algn="just" hangingPunc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государственный общеобязательный стандарт непрерывного интегрированного образования;</a:t>
            </a:r>
          </a:p>
          <a:p>
            <a:pPr indent="0" algn="just" hangingPunct="0">
              <a:buNone/>
            </a:pP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государственный общеобязательный стандарт послевузовского образования.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91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F8CB6-E8CA-40CE-947E-628E2737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общеобязательный стандарт высшего образования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1E3DF-0384-4F9F-9FF6-D66D4E2FD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1. Общие положения.</a:t>
            </a:r>
          </a:p>
          <a:p>
            <a:pPr marL="361950" indent="-361950"/>
            <a:r>
              <a:rPr lang="ru-RU" sz="1800" dirty="0">
                <a:effectLst/>
                <a:latin typeface="Times/Kazakh"/>
                <a:ea typeface="Times New Roman" panose="02020603050405020304" pitchFamily="18" charset="0"/>
                <a:cs typeface="Times New Roman" panose="02020603050405020304" pitchFamily="18" charset="0"/>
              </a:rPr>
              <a:t>Глава 2. Требования к содержанию высшего образования в области здравоохранения с ориентиром на результаты обучения</a:t>
            </a: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3. Требования к максимальному объему учебной нагрузки обучающихся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4. Требования к уровню подготовки обучающихся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5. Требования к сроку обучения</a:t>
            </a: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предшествующему уровню образования лиц, желающих освоить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высшего образования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indent="-361950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Модели учебных планов образовательных программ бакалавриата «Сестринское дело», «Фармация», «Общественное здоровье»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64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F8CB6-E8CA-40CE-947E-628E2737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215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общеобязательный стандарт непрерывного интегрированного образования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1E3DF-0384-4F9F-9FF6-D66D4E2FD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1. Общие положения.</a:t>
            </a:r>
          </a:p>
          <a:p>
            <a:pPr marL="361950" indent="-361950"/>
            <a:r>
              <a:rPr lang="ru-RU" sz="1800" dirty="0">
                <a:effectLst/>
                <a:latin typeface="Times/Kazakh"/>
                <a:ea typeface="Times New Roman" panose="02020603050405020304" pitchFamily="18" charset="0"/>
                <a:cs typeface="Times New Roman" panose="02020603050405020304" pitchFamily="18" charset="0"/>
              </a:rPr>
              <a:t>Глава 2.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содержанию непрерывного интегрированного образования в области здравоохранения с ориентиром на результаты обучения</a:t>
            </a:r>
            <a:endParaRPr lang="ru-RU" sz="1800" dirty="0">
              <a:effectLst/>
              <a:latin typeface="Times/Kazakh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3. Требования к максимальному объему учебной нагрузки обучающихся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4. Требования к уровню подготовки обучающихся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5. Требования к сроку обучения</a:t>
            </a: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предшествующему уровню образования лиц, желающих освоить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ую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непрерывного интегрированного образования в области здравоохранения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indent="-361950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Модели учебных планов непрерывных интегрированных образовательных программ «Медицина», «Педиатрия», «Стоматология»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3064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F8CB6-E8CA-40CE-947E-628E2737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215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общеобязательный стандарт послевузовского образования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1E3DF-0384-4F9F-9FF6-D66D4E2FD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1950" indent="-361950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1. Общие положения.</a:t>
            </a:r>
          </a:p>
          <a:p>
            <a:pPr marL="361950" indent="-361950"/>
            <a:r>
              <a:rPr lang="ru-RU" sz="1800" dirty="0">
                <a:effectLst/>
                <a:latin typeface="Times/Kazakh"/>
                <a:ea typeface="Times New Roman" panose="02020603050405020304" pitchFamily="18" charset="0"/>
                <a:cs typeface="Times New Roman" panose="02020603050405020304" pitchFamily="18" charset="0"/>
              </a:rPr>
              <a:t>Глава 2.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содержанию образовательных программ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послевузовского образования в области здравоохранения (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Резидентура,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Магистратура, Докторантура)</a:t>
            </a: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3. Требования к объему учебной нагрузки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по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послевузовского образования в области здравоохранения (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Резидентура,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Магистратура, Докторантура)</a:t>
            </a: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4. Требования к уровню подготовки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по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послевузовского образования в области здравоохранения (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Резидентура,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Магистратура, Докторантура)</a:t>
            </a: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5. Требования к срокам обучения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по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послевузовского образования в области здравоохранения (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Резидентура,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Магистратура, Докторантура)</a:t>
            </a: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учебной программы по медицинским специальностям резидентуры</a:t>
            </a: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предшествующему уровню образования лиц, желающих освоить образовательные программам магистратуры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indent="-36195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предшествующему уровню образования лиц, желающих освоить образовательные программам докторантуры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0" indent="-36195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86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3FA8026-4135-4FEF-B0EC-A4CA80E653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400" y="409433"/>
            <a:ext cx="6564974" cy="595042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AA6464-0EE0-4D96-92F5-60E606643CDD}"/>
              </a:ext>
            </a:extLst>
          </p:cNvPr>
          <p:cNvSpPr txBox="1"/>
          <p:nvPr/>
        </p:nvSpPr>
        <p:spPr>
          <a:xfrm>
            <a:off x="8079474" y="2505670"/>
            <a:ext cx="3461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Необходимо пересмотреть типовые учебные планы резидентуры</a:t>
            </a:r>
          </a:p>
        </p:txBody>
      </p:sp>
    </p:spTree>
    <p:extLst>
      <p:ext uri="{BB962C8B-B14F-4D97-AF65-F5344CB8AC3E}">
        <p14:creationId xmlns:p14="http://schemas.microsoft.com/office/powerpoint/2010/main" val="69064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7B3BB6-D2D4-4564-A1B6-336C21F6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Arial Narrow" panose="020B0606020202030204" pitchFamily="34" charset="0"/>
              </a:rPr>
              <a:t>Необходимо пересмотреть типовые учебные планы резидентуры, в соответствии 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2E952-1229-4AE0-9371-48EBAE989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0" i="0" u="none" strike="noStrike" dirty="0">
                <a:solidFill>
                  <a:srgbClr val="444444"/>
                </a:solidFill>
                <a:effectLst/>
                <a:latin typeface="Arial Narrow" panose="020B0606020202030204" pitchFamily="34" charset="0"/>
              </a:rPr>
              <a:t>Н</a:t>
            </a:r>
            <a:r>
              <a:rPr lang="ru-RU" sz="2000" b="1" i="0" u="none" strike="noStrike" dirty="0">
                <a:solidFill>
                  <a:srgbClr val="444444"/>
                </a:solidFill>
                <a:effectLst/>
                <a:latin typeface="Arial Narrow" panose="020B0606020202030204" pitchFamily="34" charset="0"/>
              </a:rPr>
              <a:t>оменклатурой специальностей и специализаций</a:t>
            </a:r>
            <a:r>
              <a:rPr lang="ru-RU" sz="2000" b="0" i="0" u="none" strike="noStrike" dirty="0">
                <a:solidFill>
                  <a:srgbClr val="444444"/>
                </a:solidFill>
                <a:effectLst/>
                <a:latin typeface="Arial Narrow" panose="020B0606020202030204" pitchFamily="34" charset="0"/>
              </a:rPr>
              <a:t> в области здравоохранения, номенклатуры и квалификационных характеристик должностей работников здравоохранения, утвержденной п</a:t>
            </a:r>
            <a:r>
              <a:rPr lang="ru-RU" sz="2000" b="0" i="0" u="none" strike="noStrike" dirty="0">
                <a:solidFill>
                  <a:srgbClr val="666666"/>
                </a:solidFill>
                <a:effectLst/>
                <a:latin typeface="Arial Narrow" panose="020B0606020202030204" pitchFamily="34" charset="0"/>
              </a:rPr>
              <a:t>риказом Министра здравоохранения Республики Казахстан от 21 декабря 2020 года № ҚР ДСМ-305/2020. Зарегистрирован в Министерстве юстиции Республики Казахстан 22 декабря 2020 года № 21856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b="0" i="0" u="sng" strike="noStrike" dirty="0">
                <a:solidFill>
                  <a:srgbClr val="0563C1"/>
                </a:solidFill>
                <a:effectLst/>
                <a:latin typeface="Arial Narrow" panose="020B0606020202030204" pitchFamily="34" charset="0"/>
                <a:hlinkClick r:id="rId2"/>
              </a:rPr>
              <a:t>http://adilet.zan.kz/rus/docs/V2000021856</a:t>
            </a:r>
            <a:r>
              <a:rPr lang="ru-RU" sz="2000" dirty="0">
                <a:latin typeface="Arial Narrow" panose="020B0606020202030204" pitchFamily="34" charset="0"/>
              </a:rPr>
              <a:t> -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наименование специальности</a:t>
            </a:r>
          </a:p>
          <a:p>
            <a:pPr fontAlgn="base"/>
            <a:r>
              <a:rPr lang="ru-RU" sz="2000" b="0" i="0" dirty="0">
                <a:solidFill>
                  <a:srgbClr val="444444"/>
                </a:solidFill>
                <a:effectLst/>
                <a:latin typeface="Arial Narrow" panose="020B0606020202030204" pitchFamily="34" charset="0"/>
              </a:rPr>
              <a:t>Перечнем медицинских специальностей программ резидентуры, утвержденный п</a:t>
            </a:r>
            <a:r>
              <a:rPr lang="ru-RU" sz="2000" b="0" dirty="0">
                <a:solidFill>
                  <a:srgbClr val="666666"/>
                </a:solidFill>
                <a:effectLst/>
                <a:latin typeface="Arial Narrow" panose="020B0606020202030204" pitchFamily="34" charset="0"/>
              </a:rPr>
              <a:t>риказом Министра здравоохранения Республики Казахстан от 25 мая 2021 года № ҚР ДСМ - 43. Зарегистрирован в Министерстве юстиции Республики Казахстан 28 мая 2021 года № 22844 </a:t>
            </a:r>
            <a:r>
              <a:rPr lang="en-US" sz="2000" b="0" dirty="0">
                <a:solidFill>
                  <a:srgbClr val="666666"/>
                </a:solidFill>
                <a:effectLst/>
                <a:latin typeface="Arial Narrow" panose="020B0606020202030204" pitchFamily="34" charset="0"/>
                <a:hlinkClick r:id="rId3"/>
              </a:rPr>
              <a:t>https://adilet.zan.kz/rus/docs/V2100022844</a:t>
            </a:r>
            <a:r>
              <a:rPr lang="ru-RU" sz="2000" b="0" dirty="0">
                <a:solidFill>
                  <a:srgbClr val="666666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- </a:t>
            </a:r>
            <a:r>
              <a:rPr lang="ru-RU" sz="2000" dirty="0">
                <a:solidFill>
                  <a:srgbClr val="C00000"/>
                </a:solidFill>
                <a:latin typeface="Arial Narrow" panose="020B0606020202030204" pitchFamily="34" charset="0"/>
              </a:rPr>
              <a:t>подготовка на уровне резидентуры</a:t>
            </a:r>
          </a:p>
          <a:p>
            <a:pPr algn="l" fontAlgn="base"/>
            <a:endParaRPr lang="ru-RU" sz="2000" b="0" dirty="0">
              <a:solidFill>
                <a:srgbClr val="666666"/>
              </a:solidFill>
              <a:effectLst/>
              <a:latin typeface="Arial Narrow" panose="020B0606020202030204" pitchFamily="34" charset="0"/>
            </a:endParaRPr>
          </a:p>
          <a:p>
            <a:pPr algn="l" fontAlgn="base"/>
            <a:endParaRPr lang="ru-RU" sz="2000" b="0" dirty="0">
              <a:solidFill>
                <a:srgbClr val="666666"/>
              </a:solidFill>
              <a:effectLst/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65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DAC3D-F53F-4F74-B7D3-C38A38F9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37" y="0"/>
            <a:ext cx="11382234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типового учебного плана по специальности </a:t>
            </a:r>
            <a:br>
              <a:rPr lang="ru-RU" sz="320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200" i="1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Наименование по Номенклатуре</a:t>
            </a:r>
            <a:r>
              <a:rPr lang="ru-RU" sz="320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36F264-1BD2-4918-9690-867F7F2F617F}"/>
              </a:ext>
            </a:extLst>
          </p:cNvPr>
          <p:cNvSpPr txBox="1"/>
          <p:nvPr/>
        </p:nvSpPr>
        <p:spPr>
          <a:xfrm>
            <a:off x="427629" y="1189085"/>
            <a:ext cx="4279711" cy="77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обучения: .. года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Квалификация: врач – …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5AA25775-3FE4-4DB1-8A53-B624CD3BC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542872"/>
              </p:ext>
            </p:extLst>
          </p:nvPr>
        </p:nvGraphicFramePr>
        <p:xfrm>
          <a:off x="524301" y="2251730"/>
          <a:ext cx="7526741" cy="3600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690">
                  <a:extLst>
                    <a:ext uri="{9D8B030D-6E8A-4147-A177-3AD203B41FA5}">
                      <a16:colId xmlns:a16="http://schemas.microsoft.com/office/drawing/2014/main" val="576822867"/>
                    </a:ext>
                  </a:extLst>
                </a:gridCol>
                <a:gridCol w="5421262">
                  <a:extLst>
                    <a:ext uri="{9D8B030D-6E8A-4147-A177-3AD203B41FA5}">
                      <a16:colId xmlns:a16="http://schemas.microsoft.com/office/drawing/2014/main" val="67786802"/>
                    </a:ext>
                  </a:extLst>
                </a:gridCol>
                <a:gridCol w="1279789">
                  <a:extLst>
                    <a:ext uri="{9D8B030D-6E8A-4147-A177-3AD203B41FA5}">
                      <a16:colId xmlns:a16="http://schemas.microsoft.com/office/drawing/2014/main" val="3305331155"/>
                    </a:ext>
                  </a:extLst>
                </a:gridCol>
              </a:tblGrid>
              <a:tr h="63010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№ п/п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 dirty="0">
                          <a:effectLst/>
                          <a:latin typeface="Arial Narrow" panose="020B0606020202030204" pitchFamily="34" charset="0"/>
                        </a:rPr>
                        <a:t>Наименование дисциплин/модулей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Кол-во кредитов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689055088"/>
                  </a:ext>
                </a:extLst>
              </a:tr>
              <a:tr h="13499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 dirty="0">
                          <a:effectLst/>
                          <a:latin typeface="Arial Narrow" panose="020B0606020202030204" pitchFamily="34" charset="0"/>
                        </a:rPr>
                        <a:t>Цикл профилирующих дисциплин (ПД)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3958866662"/>
                  </a:ext>
                </a:extLst>
              </a:tr>
              <a:tr h="408187"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 dirty="0">
                          <a:effectLst/>
                          <a:latin typeface="Arial Narrow" panose="020B0606020202030204" pitchFamily="34" charset="0"/>
                        </a:rPr>
                        <a:t>Обязательный компонент (ОК)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802863545"/>
                  </a:ext>
                </a:extLst>
              </a:tr>
              <a:tr h="135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6762191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3950148230"/>
                  </a:ext>
                </a:extLst>
              </a:tr>
              <a:tr h="33014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Компонент по выбору (КВ)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567824882"/>
                  </a:ext>
                </a:extLst>
              </a:tr>
              <a:tr h="24865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Промежуточная аттестация (ПА)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2140496362"/>
                  </a:ext>
                </a:extLst>
              </a:tr>
              <a:tr h="330145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Итоговая аттестация (ИА)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536780645"/>
                  </a:ext>
                </a:extLst>
              </a:tr>
              <a:tr h="33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spc="10">
                          <a:effectLst/>
                          <a:latin typeface="Arial Narrow" panose="020B0606020202030204" pitchFamily="34" charset="0"/>
                        </a:rPr>
                        <a:t>Итого: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296618225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4A3DA0F-C413-4C53-904A-DA184AE2C578}"/>
              </a:ext>
            </a:extLst>
          </p:cNvPr>
          <p:cNvSpPr txBox="1"/>
          <p:nvPr/>
        </p:nvSpPr>
        <p:spPr>
          <a:xfrm>
            <a:off x="8639033" y="2238083"/>
            <a:ext cx="27841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Предлагаемая форма – в действующем ГОСО.</a:t>
            </a:r>
          </a:p>
          <a:p>
            <a:endParaRPr lang="ru-RU" dirty="0"/>
          </a:p>
          <a:p>
            <a:r>
              <a:rPr lang="ru-RU" dirty="0"/>
              <a:t>УМО может предложить другую типовую форму с обоснованием</a:t>
            </a:r>
          </a:p>
        </p:txBody>
      </p:sp>
    </p:spTree>
    <p:extLst>
      <p:ext uri="{BB962C8B-B14F-4D97-AF65-F5344CB8AC3E}">
        <p14:creationId xmlns:p14="http://schemas.microsoft.com/office/powerpoint/2010/main" val="260832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DAC3D-F53F-4F74-B7D3-C38A38F9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типового учебного плана по специальности (продолжение)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93E7FE-9F80-4AD1-876F-063910090A11}"/>
              </a:ext>
            </a:extLst>
          </p:cNvPr>
          <p:cNvSpPr txBox="1"/>
          <p:nvPr/>
        </p:nvSpPr>
        <p:spPr>
          <a:xfrm>
            <a:off x="3169693" y="1466284"/>
            <a:ext cx="6093724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наиболее распространенных заболеваний и состояний, подлежащих диагностике и лечению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CE8EFB-F0B1-4DA0-8283-63C078701D5E}"/>
              </a:ext>
            </a:extLst>
          </p:cNvPr>
          <p:cNvSpPr txBox="1"/>
          <p:nvPr/>
        </p:nvSpPr>
        <p:spPr>
          <a:xfrm>
            <a:off x="3169693" y="3716572"/>
            <a:ext cx="60937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1E1E1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Практические навыки, манипуляции, процедуры</a:t>
            </a: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AE82CBB-BB53-47A1-B700-D1331B5FF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06933"/>
              </p:ext>
            </p:extLst>
          </p:nvPr>
        </p:nvGraphicFramePr>
        <p:xfrm>
          <a:off x="3218180" y="2327656"/>
          <a:ext cx="5755640" cy="1312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605">
                  <a:extLst>
                    <a:ext uri="{9D8B030D-6E8A-4147-A177-3AD203B41FA5}">
                      <a16:colId xmlns:a16="http://schemas.microsoft.com/office/drawing/2014/main" val="1179230502"/>
                    </a:ext>
                  </a:extLst>
                </a:gridCol>
                <a:gridCol w="5360035">
                  <a:extLst>
                    <a:ext uri="{9D8B030D-6E8A-4147-A177-3AD203B41FA5}">
                      <a16:colId xmlns:a16="http://schemas.microsoft.com/office/drawing/2014/main" val="12563804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 dirty="0">
                          <a:effectLst/>
                          <a:latin typeface="Arial Narrow" panose="020B0606020202030204" pitchFamily="34" charset="0"/>
                        </a:rPr>
                        <a:t>Перечень заболеваний/состояний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3490889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891542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778273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2722134138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262DF10-F4F6-4211-8B6F-B9D3CA886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"/>
              </p:ext>
            </p:extLst>
          </p:nvPr>
        </p:nvGraphicFramePr>
        <p:xfrm>
          <a:off x="3218180" y="4417831"/>
          <a:ext cx="5857876" cy="1312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698">
                  <a:extLst>
                    <a:ext uri="{9D8B030D-6E8A-4147-A177-3AD203B41FA5}">
                      <a16:colId xmlns:a16="http://schemas.microsoft.com/office/drawing/2014/main" val="2006253923"/>
                    </a:ext>
                  </a:extLst>
                </a:gridCol>
                <a:gridCol w="3851459">
                  <a:extLst>
                    <a:ext uri="{9D8B030D-6E8A-4147-A177-3AD203B41FA5}">
                      <a16:colId xmlns:a16="http://schemas.microsoft.com/office/drawing/2014/main" val="2554420630"/>
                    </a:ext>
                  </a:extLst>
                </a:gridCol>
                <a:gridCol w="1378719">
                  <a:extLst>
                    <a:ext uri="{9D8B030D-6E8A-4147-A177-3AD203B41FA5}">
                      <a16:colId xmlns:a16="http://schemas.microsoft.com/office/drawing/2014/main" val="4359022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 dirty="0">
                          <a:effectLst/>
                          <a:latin typeface="Arial Narrow" panose="020B0606020202030204" pitchFamily="34" charset="0"/>
                        </a:rPr>
                        <a:t>Операция/Процедура/техника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 dirty="0">
                          <a:effectLst/>
                          <a:latin typeface="Arial Narrow" panose="020B0606020202030204" pitchFamily="34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2899920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4114991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1370724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val="3618995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77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717</Words>
  <Application>Microsoft Office PowerPoint</Application>
  <PresentationFormat>Широкоэкранный</PresentationFormat>
  <Paragraphs>96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Times New Roman</vt:lpstr>
      <vt:lpstr>Times/Kazakh</vt:lpstr>
      <vt:lpstr>Тема Office</vt:lpstr>
      <vt:lpstr>Пересмотр и разработка  типовых учебных программ и типовых учебных планов  для реализации ГОСО уровней подготовки кадров здравоохранения</vt:lpstr>
      <vt:lpstr>В соответствии с пунктом 2 статьи 221 Кодекса Республики Казахстан  «О здоровье народа и системе здравоохранения» и статьей 56 Закона Республики Казахстан «Об образовании» готовятся к утверждению: </vt:lpstr>
      <vt:lpstr>Государственный общеобязательный стандарт высшего образования </vt:lpstr>
      <vt:lpstr>Государственный общеобязательный стандарт непрерывного интегрированного образования </vt:lpstr>
      <vt:lpstr>Государственный общеобязательный стандарт послевузовского образования </vt:lpstr>
      <vt:lpstr>Презентация PowerPoint</vt:lpstr>
      <vt:lpstr>Необходимо пересмотреть типовые учебные планы резидентуры, в соответствии с:</vt:lpstr>
      <vt:lpstr>Форма типового учебного плана по специальности  "Наименование по Номенклатуре"</vt:lpstr>
      <vt:lpstr>Форма типового учебного плана по специальности (продолжение)</vt:lpstr>
      <vt:lpstr>Проект решения: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Botagoz Turdaliyeva</dc:creator>
  <cp:lastModifiedBy>Saule Sydykova</cp:lastModifiedBy>
  <cp:revision>85</cp:revision>
  <cp:lastPrinted>2021-02-11T05:12:37Z</cp:lastPrinted>
  <dcterms:created xsi:type="dcterms:W3CDTF">2021-02-04T09:23:17Z</dcterms:created>
  <dcterms:modified xsi:type="dcterms:W3CDTF">2021-11-24T08:32:28Z</dcterms:modified>
</cp:coreProperties>
</file>