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3" r:id="rId3"/>
    <p:sldId id="259" r:id="rId4"/>
    <p:sldId id="264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62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C32C88-BE28-41AD-91DF-7E07BA944B1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37A4AB2-AB9A-438F-82D5-8CC6B4EEA29C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latin typeface="Bahnschrift Condensed" panose="020B0502040204020203" pitchFamily="34" charset="0"/>
              <a:ea typeface="Cambria Math" panose="02040503050406030204" pitchFamily="18" charset="0"/>
            </a:rPr>
            <a:t>СЕРТИФИКАЦИОННЫЙ КУРС</a:t>
          </a:r>
        </a:p>
        <a:p>
          <a:endParaRPr lang="ru-RU" sz="1200" dirty="0">
            <a:latin typeface="Bahnschrift Condensed" panose="020B0502040204020203" pitchFamily="34" charset="0"/>
            <a:ea typeface="Cambria Math" panose="02040503050406030204" pitchFamily="18" charset="0"/>
          </a:endParaRPr>
        </a:p>
      </dgm:t>
    </dgm:pt>
    <dgm:pt modelId="{CAE352C4-35EA-4883-B19E-6461DC72BA75}" type="parTrans" cxnId="{6A4247E9-5ABE-42D8-97F8-C15FDE19CD25}">
      <dgm:prSet/>
      <dgm:spPr/>
      <dgm:t>
        <a:bodyPr/>
        <a:lstStyle/>
        <a:p>
          <a:endParaRPr lang="ru-RU"/>
        </a:p>
      </dgm:t>
    </dgm:pt>
    <dgm:pt modelId="{5A6D0DC2-2D39-4C48-8487-F844D4E4B8B7}" type="sibTrans" cxnId="{6A4247E9-5ABE-42D8-97F8-C15FDE19CD25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EDFC5E71-FCBD-48F1-9B58-4D59ECF63D7F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latin typeface="Bahnschrift Condensed" panose="020B0502040204020203" pitchFamily="34" charset="0"/>
              <a:ea typeface="Cambria Math" panose="02040503050406030204" pitchFamily="18" charset="0"/>
            </a:rPr>
            <a:t>ОЦЕНКА ЗНАНИЙ И НАВЫКОВ</a:t>
          </a:r>
        </a:p>
        <a:p>
          <a:r>
            <a:rPr lang="ru-RU" sz="1200" dirty="0" smtClean="0">
              <a:latin typeface="Bahnschrift Condensed" panose="020B0502040204020203" pitchFamily="34" charset="0"/>
              <a:ea typeface="Cambria Math" panose="02040503050406030204" pitchFamily="18" charset="0"/>
            </a:rPr>
            <a:t>(</a:t>
          </a:r>
          <a:r>
            <a:rPr lang="ru-RU" sz="1400" dirty="0" smtClean="0">
              <a:latin typeface="Bahnschrift Condensed" panose="020B0502040204020203" pitchFamily="34" charset="0"/>
              <a:ea typeface="Cambria Math" panose="02040503050406030204" pitchFamily="18" charset="0"/>
            </a:rPr>
            <a:t>НЦНЭ</a:t>
          </a:r>
          <a:r>
            <a:rPr lang="ru-RU" sz="1200" dirty="0" smtClean="0">
              <a:latin typeface="Bahnschrift Condensed" panose="020B0502040204020203" pitchFamily="34" charset="0"/>
              <a:ea typeface="Cambria Math" panose="02040503050406030204" pitchFamily="18" charset="0"/>
            </a:rPr>
            <a:t>)</a:t>
          </a:r>
          <a:endParaRPr lang="ru-RU" sz="1200" dirty="0">
            <a:latin typeface="Bahnschrift Condensed" panose="020B0502040204020203" pitchFamily="34" charset="0"/>
            <a:ea typeface="Cambria Math" panose="02040503050406030204" pitchFamily="18" charset="0"/>
          </a:endParaRPr>
        </a:p>
      </dgm:t>
    </dgm:pt>
    <dgm:pt modelId="{05CA9AE1-7B69-4794-8FB7-56DF83B76EC4}" type="parTrans" cxnId="{5DA887F6-8F55-4DE9-9B4D-71C135D74036}">
      <dgm:prSet/>
      <dgm:spPr/>
      <dgm:t>
        <a:bodyPr/>
        <a:lstStyle/>
        <a:p>
          <a:endParaRPr lang="ru-RU"/>
        </a:p>
      </dgm:t>
    </dgm:pt>
    <dgm:pt modelId="{2CEC7AD8-7098-4F5A-BC8A-8B8FC0C152E4}" type="sibTrans" cxnId="{5DA887F6-8F55-4DE9-9B4D-71C135D74036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69597F95-F515-489A-9923-A9876453CEA7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latin typeface="Bahnschrift Condensed" panose="020B0502040204020203" pitchFamily="34" charset="0"/>
              <a:ea typeface="Cambria Math" panose="02040503050406030204" pitchFamily="18" charset="0"/>
            </a:rPr>
            <a:t>СЕРТИФИКАЦИЯ </a:t>
          </a:r>
        </a:p>
        <a:p>
          <a:r>
            <a:rPr lang="ru-RU" sz="1400" dirty="0" smtClean="0">
              <a:latin typeface="Bahnschrift Condensed" panose="020B0502040204020203" pitchFamily="34" charset="0"/>
              <a:ea typeface="Cambria Math" panose="02040503050406030204" pitchFamily="18" charset="0"/>
            </a:rPr>
            <a:t>(ТД КМФК) </a:t>
          </a:r>
        </a:p>
      </dgm:t>
    </dgm:pt>
    <dgm:pt modelId="{57B5BD2A-0A88-4BAE-8E37-DA538CBC8BFA}" type="parTrans" cxnId="{0C2CC429-6025-4F3C-9015-293E106B000A}">
      <dgm:prSet/>
      <dgm:spPr/>
      <dgm:t>
        <a:bodyPr/>
        <a:lstStyle/>
        <a:p>
          <a:endParaRPr lang="ru-RU"/>
        </a:p>
      </dgm:t>
    </dgm:pt>
    <dgm:pt modelId="{C1ECDC82-30D8-4150-8B14-185688A98516}" type="sibTrans" cxnId="{0C2CC429-6025-4F3C-9015-293E106B000A}">
      <dgm:prSet/>
      <dgm:spPr/>
      <dgm:t>
        <a:bodyPr/>
        <a:lstStyle/>
        <a:p>
          <a:endParaRPr lang="ru-RU"/>
        </a:p>
      </dgm:t>
    </dgm:pt>
    <dgm:pt modelId="{26AF65AF-CC14-4193-9ED5-81266CB2E25C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latin typeface="Bahnschrift Condensed" panose="020B0502040204020203" pitchFamily="34" charset="0"/>
              <a:ea typeface="Cambria Math" panose="02040503050406030204" pitchFamily="18" charset="0"/>
            </a:rPr>
            <a:t>КАТАЛОГ </a:t>
          </a:r>
        </a:p>
        <a:p>
          <a:r>
            <a:rPr lang="ru-RU" sz="1200" dirty="0" smtClean="0">
              <a:latin typeface="Bahnschrift Condensed" panose="020B0502040204020203" pitchFamily="34" charset="0"/>
              <a:ea typeface="Cambria Math" panose="02040503050406030204" pitchFamily="18" charset="0"/>
            </a:rPr>
            <a:t>образовательных программ</a:t>
          </a:r>
          <a:endParaRPr lang="ru-RU" sz="1200" dirty="0">
            <a:latin typeface="Bahnschrift Condensed" panose="020B0502040204020203" pitchFamily="34" charset="0"/>
            <a:ea typeface="Cambria Math" panose="02040503050406030204" pitchFamily="18" charset="0"/>
          </a:endParaRPr>
        </a:p>
      </dgm:t>
    </dgm:pt>
    <dgm:pt modelId="{73A9E9C4-2BAC-4416-BEF7-0C60AC2C0D7A}" type="parTrans" cxnId="{B173E1B3-4221-4108-9F7E-E90155958135}">
      <dgm:prSet/>
      <dgm:spPr/>
      <dgm:t>
        <a:bodyPr/>
        <a:lstStyle/>
        <a:p>
          <a:endParaRPr lang="ru-RU"/>
        </a:p>
      </dgm:t>
    </dgm:pt>
    <dgm:pt modelId="{6B061CB6-1D2E-4647-98D1-985762BD1A40}" type="sibTrans" cxnId="{B173E1B3-4221-4108-9F7E-E90155958135}">
      <dgm:prSet/>
      <dgm:spPr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endParaRPr lang="ru-RU"/>
        </a:p>
      </dgm:t>
    </dgm:pt>
    <dgm:pt modelId="{6EDA5D90-3FC1-4339-8505-56CF8D69E86C}" type="pres">
      <dgm:prSet presAssocID="{67C32C88-BE28-41AD-91DF-7E07BA944B12}" presName="Name0" presStyleCnt="0">
        <dgm:presLayoutVars>
          <dgm:dir/>
          <dgm:resizeHandles val="exact"/>
        </dgm:presLayoutVars>
      </dgm:prSet>
      <dgm:spPr/>
    </dgm:pt>
    <dgm:pt modelId="{77F6375A-2DAB-4D14-824B-08DC67E8C2F4}" type="pres">
      <dgm:prSet presAssocID="{26AF65AF-CC14-4193-9ED5-81266CB2E25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9FCA90-A06F-4FA6-9B36-520D39013CBD}" type="pres">
      <dgm:prSet presAssocID="{6B061CB6-1D2E-4647-98D1-985762BD1A40}" presName="sibTrans" presStyleLbl="sibTrans2D1" presStyleIdx="0" presStyleCnt="3"/>
      <dgm:spPr/>
      <dgm:t>
        <a:bodyPr/>
        <a:lstStyle/>
        <a:p>
          <a:endParaRPr lang="ru-RU"/>
        </a:p>
      </dgm:t>
    </dgm:pt>
    <dgm:pt modelId="{BEE94BB3-4D57-4D71-ABED-534E53913FDA}" type="pres">
      <dgm:prSet presAssocID="{6B061CB6-1D2E-4647-98D1-985762BD1A40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CAEBA04A-9850-4DF9-8E0D-1939C45754DE}" type="pres">
      <dgm:prSet presAssocID="{B37A4AB2-AB9A-438F-82D5-8CC6B4EEA29C}" presName="node" presStyleLbl="node1" presStyleIdx="1" presStyleCnt="4" custLinFactNeighborX="30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A87A-E547-4403-95DB-C8860A4168A0}" type="pres">
      <dgm:prSet presAssocID="{5A6D0DC2-2D39-4C48-8487-F844D4E4B8B7}" presName="sibTrans" presStyleLbl="sibTrans2D1" presStyleIdx="1" presStyleCnt="3"/>
      <dgm:spPr/>
      <dgm:t>
        <a:bodyPr/>
        <a:lstStyle/>
        <a:p>
          <a:endParaRPr lang="ru-RU"/>
        </a:p>
      </dgm:t>
    </dgm:pt>
    <dgm:pt modelId="{668E1331-B30E-4A58-9F1A-941D1505113A}" type="pres">
      <dgm:prSet presAssocID="{5A6D0DC2-2D39-4C48-8487-F844D4E4B8B7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1AFEAA97-52C0-414D-91EE-0DB4783DD995}" type="pres">
      <dgm:prSet presAssocID="{EDFC5E71-FCBD-48F1-9B58-4D59ECF63D7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027B54-FFBA-4ECB-ACEA-3AC47C40BD4D}" type="pres">
      <dgm:prSet presAssocID="{2CEC7AD8-7098-4F5A-BC8A-8B8FC0C152E4}" presName="sibTrans" presStyleLbl="sibTrans2D1" presStyleIdx="2" presStyleCnt="3"/>
      <dgm:spPr/>
      <dgm:t>
        <a:bodyPr/>
        <a:lstStyle/>
        <a:p>
          <a:endParaRPr lang="ru-RU"/>
        </a:p>
      </dgm:t>
    </dgm:pt>
    <dgm:pt modelId="{0B7F0162-C769-4CFF-BC55-BEAAE435B43A}" type="pres">
      <dgm:prSet presAssocID="{2CEC7AD8-7098-4F5A-BC8A-8B8FC0C152E4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64EDEB05-02E7-411D-A909-205701515B01}" type="pres">
      <dgm:prSet presAssocID="{69597F95-F515-489A-9923-A9876453CEA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755BCC-D755-4A71-93B7-776A5F71DB63}" type="presOf" srcId="{26AF65AF-CC14-4193-9ED5-81266CB2E25C}" destId="{77F6375A-2DAB-4D14-824B-08DC67E8C2F4}" srcOrd="0" destOrd="0" presId="urn:microsoft.com/office/officeart/2005/8/layout/process1"/>
    <dgm:cxn modelId="{0BF2B80A-D586-43C2-9E39-956899D6B07B}" type="presOf" srcId="{6B061CB6-1D2E-4647-98D1-985762BD1A40}" destId="{819FCA90-A06F-4FA6-9B36-520D39013CBD}" srcOrd="0" destOrd="0" presId="urn:microsoft.com/office/officeart/2005/8/layout/process1"/>
    <dgm:cxn modelId="{6FA84363-4719-4F2C-9BB3-D671A327DD8E}" type="presOf" srcId="{6B061CB6-1D2E-4647-98D1-985762BD1A40}" destId="{BEE94BB3-4D57-4D71-ABED-534E53913FDA}" srcOrd="1" destOrd="0" presId="urn:microsoft.com/office/officeart/2005/8/layout/process1"/>
    <dgm:cxn modelId="{98206FA0-DE33-4E42-AC89-9970473B374C}" type="presOf" srcId="{B37A4AB2-AB9A-438F-82D5-8CC6B4EEA29C}" destId="{CAEBA04A-9850-4DF9-8E0D-1939C45754DE}" srcOrd="0" destOrd="0" presId="urn:microsoft.com/office/officeart/2005/8/layout/process1"/>
    <dgm:cxn modelId="{96A0C5C0-426E-44A1-910B-03166351CD4B}" type="presOf" srcId="{69597F95-F515-489A-9923-A9876453CEA7}" destId="{64EDEB05-02E7-411D-A909-205701515B01}" srcOrd="0" destOrd="0" presId="urn:microsoft.com/office/officeart/2005/8/layout/process1"/>
    <dgm:cxn modelId="{B173E1B3-4221-4108-9F7E-E90155958135}" srcId="{67C32C88-BE28-41AD-91DF-7E07BA944B12}" destId="{26AF65AF-CC14-4193-9ED5-81266CB2E25C}" srcOrd="0" destOrd="0" parTransId="{73A9E9C4-2BAC-4416-BEF7-0C60AC2C0D7A}" sibTransId="{6B061CB6-1D2E-4647-98D1-985762BD1A40}"/>
    <dgm:cxn modelId="{6A4247E9-5ABE-42D8-97F8-C15FDE19CD25}" srcId="{67C32C88-BE28-41AD-91DF-7E07BA944B12}" destId="{B37A4AB2-AB9A-438F-82D5-8CC6B4EEA29C}" srcOrd="1" destOrd="0" parTransId="{CAE352C4-35EA-4883-B19E-6461DC72BA75}" sibTransId="{5A6D0DC2-2D39-4C48-8487-F844D4E4B8B7}"/>
    <dgm:cxn modelId="{7D303E0A-B00F-46C5-BF01-017DAD238CBE}" type="presOf" srcId="{5A6D0DC2-2D39-4C48-8487-F844D4E4B8B7}" destId="{668E1331-B30E-4A58-9F1A-941D1505113A}" srcOrd="1" destOrd="0" presId="urn:microsoft.com/office/officeart/2005/8/layout/process1"/>
    <dgm:cxn modelId="{468BA6E9-C097-4963-931A-ED9D9A15488F}" type="presOf" srcId="{5A6D0DC2-2D39-4C48-8487-F844D4E4B8B7}" destId="{1BB1A87A-E547-4403-95DB-C8860A4168A0}" srcOrd="0" destOrd="0" presId="urn:microsoft.com/office/officeart/2005/8/layout/process1"/>
    <dgm:cxn modelId="{120653BB-BF4B-4533-9196-A1D9320E505D}" type="presOf" srcId="{67C32C88-BE28-41AD-91DF-7E07BA944B12}" destId="{6EDA5D90-3FC1-4339-8505-56CF8D69E86C}" srcOrd="0" destOrd="0" presId="urn:microsoft.com/office/officeart/2005/8/layout/process1"/>
    <dgm:cxn modelId="{0C2CC429-6025-4F3C-9015-293E106B000A}" srcId="{67C32C88-BE28-41AD-91DF-7E07BA944B12}" destId="{69597F95-F515-489A-9923-A9876453CEA7}" srcOrd="3" destOrd="0" parTransId="{57B5BD2A-0A88-4BAE-8E37-DA538CBC8BFA}" sibTransId="{C1ECDC82-30D8-4150-8B14-185688A98516}"/>
    <dgm:cxn modelId="{72EEA28F-963E-4EC2-9FCD-B4C494F7C4E4}" type="presOf" srcId="{2CEC7AD8-7098-4F5A-BC8A-8B8FC0C152E4}" destId="{0B7F0162-C769-4CFF-BC55-BEAAE435B43A}" srcOrd="1" destOrd="0" presId="urn:microsoft.com/office/officeart/2005/8/layout/process1"/>
    <dgm:cxn modelId="{5DA887F6-8F55-4DE9-9B4D-71C135D74036}" srcId="{67C32C88-BE28-41AD-91DF-7E07BA944B12}" destId="{EDFC5E71-FCBD-48F1-9B58-4D59ECF63D7F}" srcOrd="2" destOrd="0" parTransId="{05CA9AE1-7B69-4794-8FB7-56DF83B76EC4}" sibTransId="{2CEC7AD8-7098-4F5A-BC8A-8B8FC0C152E4}"/>
    <dgm:cxn modelId="{BE4B0310-20D4-4EE4-8684-5BF96CEA16D2}" type="presOf" srcId="{EDFC5E71-FCBD-48F1-9B58-4D59ECF63D7F}" destId="{1AFEAA97-52C0-414D-91EE-0DB4783DD995}" srcOrd="0" destOrd="0" presId="urn:microsoft.com/office/officeart/2005/8/layout/process1"/>
    <dgm:cxn modelId="{B84BED09-C771-4288-8899-B46267B497F4}" type="presOf" srcId="{2CEC7AD8-7098-4F5A-BC8A-8B8FC0C152E4}" destId="{72027B54-FFBA-4ECB-ACEA-3AC47C40BD4D}" srcOrd="0" destOrd="0" presId="urn:microsoft.com/office/officeart/2005/8/layout/process1"/>
    <dgm:cxn modelId="{CFD4C6C3-DEEC-4192-A984-2F8286B7BEB3}" type="presParOf" srcId="{6EDA5D90-3FC1-4339-8505-56CF8D69E86C}" destId="{77F6375A-2DAB-4D14-824B-08DC67E8C2F4}" srcOrd="0" destOrd="0" presId="urn:microsoft.com/office/officeart/2005/8/layout/process1"/>
    <dgm:cxn modelId="{407B9E50-7153-4D37-9ACF-3900556D4046}" type="presParOf" srcId="{6EDA5D90-3FC1-4339-8505-56CF8D69E86C}" destId="{819FCA90-A06F-4FA6-9B36-520D39013CBD}" srcOrd="1" destOrd="0" presId="urn:microsoft.com/office/officeart/2005/8/layout/process1"/>
    <dgm:cxn modelId="{EEC2099A-3419-4851-87CB-7BB98D9FB687}" type="presParOf" srcId="{819FCA90-A06F-4FA6-9B36-520D39013CBD}" destId="{BEE94BB3-4D57-4D71-ABED-534E53913FDA}" srcOrd="0" destOrd="0" presId="urn:microsoft.com/office/officeart/2005/8/layout/process1"/>
    <dgm:cxn modelId="{DE6B6775-D03B-4598-B1B2-0E047A2E6B44}" type="presParOf" srcId="{6EDA5D90-3FC1-4339-8505-56CF8D69E86C}" destId="{CAEBA04A-9850-4DF9-8E0D-1939C45754DE}" srcOrd="2" destOrd="0" presId="urn:microsoft.com/office/officeart/2005/8/layout/process1"/>
    <dgm:cxn modelId="{FCCDD1B0-E7F9-4448-BB39-6351BC2728A6}" type="presParOf" srcId="{6EDA5D90-3FC1-4339-8505-56CF8D69E86C}" destId="{1BB1A87A-E547-4403-95DB-C8860A4168A0}" srcOrd="3" destOrd="0" presId="urn:microsoft.com/office/officeart/2005/8/layout/process1"/>
    <dgm:cxn modelId="{B8657C2E-22A5-4FEC-B2BD-8F9C6EE92961}" type="presParOf" srcId="{1BB1A87A-E547-4403-95DB-C8860A4168A0}" destId="{668E1331-B30E-4A58-9F1A-941D1505113A}" srcOrd="0" destOrd="0" presId="urn:microsoft.com/office/officeart/2005/8/layout/process1"/>
    <dgm:cxn modelId="{DB9FFB73-6BF0-4FFC-AA01-C6ED4ED44A89}" type="presParOf" srcId="{6EDA5D90-3FC1-4339-8505-56CF8D69E86C}" destId="{1AFEAA97-52C0-414D-91EE-0DB4783DD995}" srcOrd="4" destOrd="0" presId="urn:microsoft.com/office/officeart/2005/8/layout/process1"/>
    <dgm:cxn modelId="{FC335E6B-B365-412C-B346-A93587CD72F6}" type="presParOf" srcId="{6EDA5D90-3FC1-4339-8505-56CF8D69E86C}" destId="{72027B54-FFBA-4ECB-ACEA-3AC47C40BD4D}" srcOrd="5" destOrd="0" presId="urn:microsoft.com/office/officeart/2005/8/layout/process1"/>
    <dgm:cxn modelId="{A3B493A6-01B2-4054-A9AC-24E43E90692A}" type="presParOf" srcId="{72027B54-FFBA-4ECB-ACEA-3AC47C40BD4D}" destId="{0B7F0162-C769-4CFF-BC55-BEAAE435B43A}" srcOrd="0" destOrd="0" presId="urn:microsoft.com/office/officeart/2005/8/layout/process1"/>
    <dgm:cxn modelId="{2147CF4A-9692-438A-8B4C-10FC9842BACC}" type="presParOf" srcId="{6EDA5D90-3FC1-4339-8505-56CF8D69E86C}" destId="{64EDEB05-02E7-411D-A909-205701515B01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F6375A-2DAB-4D14-824B-08DC67E8C2F4}">
      <dsp:nvSpPr>
        <dsp:cNvPr id="0" name=""/>
        <dsp:cNvSpPr/>
      </dsp:nvSpPr>
      <dsp:spPr>
        <a:xfrm>
          <a:off x="4452" y="0"/>
          <a:ext cx="1946886" cy="115824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Bahnschrift Condensed" panose="020B0502040204020203" pitchFamily="34" charset="0"/>
              <a:ea typeface="Cambria Math" panose="02040503050406030204" pitchFamily="18" charset="0"/>
            </a:rPr>
            <a:t>КАТАЛОГ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Bahnschrift Condensed" panose="020B0502040204020203" pitchFamily="34" charset="0"/>
              <a:ea typeface="Cambria Math" panose="02040503050406030204" pitchFamily="18" charset="0"/>
            </a:rPr>
            <a:t>образовательных программ</a:t>
          </a:r>
          <a:endParaRPr lang="ru-RU" sz="1200" kern="1200" dirty="0">
            <a:latin typeface="Bahnschrift Condensed" panose="020B0502040204020203" pitchFamily="34" charset="0"/>
            <a:ea typeface="Cambria Math" panose="02040503050406030204" pitchFamily="18" charset="0"/>
          </a:endParaRPr>
        </a:p>
      </dsp:txBody>
      <dsp:txXfrm>
        <a:off x="38376" y="33924"/>
        <a:ext cx="1879038" cy="1090392"/>
      </dsp:txXfrm>
    </dsp:sp>
    <dsp:sp modelId="{819FCA90-A06F-4FA6-9B36-520D39013CBD}">
      <dsp:nvSpPr>
        <dsp:cNvPr id="0" name=""/>
        <dsp:cNvSpPr/>
      </dsp:nvSpPr>
      <dsp:spPr>
        <a:xfrm>
          <a:off x="2151982" y="337706"/>
          <a:ext cx="425365" cy="482827"/>
        </a:xfrm>
        <a:prstGeom prst="rightArrow">
          <a:avLst>
            <a:gd name="adj1" fmla="val 60000"/>
            <a:gd name="adj2" fmla="val 50000"/>
          </a:avLst>
        </a:prstGeom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2151982" y="434271"/>
        <a:ext cx="297756" cy="289697"/>
      </dsp:txXfrm>
    </dsp:sp>
    <dsp:sp modelId="{CAEBA04A-9850-4DF9-8E0D-1939C45754DE}">
      <dsp:nvSpPr>
        <dsp:cNvPr id="0" name=""/>
        <dsp:cNvSpPr/>
      </dsp:nvSpPr>
      <dsp:spPr>
        <a:xfrm>
          <a:off x="2753915" y="0"/>
          <a:ext cx="1946886" cy="115824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Bahnschrift Condensed" panose="020B0502040204020203" pitchFamily="34" charset="0"/>
              <a:ea typeface="Cambria Math" panose="02040503050406030204" pitchFamily="18" charset="0"/>
            </a:rPr>
            <a:t>СЕРТИФИКАЦИОННЫЙ КУРС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latin typeface="Bahnschrift Condensed" panose="020B0502040204020203" pitchFamily="34" charset="0"/>
            <a:ea typeface="Cambria Math" panose="02040503050406030204" pitchFamily="18" charset="0"/>
          </a:endParaRPr>
        </a:p>
      </dsp:txBody>
      <dsp:txXfrm>
        <a:off x="2787839" y="33924"/>
        <a:ext cx="1879038" cy="1090392"/>
      </dsp:txXfrm>
    </dsp:sp>
    <dsp:sp modelId="{1BB1A87A-E547-4403-95DB-C8860A4168A0}">
      <dsp:nvSpPr>
        <dsp:cNvPr id="0" name=""/>
        <dsp:cNvSpPr/>
      </dsp:nvSpPr>
      <dsp:spPr>
        <a:xfrm>
          <a:off x="4889534" y="337706"/>
          <a:ext cx="400114" cy="482827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4889534" y="434271"/>
        <a:ext cx="280080" cy="289697"/>
      </dsp:txXfrm>
    </dsp:sp>
    <dsp:sp modelId="{1AFEAA97-52C0-414D-91EE-0DB4783DD995}">
      <dsp:nvSpPr>
        <dsp:cNvPr id="0" name=""/>
        <dsp:cNvSpPr/>
      </dsp:nvSpPr>
      <dsp:spPr>
        <a:xfrm>
          <a:off x="5455733" y="0"/>
          <a:ext cx="1946886" cy="115824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Bahnschrift Condensed" panose="020B0502040204020203" pitchFamily="34" charset="0"/>
              <a:ea typeface="Cambria Math" panose="02040503050406030204" pitchFamily="18" charset="0"/>
            </a:rPr>
            <a:t>ОЦЕНКА ЗНАНИЙ И НАВЫКОВ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Bahnschrift Condensed" panose="020B0502040204020203" pitchFamily="34" charset="0"/>
              <a:ea typeface="Cambria Math" panose="02040503050406030204" pitchFamily="18" charset="0"/>
            </a:rPr>
            <a:t>(</a:t>
          </a:r>
          <a:r>
            <a:rPr lang="ru-RU" sz="1400" kern="1200" dirty="0" smtClean="0">
              <a:latin typeface="Bahnschrift Condensed" panose="020B0502040204020203" pitchFamily="34" charset="0"/>
              <a:ea typeface="Cambria Math" panose="02040503050406030204" pitchFamily="18" charset="0"/>
            </a:rPr>
            <a:t>НЦНЭ</a:t>
          </a:r>
          <a:r>
            <a:rPr lang="ru-RU" sz="1200" kern="1200" dirty="0" smtClean="0">
              <a:latin typeface="Bahnschrift Condensed" panose="020B0502040204020203" pitchFamily="34" charset="0"/>
              <a:ea typeface="Cambria Math" panose="02040503050406030204" pitchFamily="18" charset="0"/>
            </a:rPr>
            <a:t>)</a:t>
          </a:r>
          <a:endParaRPr lang="ru-RU" sz="1200" kern="1200" dirty="0">
            <a:latin typeface="Bahnschrift Condensed" panose="020B0502040204020203" pitchFamily="34" charset="0"/>
            <a:ea typeface="Cambria Math" panose="02040503050406030204" pitchFamily="18" charset="0"/>
          </a:endParaRPr>
        </a:p>
      </dsp:txBody>
      <dsp:txXfrm>
        <a:off x="5489657" y="33924"/>
        <a:ext cx="1879038" cy="1090392"/>
      </dsp:txXfrm>
    </dsp:sp>
    <dsp:sp modelId="{72027B54-FFBA-4ECB-ACEA-3AC47C40BD4D}">
      <dsp:nvSpPr>
        <dsp:cNvPr id="0" name=""/>
        <dsp:cNvSpPr/>
      </dsp:nvSpPr>
      <dsp:spPr>
        <a:xfrm>
          <a:off x="7597308" y="337706"/>
          <a:ext cx="412739" cy="482827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7597308" y="434271"/>
        <a:ext cx="288917" cy="289697"/>
      </dsp:txXfrm>
    </dsp:sp>
    <dsp:sp modelId="{64EDEB05-02E7-411D-A909-205701515B01}">
      <dsp:nvSpPr>
        <dsp:cNvPr id="0" name=""/>
        <dsp:cNvSpPr/>
      </dsp:nvSpPr>
      <dsp:spPr>
        <a:xfrm>
          <a:off x="8181374" y="0"/>
          <a:ext cx="1946886" cy="115824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Bahnschrift Condensed" panose="020B0502040204020203" pitchFamily="34" charset="0"/>
              <a:ea typeface="Cambria Math" panose="02040503050406030204" pitchFamily="18" charset="0"/>
            </a:rPr>
            <a:t>СЕРТИФИКАЦИЯ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Bahnschrift Condensed" panose="020B0502040204020203" pitchFamily="34" charset="0"/>
              <a:ea typeface="Cambria Math" panose="02040503050406030204" pitchFamily="18" charset="0"/>
            </a:rPr>
            <a:t>(ТД КМФК) </a:t>
          </a:r>
        </a:p>
      </dsp:txBody>
      <dsp:txXfrm>
        <a:off x="8215298" y="33924"/>
        <a:ext cx="1879038" cy="1090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3D6FB-AF2E-430C-B9F6-D561F380C5A8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085F8-CEE5-441D-B367-80F9AA412D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639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9F4E-FEF9-474E-AC4A-A40440F934B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2FEE-0D47-4907-9E04-7880625F0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972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9F4E-FEF9-474E-AC4A-A40440F934B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2FEE-0D47-4907-9E04-7880625F0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70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9F4E-FEF9-474E-AC4A-A40440F934B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2FEE-0D47-4907-9E04-7880625F0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77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9F4E-FEF9-474E-AC4A-A40440F934B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2FEE-0D47-4907-9E04-7880625F0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014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9F4E-FEF9-474E-AC4A-A40440F934B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2FEE-0D47-4907-9E04-7880625F0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637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9F4E-FEF9-474E-AC4A-A40440F934B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2FEE-0D47-4907-9E04-7880625F0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88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9F4E-FEF9-474E-AC4A-A40440F934B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2FEE-0D47-4907-9E04-7880625F0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277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9F4E-FEF9-474E-AC4A-A40440F934B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2FEE-0D47-4907-9E04-7880625F0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44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9F4E-FEF9-474E-AC4A-A40440F934B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2FEE-0D47-4907-9E04-7880625F0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62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9F4E-FEF9-474E-AC4A-A40440F934B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2FEE-0D47-4907-9E04-7880625F0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89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9F4E-FEF9-474E-AC4A-A40440F934B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2FEE-0D47-4907-9E04-7880625F0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13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99F4E-FEF9-474E-AC4A-A40440F934B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62FEE-0D47-4907-9E04-7880625F0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99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dilet.zan.kz/rus/docs/V2000021847#z114" TargetMode="External"/><Relationship Id="rId2" Type="http://schemas.openxmlformats.org/officeDocument/2006/relationships/hyperlink" Target="https://adilet.zan.kz/rus/docs/V2000021847#z10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dilet.zan.kz/rus/docs/V2000021847#z126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41157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Сертификационный курс</a:t>
            </a:r>
            <a:endParaRPr lang="ru-RU" dirty="0">
              <a:solidFill>
                <a:srgbClr val="0070C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306528"/>
            <a:ext cx="9144000" cy="951271"/>
          </a:xfrm>
        </p:spPr>
        <p:txBody>
          <a:bodyPr/>
          <a:lstStyle/>
          <a:p>
            <a:endParaRPr lang="ru-RU" dirty="0">
              <a:latin typeface="Akrobat" panose="000006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396721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Приказ МЗ РК от 21 декабря 2020 года № ҚР ДСМ-303/2020 </a:t>
            </a:r>
            <a:r>
              <a:rPr lang="ru-RU" sz="1400" dirty="0">
                <a:latin typeface="Bahnschrift Light Condensed" panose="020B0502040204020203" pitchFamily="34" charset="0"/>
              </a:rPr>
              <a:t>«Об утверждении правил дополнительного и неформального образования специалистов в области здравоохранения, квалификационных требований к организациям, реализующим образовательные программы дополнительного и неформального образования в области здравоохранения, а также правил признания результатов обучения, полученных специалистами в области здравоохранения через дополнительное и неформальное образование»</a:t>
            </a:r>
            <a:endParaRPr lang="ru-RU" sz="1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655945"/>
              </p:ext>
            </p:extLst>
          </p:nvPr>
        </p:nvGraphicFramePr>
        <p:xfrm>
          <a:off x="638176" y="1414463"/>
          <a:ext cx="11153774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542">
                  <a:extLst>
                    <a:ext uri="{9D8B030D-6E8A-4147-A177-3AD203B41FA5}">
                      <a16:colId xmlns:a16="http://schemas.microsoft.com/office/drawing/2014/main" val="3649209686"/>
                    </a:ext>
                  </a:extLst>
                </a:gridCol>
                <a:gridCol w="10022232">
                  <a:extLst>
                    <a:ext uri="{9D8B030D-6E8A-4147-A177-3AD203B41FA5}">
                      <a16:colId xmlns:a16="http://schemas.microsoft.com/office/drawing/2014/main" val="302515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780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ahnschrift Light Condensed" panose="020B0502040204020203" pitchFamily="34" charset="0"/>
                        </a:rPr>
                        <a:t>Пункт 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400" dirty="0" smtClean="0">
                          <a:latin typeface="Bahnschrift Light Condensed" panose="020B0502040204020203" pitchFamily="34" charset="0"/>
                        </a:rPr>
                        <a:t>5) дополнительное образование специалистов в области здравоохранения (далее – дополнительное образование) –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Bahnschrift Light Condensed" panose="020B0502040204020203" pitchFamily="34" charset="0"/>
                        </a:rPr>
                        <a:t>процесс обучения</a:t>
                      </a:r>
                      <a:r>
                        <a:rPr lang="ru-RU" sz="1400" dirty="0" smtClean="0">
                          <a:latin typeface="Bahnschrift Light Condensed" panose="020B0502040204020203" pitchFamily="34" charset="0"/>
                        </a:rPr>
                        <a:t>, осуществляемый с целью удовлетворения образовательных потребностей кадров здравоохранения для поддержания, расширения, углубления и совершенствования профессиональных знаний, умений и навыков, а также освоения новых (дополнительных) компетенций;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400" dirty="0" smtClean="0">
                          <a:latin typeface="Bahnschrift Light Condensed" panose="020B0502040204020203" pitchFamily="34" charset="0"/>
                        </a:rPr>
                        <a:t>10) сертификационный курс –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Bahnschrift Light Condensed" panose="020B0502040204020203" pitchFamily="34" charset="0"/>
                        </a:rPr>
                        <a:t>форма дополнительного образования</a:t>
                      </a:r>
                      <a:r>
                        <a:rPr lang="ru-RU" sz="1400" dirty="0" smtClean="0">
                          <a:latin typeface="Bahnschrift Light Condensed" panose="020B0502040204020203" pitchFamily="34" charset="0"/>
                        </a:rPr>
                        <a:t>, направленная на расширение, углубление и формирование дополнительных профессиональных знаний, умений и навыков по узкой специализации в рамках основной;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151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ahnschrift Light Condensed" panose="020B0502040204020203" pitchFamily="34" charset="0"/>
                        </a:rPr>
                        <a:t>Пункт 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400" dirty="0" smtClean="0">
                          <a:latin typeface="Bahnschrift Light Condensed" panose="020B0502040204020203" pitchFamily="34" charset="0"/>
                        </a:rPr>
                        <a:t>Для определения начального (исходного) уровня знаний слушателей программ дополнительного образования проводится базовый, во время обучения - текущий,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Bahnschrift Light Condensed" panose="020B0502040204020203" pitchFamily="34" charset="0"/>
                        </a:rPr>
                        <a:t>по окончании обучения </a:t>
                      </a:r>
                      <a:r>
                        <a:rPr lang="ru-RU" sz="1400" dirty="0" smtClean="0">
                          <a:latin typeface="Bahnschrift Light Condensed" panose="020B0502040204020203" pitchFamily="34" charset="0"/>
                        </a:rPr>
                        <a:t>-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Bahnschrift Light Condensed" panose="020B0502040204020203" pitchFamily="34" charset="0"/>
                        </a:rPr>
                        <a:t>итоговый контроль</a:t>
                      </a:r>
                      <a:r>
                        <a:rPr lang="ru-RU" sz="1400" dirty="0" smtClean="0">
                          <a:latin typeface="Bahnschrift Light Condensed" panose="020B0502040204020203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121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ahnschrift Light Condensed" panose="020B0502040204020203" pitchFamily="34" charset="0"/>
                        </a:rPr>
                        <a:t>Пункт 11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Bahnschrift Light Condensed" panose="020B0502040204020203" pitchFamily="34" charset="0"/>
                        </a:rPr>
                        <a:t>По положительному результату итогового контроля </a:t>
                      </a:r>
                      <a:r>
                        <a:rPr lang="ru-RU" sz="1400" dirty="0" smtClean="0">
                          <a:latin typeface="Bahnschrift Light Condensed" panose="020B0502040204020203" pitchFamily="34" charset="0"/>
                        </a:rPr>
                        <a:t>(выше порогового балла) слушателям, освоившим программы:</a:t>
                      </a:r>
                    </a:p>
                    <a:p>
                      <a:pPr marL="0" indent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400" dirty="0" smtClean="0">
                          <a:latin typeface="Bahnschrift Light Condensed" panose="020B0502040204020203" pitchFamily="34" charset="0"/>
                        </a:rPr>
                        <a:t>      1) повышения квалификации – выдается свидетельство о повышении квалификации по форме, согласно </a:t>
                      </a:r>
                      <a:r>
                        <a:rPr lang="ru-RU" sz="1400" dirty="0" smtClean="0">
                          <a:latin typeface="Bahnschrift Light Condensed" panose="020B0502040204020203" pitchFamily="34" charset="0"/>
                          <a:hlinkClick r:id="rId2"/>
                        </a:rPr>
                        <a:t>приложению 3</a:t>
                      </a:r>
                      <a:r>
                        <a:rPr lang="ru-RU" sz="1400" dirty="0" smtClean="0">
                          <a:latin typeface="Bahnschrift Light Condensed" panose="020B0502040204020203" pitchFamily="34" charset="0"/>
                        </a:rPr>
                        <a:t> настоящих Правил;</a:t>
                      </a:r>
                    </a:p>
                    <a:p>
                      <a:pPr marL="0" indent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400" dirty="0" smtClean="0">
                          <a:latin typeface="Bahnschrift Light Condensed" panose="020B0502040204020203" pitchFamily="34" charset="0"/>
                        </a:rPr>
                        <a:t>      2) сертификационных курсов – выдается свидетельство о сертификационном курсе с приложением (</a:t>
                      </a:r>
                      <a:r>
                        <a:rPr lang="ru-RU" sz="1400" dirty="0" err="1" smtClean="0">
                          <a:latin typeface="Bahnschrift Light Condensed" panose="020B0502040204020203" pitchFamily="34" charset="0"/>
                        </a:rPr>
                        <a:t>транскрипт</a:t>
                      </a:r>
                      <a:r>
                        <a:rPr lang="ru-RU" sz="1400" dirty="0" smtClean="0">
                          <a:latin typeface="Bahnschrift Light Condensed" panose="020B0502040204020203" pitchFamily="34" charset="0"/>
                        </a:rPr>
                        <a:t>) содержащее перечень освоенных специалистом знаний и навыков по форме, согласно </a:t>
                      </a:r>
                      <a:r>
                        <a:rPr lang="ru-RU" sz="1400" dirty="0" smtClean="0">
                          <a:latin typeface="Bahnschrift Light Condensed" panose="020B0502040204020203" pitchFamily="34" charset="0"/>
                          <a:hlinkClick r:id="rId3"/>
                        </a:rPr>
                        <a:t>приложению 4</a:t>
                      </a:r>
                      <a:r>
                        <a:rPr lang="ru-RU" sz="1400" dirty="0" smtClean="0">
                          <a:latin typeface="Bahnschrift Light Condensed" panose="020B0502040204020203" pitchFamily="34" charset="0"/>
                        </a:rPr>
                        <a:t> настоящих Правил.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400" dirty="0" smtClean="0">
                          <a:latin typeface="Bahnschrift Light Condensed" panose="020B0502040204020203" pitchFamily="34" charset="0"/>
                        </a:rPr>
                        <a:t>Свидетельство о сертификационном курсе без приложения (</a:t>
                      </a:r>
                      <a:r>
                        <a:rPr lang="ru-RU" sz="1400" dirty="0" err="1" smtClean="0">
                          <a:latin typeface="Bahnschrift Light Condensed" panose="020B0502040204020203" pitchFamily="34" charset="0"/>
                        </a:rPr>
                        <a:t>транскрипт</a:t>
                      </a:r>
                      <a:r>
                        <a:rPr lang="ru-RU" sz="1400" dirty="0" smtClean="0">
                          <a:latin typeface="Bahnschrift Light Condensed" panose="020B0502040204020203" pitchFamily="34" charset="0"/>
                        </a:rPr>
                        <a:t>), в том числе полученных за рубежом не действительно.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400" dirty="0" smtClean="0">
                          <a:latin typeface="Bahnschrift Light Condensed" panose="020B0502040204020203" pitchFamily="34" charset="0"/>
                        </a:rPr>
                        <a:t>3) слушателям с результатом итогового контроля ниже порогового балла, назначается повторный итоговый контроль. При получении повторного результата итогового контроля ниже порогового балла слушателям выдается справка о прохождении дополнительного образования с указанием объема освоенной программы по форме, согласно </a:t>
                      </a:r>
                      <a:r>
                        <a:rPr lang="ru-RU" sz="1400" dirty="0" smtClean="0">
                          <a:latin typeface="Bahnschrift Light Condensed" panose="020B0502040204020203" pitchFamily="34" charset="0"/>
                          <a:hlinkClick r:id="rId4"/>
                        </a:rPr>
                        <a:t>приложению 5</a:t>
                      </a:r>
                      <a:r>
                        <a:rPr lang="ru-RU" sz="1400" dirty="0" smtClean="0">
                          <a:latin typeface="Bahnschrift Light Condensed" panose="020B0502040204020203" pitchFamily="34" charset="0"/>
                        </a:rPr>
                        <a:t> настоящих Правил.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777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ahnschrift Light Condensed" panose="020B0502040204020203" pitchFamily="34" charset="0"/>
                        </a:rPr>
                        <a:t>Пункт 22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Bahnschrift Light Condensed" panose="020B0502040204020203" pitchFamily="34" charset="0"/>
                        </a:rPr>
                        <a:t>Результатом обучения</a:t>
                      </a:r>
                      <a:r>
                        <a:rPr lang="ru-RU" sz="1400" dirty="0" smtClean="0">
                          <a:latin typeface="Bahnschrift Light Condensed" panose="020B0502040204020203" pitchFamily="34" charset="0"/>
                        </a:rPr>
                        <a:t>, полученным специалистом в области здравоохранения через дополнительное и неформальное образование являются:</a:t>
                      </a:r>
                    </a:p>
                    <a:p>
                      <a:pPr marL="0" indent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400" dirty="0" smtClean="0">
                          <a:latin typeface="Bahnschrift Light Condensed" panose="020B0502040204020203" pitchFamily="34" charset="0"/>
                        </a:rPr>
                        <a:t>      1) дополнительного образования:</a:t>
                      </a:r>
                    </a:p>
                    <a:p>
                      <a:pPr marL="0" indent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400" dirty="0" smtClean="0">
                          <a:latin typeface="Bahnschrift Light Condensed" panose="020B0502040204020203" pitchFamily="34" charset="0"/>
                        </a:rPr>
                        <a:t>      свидетельство о повышении квалификации;</a:t>
                      </a:r>
                    </a:p>
                    <a:p>
                      <a:pPr marL="0" indent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400" dirty="0" smtClean="0">
                          <a:latin typeface="Bahnschrift Light Condensed" panose="020B0502040204020203" pitchFamily="34" charset="0"/>
                        </a:rPr>
                        <a:t>      свидетельство о сертификационном курсе с приложением (</a:t>
                      </a:r>
                      <a:r>
                        <a:rPr lang="ru-RU" sz="1400" dirty="0" err="1" smtClean="0">
                          <a:latin typeface="Bahnschrift Light Condensed" panose="020B0502040204020203" pitchFamily="34" charset="0"/>
                        </a:rPr>
                        <a:t>транскрипт</a:t>
                      </a:r>
                      <a:r>
                        <a:rPr lang="ru-RU" sz="1400" dirty="0" smtClean="0">
                          <a:latin typeface="Bahnschrift Light Condensed" panose="020B0502040204020203" pitchFamily="34" charset="0"/>
                        </a:rPr>
                        <a:t>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408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Bahnschrift Light Condensed" panose="020B0502040204020203" pitchFamily="34" charset="0"/>
                        </a:rPr>
                        <a:t>Пункт 23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Bahnschrift Light Condensed" panose="020B0502040204020203" pitchFamily="34" charset="0"/>
                        </a:rPr>
                        <a:t>Документ дополнительного образования выдается на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Bahnschrift Light Condensed" panose="020B0502040204020203" pitchFamily="34" charset="0"/>
                        </a:rPr>
                        <a:t>основании положительного результата (выше порогового балла) итогового контроля </a:t>
                      </a:r>
                      <a:r>
                        <a:rPr lang="ru-RU" sz="1400" dirty="0" smtClean="0">
                          <a:latin typeface="Bahnschrift Light Condensed" panose="020B0502040204020203" pitchFamily="34" charset="0"/>
                        </a:rPr>
                        <a:t>образовательных программ повышения квалификации и (или) сертификационного курса.</a:t>
                      </a:r>
                      <a:endParaRPr lang="ru-RU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001943"/>
                  </a:ext>
                </a:extLst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638176" y="1558608"/>
            <a:ext cx="11153774" cy="0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5868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675" y="146051"/>
            <a:ext cx="10515600" cy="862807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Образовательная программа дополнительного образования (компоненты)</a:t>
            </a:r>
            <a:endParaRPr lang="ru-RU" sz="3200" dirty="0">
              <a:solidFill>
                <a:srgbClr val="0070C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3113" y="1084295"/>
            <a:ext cx="10891520" cy="139573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Bahnschrift Light Condensed" panose="020B0502040204020203" pitchFamily="34" charset="0"/>
              </a:rPr>
              <a:t>Цель и результаты обучения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Bahnschrift Light Condensed" panose="020B0502040204020203" pitchFamily="34" charset="0"/>
              </a:rPr>
              <a:t>Образовательные стратегии (образовательный процесс)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Bahnschrift Light Condensed" panose="020B0502040204020203" pitchFamily="34" charset="0"/>
              </a:rPr>
              <a:t>Оценка достижений результатов обучения (исходный, текущий и итоговый контроль)</a:t>
            </a:r>
            <a:endParaRPr lang="ru-RU" sz="2400" dirty="0">
              <a:latin typeface="Bahnschrift Light Condensed" panose="020B0502040204020203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773113" y="992667"/>
            <a:ext cx="11153774" cy="0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328374055"/>
              </p:ext>
            </p:extLst>
          </p:nvPr>
        </p:nvGraphicFramePr>
        <p:xfrm>
          <a:off x="1076960" y="3416683"/>
          <a:ext cx="10132713" cy="1158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73760" y="4872432"/>
            <a:ext cx="27381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ru-RU" sz="1400" dirty="0" smtClean="0">
                <a:latin typeface="Bahnschrift Light Condensed" panose="020B0502040204020203" pitchFamily="34" charset="0"/>
                <a:ea typeface="Cambria Math" panose="02040503050406030204" pitchFamily="18" charset="0"/>
              </a:rPr>
              <a:t>Экспертиза </a:t>
            </a:r>
            <a:r>
              <a:rPr lang="ru-RU" sz="1400" dirty="0" smtClean="0">
                <a:latin typeface="Bahnschrift Light Condensed" panose="020B0502040204020203" pitchFamily="34" charset="0"/>
                <a:ea typeface="Cambria Math" panose="02040503050406030204" pitchFamily="18" charset="0"/>
              </a:rPr>
              <a:t>образовательных программ</a:t>
            </a:r>
          </a:p>
          <a:p>
            <a:pPr marL="171450" indent="-171450">
              <a:buFontTx/>
              <a:buChar char="-"/>
            </a:pPr>
            <a:r>
              <a:rPr lang="ru-RU" sz="1400" dirty="0" smtClean="0">
                <a:latin typeface="Bahnschrift Light Condensed" panose="020B0502040204020203" pitchFamily="34" charset="0"/>
                <a:ea typeface="Cambria Math" panose="02040503050406030204" pitchFamily="18" charset="0"/>
              </a:rPr>
              <a:t>Методологическая (УМО)</a:t>
            </a:r>
          </a:p>
          <a:p>
            <a:pPr marL="171450" indent="-171450">
              <a:buFontTx/>
              <a:buChar char="-"/>
            </a:pPr>
            <a:r>
              <a:rPr lang="ru-RU" sz="1400" dirty="0" smtClean="0">
                <a:latin typeface="Bahnschrift Light Condensed" panose="020B0502040204020203" pitchFamily="34" charset="0"/>
                <a:ea typeface="Cambria Math" panose="02040503050406030204" pitchFamily="18" charset="0"/>
              </a:rPr>
              <a:t>Содержательная (профессиональные ассоциации</a:t>
            </a:r>
            <a:r>
              <a:rPr lang="ru-RU" sz="1400" dirty="0" smtClean="0">
                <a:latin typeface="Bahnschrift Light Condensed" panose="020B0502040204020203" pitchFamily="34" charset="0"/>
                <a:ea typeface="Cambria Math" panose="02040503050406030204" pitchFamily="18" charset="0"/>
              </a:rPr>
              <a:t>)</a:t>
            </a:r>
          </a:p>
          <a:p>
            <a:r>
              <a:rPr lang="ru-RU" sz="1400" dirty="0" smtClean="0">
                <a:latin typeface="Bahnschrift Light Condensed" panose="020B0502040204020203" pitchFamily="34" charset="0"/>
                <a:ea typeface="Cambria Math" panose="02040503050406030204" pitchFamily="18" charset="0"/>
              </a:rPr>
              <a:t>2. Публикация образовательных программ</a:t>
            </a:r>
            <a:endParaRPr lang="ru-RU" sz="1400" dirty="0">
              <a:latin typeface="Bahnschrift Light Condensed" panose="020B0502040204020203" pitchFamily="34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1880" y="4796995"/>
            <a:ext cx="23111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algn="just">
              <a:buAutoNum type="arabicPeriod"/>
            </a:pPr>
            <a:r>
              <a:rPr lang="ru-RU" sz="1400" dirty="0" smtClean="0">
                <a:latin typeface="Bahnschrift Light Condensed" panose="020B0502040204020203" pitchFamily="34" charset="0"/>
                <a:ea typeface="Cambria Math" panose="02040503050406030204" pitchFamily="18" charset="0"/>
              </a:rPr>
              <a:t>Зачисление </a:t>
            </a:r>
          </a:p>
          <a:p>
            <a:pPr marL="177800" indent="-177800" algn="just">
              <a:buAutoNum type="arabicPeriod"/>
            </a:pPr>
            <a:r>
              <a:rPr lang="ru-RU" sz="1400" dirty="0" smtClean="0">
                <a:latin typeface="Bahnschrift Light Condensed" panose="020B0502040204020203" pitchFamily="34" charset="0"/>
                <a:ea typeface="Cambria Math" panose="02040503050406030204" pitchFamily="18" charset="0"/>
              </a:rPr>
              <a:t>Обучение</a:t>
            </a:r>
            <a:endParaRPr lang="ru-RU" sz="1400" dirty="0" smtClean="0">
              <a:latin typeface="Bahnschrift Light Condensed" panose="020B0502040204020203" pitchFamily="34" charset="0"/>
              <a:ea typeface="Cambria Math" panose="02040503050406030204" pitchFamily="18" charset="0"/>
            </a:endParaRPr>
          </a:p>
          <a:p>
            <a:pPr marL="177800" indent="-177800" algn="just">
              <a:buAutoNum type="arabicPeriod"/>
            </a:pPr>
            <a:r>
              <a:rPr lang="ru-RU" sz="1400" dirty="0" smtClean="0">
                <a:latin typeface="Bahnschrift Light Condensed" panose="020B0502040204020203" pitchFamily="34" charset="0"/>
                <a:ea typeface="Cambria Math" panose="02040503050406030204" pitchFamily="18" charset="0"/>
              </a:rPr>
              <a:t>Допуск к оценке знаний и навыков  </a:t>
            </a:r>
          </a:p>
          <a:p>
            <a:pPr marL="177800" indent="-177800" algn="just">
              <a:buAutoNum type="arabicPeriod"/>
            </a:pPr>
            <a:r>
              <a:rPr lang="ru-RU" sz="1400" dirty="0" smtClean="0">
                <a:latin typeface="Bahnschrift Light Condensed" panose="020B0502040204020203" pitchFamily="34" charset="0"/>
                <a:ea typeface="Cambria Math" panose="02040503050406030204" pitchFamily="18" charset="0"/>
              </a:rPr>
              <a:t>Выдача свидетельства по результату оценки знаний и навыков</a:t>
            </a:r>
            <a:endParaRPr lang="ru-RU" sz="1400" dirty="0">
              <a:latin typeface="Bahnschrift Light Condensed" panose="020B0502040204020203" pitchFamily="34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23335" y="4796995"/>
            <a:ext cx="2744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AutoNum type="arabicPeriod"/>
            </a:pPr>
            <a:r>
              <a:rPr lang="ru-RU" sz="1400" dirty="0" smtClean="0">
                <a:latin typeface="Bahnschrift Light Condensed" panose="020B0502040204020203" pitchFamily="34" charset="0"/>
                <a:ea typeface="Cambria Math" panose="02040503050406030204" pitchFamily="18" charset="0"/>
              </a:rPr>
              <a:t>Сертификация по </a:t>
            </a:r>
            <a:r>
              <a:rPr lang="ru-RU" sz="1400" dirty="0">
                <a:latin typeface="Bahnschrift Light Condensed" panose="020B0502040204020203" pitchFamily="34" charset="0"/>
                <a:ea typeface="Cambria Math" panose="02040503050406030204" pitchFamily="18" charset="0"/>
              </a:rPr>
              <a:t>специализаций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50000" y="4796995"/>
            <a:ext cx="23111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algn="just">
              <a:buAutoNum type="arabicPeriod"/>
            </a:pPr>
            <a:r>
              <a:rPr lang="ru-RU" sz="1400" dirty="0" smtClean="0">
                <a:latin typeface="Bahnschrift Light Condensed" panose="020B0502040204020203" pitchFamily="34" charset="0"/>
                <a:ea typeface="Cambria Math" panose="02040503050406030204" pitchFamily="18" charset="0"/>
              </a:rPr>
              <a:t>Разработка </a:t>
            </a:r>
            <a:r>
              <a:rPr lang="ru-RU" sz="1400" dirty="0" smtClean="0">
                <a:latin typeface="Bahnschrift Light Condensed" panose="020B0502040204020203" pitchFamily="34" charset="0"/>
                <a:ea typeface="Cambria Math" panose="02040503050406030204" pitchFamily="18" charset="0"/>
              </a:rPr>
              <a:t>экзаменационного материала</a:t>
            </a:r>
          </a:p>
          <a:p>
            <a:pPr marL="177800" indent="-177800" algn="just">
              <a:buAutoNum type="arabicPeriod"/>
            </a:pPr>
            <a:r>
              <a:rPr lang="ru-RU" sz="1400" dirty="0" smtClean="0">
                <a:latin typeface="Bahnschrift Light Condensed" panose="020B0502040204020203" pitchFamily="34" charset="0"/>
                <a:ea typeface="Cambria Math" panose="02040503050406030204" pitchFamily="18" charset="0"/>
              </a:rPr>
              <a:t>Прохождение оценки знаний и навыков</a:t>
            </a:r>
          </a:p>
          <a:p>
            <a:pPr marL="177800" indent="-177800" algn="just">
              <a:buAutoNum type="arabicPeriod"/>
            </a:pPr>
            <a:r>
              <a:rPr lang="ru-RU" sz="1400" dirty="0" smtClean="0">
                <a:latin typeface="Bahnschrift Light Condensed" panose="020B0502040204020203" pitchFamily="34" charset="0"/>
                <a:ea typeface="Cambria Math" panose="02040503050406030204" pitchFamily="18" charset="0"/>
              </a:rPr>
              <a:t>Выдача результата оценки знаний и </a:t>
            </a:r>
            <a:r>
              <a:rPr lang="ru-RU" sz="1400" dirty="0" smtClean="0">
                <a:latin typeface="Bahnschrift Light Condensed" panose="020B0502040204020203" pitchFamily="34" charset="0"/>
                <a:ea typeface="Cambria Math" panose="02040503050406030204" pitchFamily="18" charset="0"/>
              </a:rPr>
              <a:t>навыков</a:t>
            </a:r>
          </a:p>
          <a:p>
            <a:pPr marL="177800" indent="-177800" algn="just">
              <a:buAutoNum type="arabicPeriod"/>
            </a:pPr>
            <a:r>
              <a:rPr lang="ru-RU" sz="1400" dirty="0" smtClean="0">
                <a:latin typeface="Bahnschrift Light Condensed" panose="020B0502040204020203" pitchFamily="34" charset="0"/>
                <a:ea typeface="Cambria Math" panose="02040503050406030204" pitchFamily="18" charset="0"/>
              </a:rPr>
              <a:t>Апелляция</a:t>
            </a:r>
            <a:endParaRPr lang="ru-RU" sz="1400" dirty="0">
              <a:latin typeface="Bahnschrift Light Condensed" panose="020B0502040204020203" pitchFamily="34" charset="0"/>
              <a:ea typeface="Cambria Math" panose="020405030504060302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12527" y="3270535"/>
            <a:ext cx="1115568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/>
          <p:cNvSpPr txBox="1">
            <a:spLocks/>
          </p:cNvSpPr>
          <p:nvPr/>
        </p:nvSpPr>
        <p:spPr>
          <a:xfrm>
            <a:off x="779146" y="2417887"/>
            <a:ext cx="10515600" cy="8628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Реализация сертификационных курсов</a:t>
            </a:r>
            <a:endParaRPr lang="ru-RU" sz="3200" dirty="0">
              <a:solidFill>
                <a:srgbClr val="0070C0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32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Решение:</a:t>
            </a:r>
            <a:endParaRPr lang="ru-RU" dirty="0">
              <a:solidFill>
                <a:srgbClr val="0070C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61465"/>
            <a:ext cx="10795000" cy="435133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Bahnschrift Light Condensed" panose="020B0502040204020203" pitchFamily="34" charset="0"/>
              </a:rPr>
              <a:t>Организациям образования, реализующие программы сертификационных курсов: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latin typeface="Bahnschrift Light Condensed" panose="020B0502040204020203" pitchFamily="34" charset="0"/>
              </a:rPr>
              <a:t>В </a:t>
            </a:r>
            <a:r>
              <a:rPr lang="ru-RU" dirty="0" err="1" smtClean="0">
                <a:latin typeface="Bahnschrift Light Condensed" panose="020B0502040204020203" pitchFamily="34" charset="0"/>
              </a:rPr>
              <a:t>транскрипте</a:t>
            </a:r>
            <a:r>
              <a:rPr lang="ru-RU" dirty="0" smtClean="0">
                <a:latin typeface="Bahnschrift Light Condensed" panose="020B0502040204020203" pitchFamily="34" charset="0"/>
              </a:rPr>
              <a:t> к свидетельству о сертификационном курсе указывать количество кредитов по всем разделам обучения, включая итоговый контроль;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latin typeface="Bahnschrift Light Condensed" panose="020B0502040204020203" pitchFamily="34" charset="0"/>
              </a:rPr>
              <a:t>При заключении договоров со слушателями внести пункт об оплате стоимости прохождения итогового контроля </a:t>
            </a:r>
            <a:r>
              <a:rPr lang="ru-RU" dirty="0" smtClean="0">
                <a:solidFill>
                  <a:srgbClr val="C00000"/>
                </a:solidFill>
                <a:latin typeface="Bahnschrift Light Condensed" panose="020B0502040204020203" pitchFamily="34" charset="0"/>
              </a:rPr>
              <a:t>повторно</a:t>
            </a:r>
            <a:r>
              <a:rPr lang="ru-RU" dirty="0" smtClean="0">
                <a:latin typeface="Bahnschrift Light Condensed" panose="020B0502040204020203" pitchFamily="34" charset="0"/>
              </a:rPr>
              <a:t>, в случае неудовлетворительного результата слушателя (за итоговый контроль оплачивает организация образования, при неудовлетворительном результате, повторный итоговый контроль проводится за счет слушателя???);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latin typeface="Bahnschrift Light Condensed" panose="020B0502040204020203" pitchFamily="34" charset="0"/>
              </a:rPr>
              <a:t>Заключить договор о предоставлении услуг по оценке знаний и навыков слушателей сертификационных курсов в рамках итогового контроля с аккредитованной организацией по оценке на один календарный год.</a:t>
            </a:r>
          </a:p>
          <a:p>
            <a:endParaRPr lang="ru-RU" dirty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4449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430</Words>
  <Application>Microsoft Office PowerPoint</Application>
  <PresentationFormat>Широкоэкранный</PresentationFormat>
  <Paragraphs>50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3" baseType="lpstr">
      <vt:lpstr>Akrobat</vt:lpstr>
      <vt:lpstr>Arial</vt:lpstr>
      <vt:lpstr>Bahnschrift Condensed</vt:lpstr>
      <vt:lpstr>Bahnschrift Light Condensed</vt:lpstr>
      <vt:lpstr>Calibri</vt:lpstr>
      <vt:lpstr>Calibri Light</vt:lpstr>
      <vt:lpstr>Cambria Math</vt:lpstr>
      <vt:lpstr>Wingdings</vt:lpstr>
      <vt:lpstr>Тема Office</vt:lpstr>
      <vt:lpstr>Сертификационный курс</vt:lpstr>
      <vt:lpstr>Приказ МЗ РК от 21 декабря 2020 года № ҚР ДСМ-303/2020 «Об утверждении правил дополнительного и неформального образования специалистов в области здравоохранения, квалификационных требований к организациям, реализующим образовательные программы дополнительного и неформального образования в области здравоохранения, а также правил признания результатов обучения, полученных специалистами в области здравоохранения через дополнительное и неформальное образование»</vt:lpstr>
      <vt:lpstr>Образовательная программа дополнительного образования (компоненты)</vt:lpstr>
      <vt:lpstr>Решение: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Сертификационный курс</dc:title>
  <dc:creator>GULNAR</dc:creator>
  <cp:lastModifiedBy>Gulnara M</cp:lastModifiedBy>
  <cp:revision>37</cp:revision>
  <dcterms:created xsi:type="dcterms:W3CDTF">2021-08-16T04:12:31Z</dcterms:created>
  <dcterms:modified xsi:type="dcterms:W3CDTF">2021-11-16T06:26:42Z</dcterms:modified>
</cp:coreProperties>
</file>