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74" r:id="rId3"/>
    <p:sldId id="257" r:id="rId4"/>
    <p:sldId id="276" r:id="rId5"/>
    <p:sldId id="272" r:id="rId6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9DAA1-CEE4-429C-A3E9-81D6D0D8F601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BD56-1D9B-469A-8672-92D2470B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5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3142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112ABF-EC09-466E-8CCC-42BF04B9425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1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ABD56-1D9B-469A-8672-92D2470B44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82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5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09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8C3960-08DA-46A6-A843-E130E7F9B5DC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F4163-61F3-4B49-B3AC-15764A6A00B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43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9E6BC-B47E-49C7-8C8E-AA66156FE69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B29E8-590C-494C-97E0-6F747AAA2FE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839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D96933-DDD5-45C2-B425-8A169EA8D31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B91856-A583-4786-A2E6-5B85EE29C619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39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4E5921-0B87-4A39-83E7-2B792E9B328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D1A637-DAB1-4F46-B181-F5155C2FBDB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996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8FE4B-47A8-4E54-8DA1-2A59FA39FF4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F2A4E0-1287-4CCE-8D35-A07A31267CD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295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E1F390-17B9-4010-BBA1-AF7BBB7A657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78B2EF-C9CE-43F3-807F-D59091B0574D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937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F9891-2524-44BB-B56F-7D7D02A1AB72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266C1B-F958-4A4A-B0AB-35D96392D0E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41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C1382-274C-4EC9-99BE-D4B44AB316D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D276C-9291-4728-BF8D-178A421C873F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93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86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94BCA-C815-4650-B6E1-B81AC7121CEF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CDEFA4-980B-47F1-8091-FAAB8C96510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926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BE13CD-FC5C-41BE-96FC-66567B992754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EEFFD7-7A8C-41F9-B910-F57CFBCF359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820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2EAE2C-2EFA-45BD-82CD-D3E82B2DC26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EECED1-D1C5-4DBF-826D-2CD462FCBAC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75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9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09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17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1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2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35E2-B7B8-4D64-8DFD-CA467D4F5D2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01BF-E0BF-43FA-8776-ADA3613E0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6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E59E9A-0B63-4E31-9F29-90598C82D86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24.11.2021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179298-73D1-47F6-98EB-506CB4BC24C3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85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-6350"/>
            <a:ext cx="1029335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-1801814" y="-32403"/>
            <a:ext cx="5485374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Шеврон 4"/>
          <p:cNvSpPr/>
          <p:nvPr/>
        </p:nvSpPr>
        <p:spPr>
          <a:xfrm flipH="1">
            <a:off x="1485900" y="0"/>
            <a:ext cx="4360863" cy="6858000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flipH="1">
            <a:off x="3703638" y="-76200"/>
            <a:ext cx="2762250" cy="3448050"/>
          </a:xfrm>
          <a:custGeom>
            <a:avLst/>
            <a:gdLst>
              <a:gd name="T0" fmla="*/ 0 w 630"/>
              <a:gd name="T1" fmla="*/ 0 h 499"/>
              <a:gd name="T2" fmla="*/ 498 w 630"/>
              <a:gd name="T3" fmla="*/ 499 h 499"/>
              <a:gd name="T4" fmla="*/ 630 w 630"/>
              <a:gd name="T5" fmla="*/ 499 h 499"/>
              <a:gd name="T6" fmla="*/ 132 w 630"/>
              <a:gd name="T7" fmla="*/ 0 h 499"/>
              <a:gd name="T8" fmla="*/ 0 w 630"/>
              <a:gd name="T9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" h="499">
                <a:moveTo>
                  <a:pt x="0" y="0"/>
                </a:moveTo>
                <a:lnTo>
                  <a:pt x="498" y="499"/>
                </a:lnTo>
                <a:lnTo>
                  <a:pt x="630" y="499"/>
                </a:lnTo>
                <a:lnTo>
                  <a:pt x="13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47FB9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-2128838" y="-925513"/>
            <a:ext cx="8147051" cy="7040563"/>
          </a:xfrm>
          <a:custGeom>
            <a:avLst/>
            <a:gdLst>
              <a:gd name="T0" fmla="*/ 728 w 1601"/>
              <a:gd name="T1" fmla="*/ 0 h 1831"/>
              <a:gd name="T2" fmla="*/ 1601 w 1601"/>
              <a:gd name="T3" fmla="*/ 1831 h 1831"/>
              <a:gd name="T4" fmla="*/ 872 w 1601"/>
              <a:gd name="T5" fmla="*/ 1831 h 1831"/>
              <a:gd name="T6" fmla="*/ 0 w 1601"/>
              <a:gd name="T7" fmla="*/ 0 h 1831"/>
              <a:gd name="T8" fmla="*/ 728 w 1601"/>
              <a:gd name="T9" fmla="*/ 0 h 1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1" h="1831">
                <a:moveTo>
                  <a:pt x="728" y="0"/>
                </a:moveTo>
                <a:lnTo>
                  <a:pt x="1601" y="1831"/>
                </a:lnTo>
                <a:lnTo>
                  <a:pt x="872" y="1831"/>
                </a:lnTo>
                <a:lnTo>
                  <a:pt x="0" y="0"/>
                </a:lnTo>
                <a:lnTo>
                  <a:pt x="728" y="0"/>
                </a:lnTo>
                <a:close/>
              </a:path>
            </a:pathLst>
          </a:custGeom>
          <a:gradFill>
            <a:gsLst>
              <a:gs pos="0">
                <a:srgbClr val="8E57A4">
                  <a:alpha val="72000"/>
                </a:srgbClr>
              </a:gs>
              <a:gs pos="100000">
                <a:schemeClr val="accent5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0407" name="Группа 76"/>
          <p:cNvGrpSpPr>
            <a:grpSpLocks/>
          </p:cNvGrpSpPr>
          <p:nvPr/>
        </p:nvGrpSpPr>
        <p:grpSpPr bwMode="auto">
          <a:xfrm>
            <a:off x="-965200" y="-925513"/>
            <a:ext cx="10061575" cy="7920038"/>
            <a:chOff x="-965324" y="-925358"/>
            <a:chExt cx="10062022" cy="7919402"/>
          </a:xfrm>
        </p:grpSpPr>
        <p:grpSp>
          <p:nvGrpSpPr>
            <p:cNvPr id="230413" name="Группа 44"/>
            <p:cNvGrpSpPr>
              <a:grpSpLocks/>
            </p:cNvGrpSpPr>
            <p:nvPr/>
          </p:nvGrpSpPr>
          <p:grpSpPr bwMode="auto">
            <a:xfrm>
              <a:off x="-965324" y="-925358"/>
              <a:ext cx="7431705" cy="7900490"/>
              <a:chOff x="2288879" y="-925358"/>
              <a:chExt cx="6640574" cy="7059455"/>
            </a:xfrm>
          </p:grpSpPr>
          <p:grpSp>
            <p:nvGrpSpPr>
              <p:cNvPr id="230445" name="Группа 28"/>
              <p:cNvGrpSpPr>
                <a:grpSpLocks/>
              </p:cNvGrpSpPr>
              <p:nvPr/>
            </p:nvGrpSpPr>
            <p:grpSpPr bwMode="auto">
              <a:xfrm>
                <a:off x="2288879" y="-925358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230461" name="Группа 20"/>
                <p:cNvGrpSpPr>
                  <a:grpSpLocks/>
                </p:cNvGrpSpPr>
                <p:nvPr/>
              </p:nvGrpSpPr>
              <p:grpSpPr bwMode="auto"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69" name="Группа 16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>
                      <a:off x="2288879" y="-925358"/>
                      <a:ext cx="4430188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>
                      <a:off x="2434991" y="-925358"/>
                      <a:ext cx="4430188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70" name="Группа 17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2288938" y="-924671"/>
                      <a:ext cx="4430188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2435051" y="-924671"/>
                      <a:ext cx="4430188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0462" name="Группа 21"/>
                <p:cNvGrpSpPr>
                  <a:grpSpLocks/>
                </p:cNvGrpSpPr>
                <p:nvPr/>
              </p:nvGrpSpPr>
              <p:grpSpPr bwMode="auto"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63" name="Группа 22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2289033" y="-925639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2435146" y="-925639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64" name="Группа 23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2289093" y="-924952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2435206" y="-924952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30446" name="Группа 29"/>
              <p:cNvGrpSpPr>
                <a:grpSpLocks/>
              </p:cNvGrpSpPr>
              <p:nvPr/>
            </p:nvGrpSpPr>
            <p:grpSpPr bwMode="auto">
              <a:xfrm>
                <a:off x="3458858" y="-915834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230447" name="Группа 30"/>
                <p:cNvGrpSpPr>
                  <a:grpSpLocks/>
                </p:cNvGrpSpPr>
                <p:nvPr/>
              </p:nvGrpSpPr>
              <p:grpSpPr bwMode="auto"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55" name="Группа 38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2289219" y="-924953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единительная линия 43"/>
                    <p:cNvCxnSpPr/>
                    <p:nvPr/>
                  </p:nvCxnSpPr>
                  <p:spPr>
                    <a:xfrm>
                      <a:off x="2435332" y="-924953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56" name="Группа 39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1" name="Прямая соединительная линия 40"/>
                    <p:cNvCxnSpPr/>
                    <p:nvPr/>
                  </p:nvCxnSpPr>
                  <p:spPr>
                    <a:xfrm>
                      <a:off x="2289278" y="-912919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2435391" y="-912919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0448" name="Группа 31"/>
                <p:cNvGrpSpPr>
                  <a:grpSpLocks/>
                </p:cNvGrpSpPr>
                <p:nvPr/>
              </p:nvGrpSpPr>
              <p:grpSpPr bwMode="auto"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49" name="Группа 32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>
                      <a:off x="2289373" y="-925236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>
                      <a:off x="2435486" y="-925236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50" name="Группа 33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2289433" y="-913201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>
                      <a:off x="2435545" y="-913201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230414" name="Группа 45"/>
            <p:cNvGrpSpPr>
              <a:grpSpLocks/>
            </p:cNvGrpSpPr>
            <p:nvPr/>
          </p:nvGrpSpPr>
          <p:grpSpPr bwMode="auto">
            <a:xfrm>
              <a:off x="1664993" y="-906446"/>
              <a:ext cx="7431705" cy="7900490"/>
              <a:chOff x="2288879" y="-925358"/>
              <a:chExt cx="6640574" cy="7059455"/>
            </a:xfrm>
          </p:grpSpPr>
          <p:grpSp>
            <p:nvGrpSpPr>
              <p:cNvPr id="230415" name="Группа 46"/>
              <p:cNvGrpSpPr>
                <a:grpSpLocks/>
              </p:cNvGrpSpPr>
              <p:nvPr/>
            </p:nvGrpSpPr>
            <p:grpSpPr bwMode="auto">
              <a:xfrm>
                <a:off x="2288879" y="-925358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230431" name="Группа 62"/>
                <p:cNvGrpSpPr>
                  <a:grpSpLocks/>
                </p:cNvGrpSpPr>
                <p:nvPr/>
              </p:nvGrpSpPr>
              <p:grpSpPr bwMode="auto"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39" name="Группа 70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>
                      <a:off x="2289136" y="-925236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>
                      <a:off x="2435248" y="-925236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40" name="Группа 71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>
                      <a:off x="2289195" y="-913202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>
                      <a:off x="2435308" y="-913202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0432" name="Группа 63"/>
                <p:cNvGrpSpPr>
                  <a:grpSpLocks/>
                </p:cNvGrpSpPr>
                <p:nvPr/>
              </p:nvGrpSpPr>
              <p:grpSpPr bwMode="auto"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33" name="Группа 64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2289290" y="-925518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2435403" y="-925518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34" name="Группа 65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>
                      <a:off x="2289350" y="-924831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2435462" y="-924831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30416" name="Группа 47"/>
              <p:cNvGrpSpPr>
                <a:grpSpLocks/>
              </p:cNvGrpSpPr>
              <p:nvPr/>
            </p:nvGrpSpPr>
            <p:grpSpPr bwMode="auto">
              <a:xfrm>
                <a:off x="3458858" y="-915834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230417" name="Группа 48"/>
                <p:cNvGrpSpPr>
                  <a:grpSpLocks/>
                </p:cNvGrpSpPr>
                <p:nvPr/>
              </p:nvGrpSpPr>
              <p:grpSpPr bwMode="auto"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25" name="Группа 56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2289476" y="-924832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>
                      <a:off x="2435589" y="-924832"/>
                      <a:ext cx="4441536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26" name="Группа 57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>
                      <a:off x="2289536" y="-912798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>
                      <a:off x="2435648" y="-912798"/>
                      <a:ext cx="4441536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0418" name="Группа 49"/>
                <p:cNvGrpSpPr>
                  <a:grpSpLocks/>
                </p:cNvGrpSpPr>
                <p:nvPr/>
              </p:nvGrpSpPr>
              <p:grpSpPr bwMode="auto"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230419" name="Группа 50"/>
                  <p:cNvGrpSpPr>
                    <a:grpSpLocks/>
                  </p:cNvGrpSpPr>
                  <p:nvPr/>
                </p:nvGrpSpPr>
                <p:grpSpPr bwMode="auto"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5" name="Прямая соединительная линия 54"/>
                    <p:cNvCxnSpPr/>
                    <p:nvPr/>
                  </p:nvCxnSpPr>
                  <p:spPr>
                    <a:xfrm>
                      <a:off x="2300979" y="-925114"/>
                      <a:ext cx="4430187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2447091" y="-925114"/>
                      <a:ext cx="4430188" cy="703947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420" name="Группа 51"/>
                  <p:cNvGrpSpPr>
                    <a:grpSpLocks/>
                  </p:cNvGrpSpPr>
                  <p:nvPr/>
                </p:nvGrpSpPr>
                <p:grpSpPr bwMode="auto"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>
                      <a:off x="2301038" y="-913080"/>
                      <a:ext cx="4430188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>
                      <a:off x="2447151" y="-913080"/>
                      <a:ext cx="4430187" cy="702812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230408" name="TextBox 12"/>
          <p:cNvSpPr txBox="1">
            <a:spLocks noChangeArrowheads="1"/>
          </p:cNvSpPr>
          <p:nvPr/>
        </p:nvSpPr>
        <p:spPr bwMode="auto">
          <a:xfrm>
            <a:off x="61913" y="3360738"/>
            <a:ext cx="61880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Проведение независимой оценки знаний обучающихся по образовательным программам «Общая медицина», «Педиатрия», «Стоматология» в пилотном режиме </a:t>
            </a:r>
            <a:endParaRPr kumimoji="0" lang="en-US" alt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63525" y="6378575"/>
            <a:ext cx="31305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410" name="TextBox 79"/>
          <p:cNvSpPr txBox="1">
            <a:spLocks noChangeArrowheads="1"/>
          </p:cNvSpPr>
          <p:nvPr/>
        </p:nvSpPr>
        <p:spPr bwMode="auto">
          <a:xfrm>
            <a:off x="155575" y="6389688"/>
            <a:ext cx="436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krobat" pitchFamily="50" charset="-52"/>
                <a:ea typeface="+mn-ea"/>
                <a:cs typeface="+mn-cs"/>
              </a:rPr>
              <a:t>РОО «Национальный Центр Независимой Экзаменации»</a:t>
            </a:r>
          </a:p>
        </p:txBody>
      </p:sp>
      <p:pic>
        <p:nvPicPr>
          <p:cNvPr id="230411" name="Рисунок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4381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12" name="TextBox 11"/>
          <p:cNvSpPr txBox="1">
            <a:spLocks noChangeArrowheads="1"/>
          </p:cNvSpPr>
          <p:nvPr/>
        </p:nvSpPr>
        <p:spPr bwMode="auto">
          <a:xfrm>
            <a:off x="949325" y="495300"/>
            <a:ext cx="4171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kumimoji="0" lang="kk-KZ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ентр</a:t>
            </a:r>
            <a:endParaRPr kumimoji="0" lang="en-US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Независимой </a:t>
            </a:r>
            <a:r>
              <a:rPr kumimoji="0" lang="ru-RU" alt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Экзаменации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6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phonoteka.org/uploads/posts/2021-06/1624391709_13-phonoteka_org-p-flag-kazakhstana-oboi-na-telefon-krasivo-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0503" y="-1129305"/>
            <a:ext cx="10314041" cy="798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араллелограмм 3"/>
          <p:cNvSpPr/>
          <p:nvPr/>
        </p:nvSpPr>
        <p:spPr>
          <a:xfrm>
            <a:off x="2580641" y="-863600"/>
            <a:ext cx="11249990" cy="7823200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598048" y="-969508"/>
            <a:ext cx="20015200" cy="8035016"/>
          </a:xfrm>
          <a:prstGeom prst="rect">
            <a:avLst/>
          </a:prstGeom>
          <a:solidFill>
            <a:srgbClr val="00B0F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49687" y="33208"/>
            <a:ext cx="6917319" cy="1257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Кодекс Республики Казахстан </a:t>
            </a:r>
          </a:p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 здоровье народа и системе здравоохранения»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21042" y="1290696"/>
            <a:ext cx="8001900" cy="1107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C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Статья 223.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 Оценка обучающихся, выпускников по программам медицинского образования и специалистов в области здравоохранения</a:t>
            </a:r>
            <a:r>
              <a:rPr kumimoji="0" lang="ru-RU" altLang="ru-RU" sz="240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Bahnschrift Light Condensed" panose="020B0502040204020203" pitchFamily="34" charset="0"/>
              </a:rPr>
              <a:t> </a:t>
            </a: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79000" y="2225394"/>
            <a:ext cx="6697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2. 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Condensed" panose="020B0502040204020203" pitchFamily="34" charset="0"/>
              </a:rPr>
              <a:t>Оценка </a:t>
            </a:r>
            <a:r>
              <a:rPr lang="ru-RU" altLang="ru-RU" sz="2000" dirty="0">
                <a:solidFill>
                  <a:srgbClr val="00000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знаний и навыков обучающихся по образовательным программам в области здравоохранения проводится в соответствии результатами обучения.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Light Condensed" panose="020B0502040204020203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39491" y="3484208"/>
            <a:ext cx="8179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Приказ МЗ РК № ҚР ДСМ-249/2020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 и специалистов в области здравоохранения»</a:t>
            </a:r>
          </a:p>
          <a:p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dirty="0">
                <a:latin typeface="Bahnschrift Light Condensed" panose="020B0502040204020203" pitchFamily="34" charset="0"/>
              </a:rPr>
              <a:t>Приложение 1 к приказу</a:t>
            </a:r>
          </a:p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         2. Оценка знаний и навыков обучающихся по образовательным программам в области здравоохранения проводится в соответствии с результатами обучения.</a:t>
            </a:r>
          </a:p>
          <a:p>
            <a:pPr algn="just"/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3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5507"/>
            <a:ext cx="10515600" cy="1565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 по проведению независимой оценки в пилотном режиме обучающихся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образовательным программам «Общая медицина», «Педиатрия», «Стоматология»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620340"/>
              </p:ext>
            </p:extLst>
          </p:nvPr>
        </p:nvGraphicFramePr>
        <p:xfrm>
          <a:off x="838200" y="1459524"/>
          <a:ext cx="10515600" cy="528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077">
                  <a:extLst>
                    <a:ext uri="{9D8B030D-6E8A-4147-A177-3AD203B41FA5}">
                      <a16:colId xmlns:a16="http://schemas.microsoft.com/office/drawing/2014/main" val="563607079"/>
                    </a:ext>
                  </a:extLst>
                </a:gridCol>
                <a:gridCol w="4835769">
                  <a:extLst>
                    <a:ext uri="{9D8B030D-6E8A-4147-A177-3AD203B41FA5}">
                      <a16:colId xmlns:a16="http://schemas.microsoft.com/office/drawing/2014/main" val="1418287093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3815971098"/>
                    </a:ext>
                  </a:extLst>
                </a:gridCol>
                <a:gridCol w="3194538">
                  <a:extLst>
                    <a:ext uri="{9D8B030D-6E8A-4147-A177-3AD203B41FA5}">
                      <a16:colId xmlns:a16="http://schemas.microsoft.com/office/drawing/2014/main" val="4096484803"/>
                    </a:ext>
                  </a:extLst>
                </a:gridCol>
              </a:tblGrid>
              <a:tr h="668086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Сроки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717750"/>
                  </a:ext>
                </a:extLst>
              </a:tr>
              <a:tr h="954409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Утверждение на УМО порядок разработки и экспертизы экзаменационного материала, Правила организации и проведение пилота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декабря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2021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Секция УМО по высшему и послевузовскому образования, НЦНЭ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81732"/>
                  </a:ext>
                </a:extLst>
              </a:tr>
              <a:tr h="668086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/>
                        <a:t>Подготовка</a:t>
                      </a:r>
                      <a:r>
                        <a:rPr lang="ru-RU" baseline="0"/>
                        <a:t> и согласование с ВУЗами проекта спецификации тестов для проведения пилота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30 декабря </a:t>
                      </a:r>
                    </a:p>
                    <a:p>
                      <a:r>
                        <a:rPr lang="ru-RU" dirty="0"/>
                        <a:t>2021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Секция УМО по высшему и послевузовскому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44542"/>
                  </a:ext>
                </a:extLst>
              </a:tr>
              <a:tr h="668086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Список выпускников 3 курса, принимающих участие в пилоте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января </a:t>
                      </a:r>
                    </a:p>
                    <a:p>
                      <a:r>
                        <a:rPr lang="ru-RU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ВУЗы</a:t>
                      </a:r>
                      <a:r>
                        <a:rPr lang="ru-RU" baseline="0" dirty="0"/>
                        <a:t> (ответственные)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403211"/>
                  </a:ext>
                </a:extLst>
              </a:tr>
              <a:tr h="435163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спецификации теста на УМО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Январь</a:t>
                      </a:r>
                      <a:r>
                        <a:rPr lang="ru-RU" baseline="0" dirty="0"/>
                        <a:t> 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НЦНЭ, УМО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054957"/>
                  </a:ext>
                </a:extLst>
              </a:tr>
              <a:tr h="668086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Разработка экзаменационного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Февраль  2022 г. -апрель</a:t>
                      </a:r>
                      <a:r>
                        <a:rPr lang="ru-RU" baseline="0" dirty="0"/>
                        <a:t> 2022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НЦНЭ, ВУЗы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86552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Экспертиза</a:t>
                      </a:r>
                      <a:r>
                        <a:rPr lang="ru-RU" baseline="0" dirty="0"/>
                        <a:t> экзаменационного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Май 2022</a:t>
                      </a:r>
                      <a:r>
                        <a:rPr lang="ru-RU" baseline="0" dirty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НЦНЭ, ВУЗы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66180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Проведение оценки обучающихся по пилоту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Сентябрь 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НЦНЭ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826849"/>
                  </a:ext>
                </a:extLst>
              </a:tr>
              <a:tr h="406525"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Анализ результатов независимой оценки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Октябрь 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НЦНЭ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002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36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Проект решения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3142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Провести независимую оценку знаний обучающихся по образовательным программам</a:t>
            </a:r>
            <a:r>
              <a:rPr lang="ru-RU" dirty="0">
                <a:solidFill>
                  <a:prstClr val="black"/>
                </a:solidFill>
              </a:rPr>
              <a:t> «Общая медицина», «Педиатрия», «Стоматология» в 7 медицинских вузах (НАО «МУА», НАО «</a:t>
            </a:r>
            <a:r>
              <a:rPr lang="ru-RU" dirty="0" err="1">
                <a:solidFill>
                  <a:prstClr val="black"/>
                </a:solidFill>
              </a:rPr>
              <a:t>КазНМУ</a:t>
            </a:r>
            <a:r>
              <a:rPr lang="ru-RU" dirty="0">
                <a:solidFill>
                  <a:prstClr val="black"/>
                </a:solidFill>
              </a:rPr>
              <a:t>», НАО «МУК», НАО «МУС», ЗКГМУ, КРМУ, ЮКМА;</a:t>
            </a:r>
            <a:endParaRPr lang="ru-RU" dirty="0"/>
          </a:p>
          <a:p>
            <a:r>
              <a:rPr lang="ru-RU" dirty="0"/>
              <a:t>Вузам обеспечить 100% участие обучающихся в пилотной оценке </a:t>
            </a:r>
            <a:r>
              <a:rPr lang="ru-RU" dirty="0">
                <a:solidFill>
                  <a:prstClr val="black"/>
                </a:solidFill>
              </a:rPr>
              <a:t>по образовательным программам «Общая медицина», «Педиатрия», «Стоматология», завершивших 3-ий  курс</a:t>
            </a:r>
            <a:r>
              <a:rPr lang="ru-RU">
                <a:solidFill>
                  <a:prstClr val="black"/>
                </a:solidFill>
              </a:rPr>
              <a:t>; 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ВУЗам предоставить в НЦНЭ список обучающихся </a:t>
            </a:r>
            <a:r>
              <a:rPr lang="ru-RU" sz="2900" dirty="0">
                <a:solidFill>
                  <a:prstClr val="black"/>
                </a:solidFill>
              </a:rPr>
              <a:t>по образовательным программам «Общая медицина», «Педиатрия», «Стоматология», завершающим 3-ий  курс, д</a:t>
            </a:r>
            <a:r>
              <a:rPr lang="ru-RU" sz="3200" dirty="0">
                <a:solidFill>
                  <a:prstClr val="black"/>
                </a:solidFill>
              </a:rPr>
              <a:t>о 1 января 2022 г.</a:t>
            </a:r>
            <a:r>
              <a:rPr lang="ru-RU" sz="3200" dirty="0"/>
              <a:t> </a:t>
            </a:r>
            <a:endParaRPr lang="ru-RU" sz="2900" dirty="0">
              <a:solidFill>
                <a:prstClr val="black"/>
              </a:solidFill>
            </a:endParaRPr>
          </a:p>
          <a:p>
            <a:r>
              <a:rPr lang="ru-RU" dirty="0"/>
              <a:t>Определить единые сроки проведения независимой оценки в пилотном режиме: сентябрь 2022 г.;</a:t>
            </a:r>
          </a:p>
          <a:p>
            <a:r>
              <a:rPr lang="ru-RU" dirty="0"/>
              <a:t>Спецификация тестов для оценки знаний по образовательным программам «Общая медицина», «Педиатрия», </a:t>
            </a:r>
            <a:r>
              <a:rPr lang="ru-RU" dirty="0">
                <a:solidFill>
                  <a:prstClr val="black"/>
                </a:solidFill>
              </a:rPr>
              <a:t>«Стоматология» </a:t>
            </a:r>
            <a:r>
              <a:rPr lang="ru-RU" dirty="0"/>
              <a:t>разработать  по системам организма;</a:t>
            </a:r>
            <a:endParaRPr lang="kk-KZ" dirty="0"/>
          </a:p>
          <a:p>
            <a:r>
              <a:rPr lang="kk-KZ" dirty="0"/>
              <a:t>Секцие УМО  по высшему и послевузовскому образованию по направлениям здравоохранения </a:t>
            </a:r>
            <a:r>
              <a:rPr lang="kk-KZ" sz="2900" dirty="0">
                <a:solidFill>
                  <a:prstClr val="black"/>
                </a:solidFill>
              </a:rPr>
              <a:t>подготовить </a:t>
            </a:r>
            <a:r>
              <a:rPr lang="ru-RU" sz="2900" dirty="0">
                <a:solidFill>
                  <a:prstClr val="black"/>
                </a:solidFill>
              </a:rPr>
              <a:t>и согласовать с ВУЗами </a:t>
            </a:r>
            <a:r>
              <a:rPr lang="kk-KZ" dirty="0"/>
              <a:t>проект спецификации тестов </a:t>
            </a:r>
            <a:r>
              <a:rPr lang="ru-RU" sz="2900" dirty="0">
                <a:solidFill>
                  <a:prstClr val="black"/>
                </a:solidFill>
              </a:rPr>
              <a:t>по образовательным программам «Общая медицина», «Педиатрия», «Стоматология» для проведения пилота и представить  </a:t>
            </a:r>
            <a:r>
              <a:rPr lang="kk-KZ" dirty="0"/>
              <a:t>в НЦНЭ до 30 декабря 2021 г.;</a:t>
            </a:r>
          </a:p>
          <a:p>
            <a:r>
              <a:rPr lang="ru-RU" dirty="0">
                <a:solidFill>
                  <a:prstClr val="black"/>
                </a:solidFill>
              </a:rPr>
              <a:t>Утвердить на УМО порядок разработки, экспертизы экзаменационного материала и Правила организации и проведения пилота 8 декабря 2021г.</a:t>
            </a:r>
          </a:p>
          <a:p>
            <a:r>
              <a:rPr lang="ru-RU" dirty="0">
                <a:solidFill>
                  <a:prstClr val="black"/>
                </a:solidFill>
              </a:rPr>
              <a:t>Утвердить спецификации тестов на заседании УМО  в январе 2022 г.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0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515</Words>
  <Application>Microsoft Office PowerPoint</Application>
  <PresentationFormat>Широкоэкранный</PresentationFormat>
  <Paragraphs>64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Akrobat</vt:lpstr>
      <vt:lpstr>Arial</vt:lpstr>
      <vt:lpstr>Bahnschrift Condensed</vt:lpstr>
      <vt:lpstr>Bahnschrift Light Condensed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Дорожная карта по проведению независимой оценки в пилотном режиме обучающихся по образовательным программам «Общая медицина», «Педиатрия», «Стоматология» </vt:lpstr>
      <vt:lpstr>Проект решения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Оценка знаний и навыков обучающихся</dc:title>
  <dc:creator>Gulnara M</dc:creator>
  <cp:lastModifiedBy>Saule Sydykova</cp:lastModifiedBy>
  <cp:revision>74</cp:revision>
  <cp:lastPrinted>2021-11-24T04:40:35Z</cp:lastPrinted>
  <dcterms:created xsi:type="dcterms:W3CDTF">2021-09-22T05:55:43Z</dcterms:created>
  <dcterms:modified xsi:type="dcterms:W3CDTF">2021-11-24T05:36:42Z</dcterms:modified>
</cp:coreProperties>
</file>