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82" r:id="rId4"/>
    <p:sldId id="261" r:id="rId5"/>
    <p:sldId id="271" r:id="rId6"/>
    <p:sldId id="272" r:id="rId7"/>
    <p:sldId id="274" r:id="rId8"/>
    <p:sldId id="273" r:id="rId9"/>
    <p:sldId id="275" r:id="rId10"/>
    <p:sldId id="276" r:id="rId11"/>
    <p:sldId id="277" r:id="rId12"/>
    <p:sldId id="268" r:id="rId13"/>
    <p:sldId id="28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3885" autoAdjust="0"/>
  </p:normalViewPr>
  <p:slideViewPr>
    <p:cSldViewPr snapToGrid="0">
      <p:cViewPr varScale="1">
        <p:scale>
          <a:sx n="101" d="100"/>
          <a:sy n="101" d="100"/>
        </p:scale>
        <p:origin x="11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DB1AE1-1A2E-4C82-805D-FEF4431F25B9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1EF34814-6F6E-4442-88A7-2538AF376C62}" type="parTrans" cxnId="{4DAD65FD-9405-4602-A353-2575B97B543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288D559-D2EE-4902-8DE2-C6341EB4F292}" type="sibTrans" cxnId="{4DAD65FD-9405-4602-A353-2575B97B543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0A7822CB-09F1-44C0-BD84-DA5B8C13E664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 </a:t>
          </a:r>
          <a:r>
            <a:rPr lang="ru-RU" sz="900" b="0" dirty="0" err="1">
              <a:latin typeface="Arial Narrow" panose="020B0606020202030204" pitchFamily="34" charset="0"/>
            </a:rPr>
            <a:t>фармацевтичес</a:t>
          </a:r>
          <a:r>
            <a:rPr lang="ru-RU" sz="900" b="0" dirty="0">
              <a:latin typeface="Arial Narrow" panose="020B0606020202030204" pitchFamily="34" charset="0"/>
            </a:rPr>
            <a:t>-кого образования</a:t>
          </a:r>
        </a:p>
      </dgm:t>
    </dgm:pt>
    <dgm:pt modelId="{A46A0695-E325-462F-8E04-3DC00DC40702}" type="sibTrans" cxnId="{D2A3CAC8-25C8-4618-8AE9-F20E2CF0740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67F976A-E8F4-4384-923D-413C61BD04BD}" type="parTrans" cxnId="{D2A3CAC8-25C8-4618-8AE9-F20E2CF0740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</dgm:pt>
    <dgm:pt modelId="{B6DB6446-8BCE-4141-AD1C-AEE673DA82BE}" type="pres">
      <dgm:prSet presAssocID="{F4DB1AE1-1A2E-4C82-805D-FEF4431F25B9}" presName="compositeNode" presStyleCnt="0">
        <dgm:presLayoutVars>
          <dgm:bulletEnabled val="1"/>
        </dgm:presLayoutVars>
      </dgm:prSet>
      <dgm:spPr/>
    </dgm:pt>
    <dgm:pt modelId="{AEBD3AFD-B1A2-4CF2-A4AC-45EE14EA6426}" type="pres">
      <dgm:prSet presAssocID="{F4DB1AE1-1A2E-4C82-805D-FEF4431F25B9}" presName="image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80BD33F-0C42-4EDD-85EA-0372EE5750CE}" type="pres">
      <dgm:prSet presAssocID="{F4DB1AE1-1A2E-4C82-805D-FEF4431F25B9}" presName="childNode" presStyleLbl="node1" presStyleIdx="0" presStyleCnt="1" custLinFactNeighborX="2607" custLinFactNeighborY="141">
        <dgm:presLayoutVars>
          <dgm:bulletEnabled val="1"/>
        </dgm:presLayoutVars>
      </dgm:prSet>
      <dgm:spPr/>
    </dgm:pt>
    <dgm:pt modelId="{AA65283C-8545-44AD-8936-0ACB5B33DD8A}" type="pres">
      <dgm:prSet presAssocID="{F4DB1AE1-1A2E-4C82-805D-FEF4431F25B9}" presName="parentNode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E934B267-B31D-4B2A-97BB-3A7EC6C31DFF}" type="presOf" srcId="{0A7822CB-09F1-44C0-BD84-DA5B8C13E664}" destId="{480BD33F-0C42-4EDD-85EA-0372EE5750CE}" srcOrd="0" destOrd="0" presId="urn:microsoft.com/office/officeart/2005/8/layout/hList2"/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09AC5A94-16F9-4249-AC21-B12B201A06BE}" type="presOf" srcId="{F4DB1AE1-1A2E-4C82-805D-FEF4431F25B9}" destId="{AA65283C-8545-44AD-8936-0ACB5B33DD8A}" srcOrd="0" destOrd="0" presId="urn:microsoft.com/office/officeart/2005/8/layout/hList2"/>
    <dgm:cxn modelId="{D2A3CAC8-25C8-4618-8AE9-F20E2CF07406}" srcId="{F4DB1AE1-1A2E-4C82-805D-FEF4431F25B9}" destId="{0A7822CB-09F1-44C0-BD84-DA5B8C13E664}" srcOrd="0" destOrd="0" parTransId="{C67F976A-E8F4-4384-923D-413C61BD04BD}" sibTransId="{A46A0695-E325-462F-8E04-3DC00DC40702}"/>
    <dgm:cxn modelId="{4DAD65FD-9405-4602-A353-2575B97B543F}" srcId="{69A00FE1-67DB-4F36-A66E-650EBEDC7E0B}" destId="{F4DB1AE1-1A2E-4C82-805D-FEF4431F25B9}" srcOrd="0" destOrd="0" parTransId="{1EF34814-6F6E-4442-88A7-2538AF376C62}" sibTransId="{B288D559-D2EE-4902-8DE2-C6341EB4F292}"/>
    <dgm:cxn modelId="{42503E5B-ED8E-41F6-867E-6D3283E19266}" type="presParOf" srcId="{E2EAB725-BCFA-4AA5-BA1B-CCF12D964BAE}" destId="{B6DB6446-8BCE-4141-AD1C-AEE673DA82BE}" srcOrd="0" destOrd="0" presId="urn:microsoft.com/office/officeart/2005/8/layout/hList2"/>
    <dgm:cxn modelId="{52D74A69-7C7B-4A71-B2E7-5990250183A0}" type="presParOf" srcId="{B6DB6446-8BCE-4141-AD1C-AEE673DA82BE}" destId="{AEBD3AFD-B1A2-4CF2-A4AC-45EE14EA6426}" srcOrd="0" destOrd="0" presId="urn:microsoft.com/office/officeart/2005/8/layout/hList2"/>
    <dgm:cxn modelId="{4348FE77-5E7C-45A5-9075-07C2BEF1B11F}" type="presParOf" srcId="{B6DB6446-8BCE-4141-AD1C-AEE673DA82BE}" destId="{480BD33F-0C42-4EDD-85EA-0372EE5750CE}" srcOrd="1" destOrd="0" presId="urn:microsoft.com/office/officeart/2005/8/layout/hList2"/>
    <dgm:cxn modelId="{4A6DE0C3-A27B-4A2A-9259-AAD1B76A9DC1}" type="presParOf" srcId="{B6DB6446-8BCE-4141-AD1C-AEE673DA82BE}" destId="{AA65283C-8545-44AD-8936-0ACB5B33DD8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B4250-1002-4A7A-A8CC-4641F0CCCF16}">
      <dgm:prSet phldrT="[Текст]" custT="1"/>
      <dgm:spPr/>
      <dgm:t>
        <a:bodyPr/>
        <a:lstStyle/>
        <a:p>
          <a:endParaRPr lang="ru-RU" sz="900" b="0" dirty="0">
            <a:latin typeface="Arial Narrow" panose="020B0606020202030204" pitchFamily="34" charset="0"/>
          </a:endParaRPr>
        </a:p>
      </dgm:t>
    </dgm:pt>
    <dgm:pt modelId="{1D69B28E-DA02-47EA-AE86-EF48C245369A}" type="parTrans" cxnId="{D4C87296-29B0-409B-95A0-8AF76709E35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915EB3E1-A5A6-4AC8-AFA1-106676DD1538}" type="sibTrans" cxnId="{D4C87296-29B0-409B-95A0-8AF76709E35C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F56F6A78-BDFA-436C-B826-D20FC681F68F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</a:t>
          </a:r>
          <a:r>
            <a:rPr lang="ru-RU" sz="900" b="0" dirty="0">
              <a:effectLst/>
              <a:latin typeface="Arial Narrow" panose="020B0606020202030204" pitchFamily="34" charset="0"/>
            </a:rPr>
            <a:t> подготовки специалистов общественного здоровья и иных специалистов здравоохранения</a:t>
          </a:r>
          <a:endParaRPr lang="ru-RU" sz="900" b="0" dirty="0">
            <a:latin typeface="Arial Narrow" panose="020B0606020202030204" pitchFamily="34" charset="0"/>
          </a:endParaRPr>
        </a:p>
      </dgm:t>
    </dgm:pt>
    <dgm:pt modelId="{611742BB-B3E9-423B-8E5D-5E32A1DF9026}" type="parTrans" cxnId="{AF78E869-D758-4ECD-92D1-1E03CA86762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9B0FF56-CD17-48B3-BD75-48647500DD9A}" type="sibTrans" cxnId="{AF78E869-D758-4ECD-92D1-1E03CA86762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</dgm:pt>
    <dgm:pt modelId="{2C2BC11F-4E20-47D5-A44E-0AD7B902F7FE}" type="pres">
      <dgm:prSet presAssocID="{EE0B4250-1002-4A7A-A8CC-4641F0CCCF16}" presName="compositeNode" presStyleCnt="0">
        <dgm:presLayoutVars>
          <dgm:bulletEnabled val="1"/>
        </dgm:presLayoutVars>
      </dgm:prSet>
      <dgm:spPr/>
    </dgm:pt>
    <dgm:pt modelId="{28913AA1-084E-47FB-A1C1-A6A0A4C53F69}" type="pres">
      <dgm:prSet presAssocID="{EE0B4250-1002-4A7A-A8CC-4641F0CCCF16}" presName="image" presStyleLbl="fgImgPlace1" presStyleIdx="0" presStyleCnt="1"/>
      <dgm:spPr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D2157847-E0FA-49DE-9C4F-116023778211}" type="pres">
      <dgm:prSet presAssocID="{EE0B4250-1002-4A7A-A8CC-4641F0CCCF16}" presName="childNode" presStyleLbl="node1" presStyleIdx="0" presStyleCnt="1">
        <dgm:presLayoutVars>
          <dgm:bulletEnabled val="1"/>
        </dgm:presLayoutVars>
      </dgm:prSet>
      <dgm:spPr/>
    </dgm:pt>
    <dgm:pt modelId="{72F85F8C-05F1-4E77-A3C4-A5BADA87BF0D}" type="pres">
      <dgm:prSet presAssocID="{EE0B4250-1002-4A7A-A8CC-4641F0CCCF16}" presName="parentNode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AF78E869-D758-4ECD-92D1-1E03CA867626}" srcId="{EE0B4250-1002-4A7A-A8CC-4641F0CCCF16}" destId="{F56F6A78-BDFA-436C-B826-D20FC681F68F}" srcOrd="0" destOrd="0" parTransId="{611742BB-B3E9-423B-8E5D-5E32A1DF9026}" sibTransId="{C9B0FF56-CD17-48B3-BD75-48647500DD9A}"/>
    <dgm:cxn modelId="{F7853183-1583-495E-AC63-A2F1575599EF}" type="presOf" srcId="{F56F6A78-BDFA-436C-B826-D20FC681F68F}" destId="{D2157847-E0FA-49DE-9C4F-116023778211}" srcOrd="0" destOrd="0" presId="urn:microsoft.com/office/officeart/2005/8/layout/hList2"/>
    <dgm:cxn modelId="{A7668C8C-0F58-4F3D-8FC1-8585AF3643BE}" type="presOf" srcId="{EE0B4250-1002-4A7A-A8CC-4641F0CCCF16}" destId="{72F85F8C-05F1-4E77-A3C4-A5BADA87BF0D}" srcOrd="0" destOrd="0" presId="urn:microsoft.com/office/officeart/2005/8/layout/hList2"/>
    <dgm:cxn modelId="{D4C87296-29B0-409B-95A0-8AF76709E35C}" srcId="{69A00FE1-67DB-4F36-A66E-650EBEDC7E0B}" destId="{EE0B4250-1002-4A7A-A8CC-4641F0CCCF16}" srcOrd="0" destOrd="0" parTransId="{1D69B28E-DA02-47EA-AE86-EF48C245369A}" sibTransId="{915EB3E1-A5A6-4AC8-AFA1-106676DD1538}"/>
    <dgm:cxn modelId="{D7BEC7D7-7455-4326-B77E-F0EDD3498B1F}" type="presParOf" srcId="{E2EAB725-BCFA-4AA5-BA1B-CCF12D964BAE}" destId="{2C2BC11F-4E20-47D5-A44E-0AD7B902F7FE}" srcOrd="0" destOrd="0" presId="urn:microsoft.com/office/officeart/2005/8/layout/hList2"/>
    <dgm:cxn modelId="{A6BE3BA5-02E8-433A-8400-199EEEC43722}" type="presParOf" srcId="{2C2BC11F-4E20-47D5-A44E-0AD7B902F7FE}" destId="{28913AA1-084E-47FB-A1C1-A6A0A4C53F69}" srcOrd="0" destOrd="0" presId="urn:microsoft.com/office/officeart/2005/8/layout/hList2"/>
    <dgm:cxn modelId="{47BEB061-8AD9-4882-851E-67A87F58A7AF}" type="presParOf" srcId="{2C2BC11F-4E20-47D5-A44E-0AD7B902F7FE}" destId="{D2157847-E0FA-49DE-9C4F-116023778211}" srcOrd="1" destOrd="0" presId="urn:microsoft.com/office/officeart/2005/8/layout/hList2"/>
    <dgm:cxn modelId="{C7753D37-2838-465F-B138-3FC3C7946E6B}" type="presParOf" srcId="{2C2BC11F-4E20-47D5-A44E-0AD7B902F7FE}" destId="{72F85F8C-05F1-4E77-A3C4-A5BADA87BF0D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A00FE1-67DB-4F36-A66E-650EBEDC7E0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048FE1-8CDA-468B-8F1B-6FADC8865ED7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B4FAB7CA-2E8B-49C0-9CBE-2C31A3C650FA}" type="parTrans" cxnId="{916289C0-12DA-4956-ABFA-0E212C04D90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EE3E9CE-4E1B-4531-8AC5-29E1546EDF1C}" type="sibTrans" cxnId="{916289C0-12DA-4956-ABFA-0E212C04D90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74A4D4B-466D-41A5-8AF4-510A04809AF9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CE5BB722-7505-4512-B5C0-52B62F2DDB72}" type="parTrans" cxnId="{C19A258A-4325-4415-8BB2-EAF3C777521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7992F6D-9873-4300-96B3-59C8090093D3}" type="sibTrans" cxnId="{C19A258A-4325-4415-8BB2-EAF3C7775217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9C78ECE-525C-4BBC-8885-1347FC3C3817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CF373B50-43F7-47C3-9F5B-E54A3CC25F30}" type="parTrans" cxnId="{73FA51D8-7385-420E-B9EB-F2733051D18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709F21B-3627-4561-AACE-8E1379E59D0D}" type="sibTrans" cxnId="{73FA51D8-7385-420E-B9EB-F2733051D184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D6ACC6E-9130-4D03-B649-502AB3CB6FE4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B3AD0098-0932-44E1-96BA-6348B4D14E19}" type="parTrans" cxnId="{98844360-D206-4596-8C69-67E84F294AD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F0E4AE10-6AB8-4CDA-BB27-CFA87AD4E412}" type="sibTrans" cxnId="{98844360-D206-4596-8C69-67E84F294ADB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3A47F1A9-2451-45A3-9485-B11BB3B884BA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</a:t>
          </a:r>
        </a:p>
      </dgm:t>
    </dgm:pt>
    <dgm:pt modelId="{8683F80A-5164-44F4-AB0F-18F64D0D5175}" type="parTrans" cxnId="{B5B9BA7E-3754-47DE-B697-58988B98825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4C993EEE-C6DB-4FDF-87DB-436856CBF754}" type="sibTrans" cxnId="{B5B9BA7E-3754-47DE-B697-58988B98825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6293914-F0C7-4558-9BA3-E3494A62D713}">
      <dgm:prSet custT="1"/>
      <dgm:spPr/>
      <dgm:t>
        <a:bodyPr/>
        <a:lstStyle/>
        <a:p>
          <a:pPr algn="ctr"/>
          <a:r>
            <a:rPr lang="ru-RU" sz="850" b="0" dirty="0">
              <a:latin typeface="Arial Narrow" panose="020B0606020202030204" pitchFamily="34" charset="0"/>
            </a:rPr>
            <a:t>ГУП ОП  педиатрического профиля</a:t>
          </a:r>
        </a:p>
      </dgm:t>
    </dgm:pt>
    <dgm:pt modelId="{68CBADB5-6305-4423-A271-6919365114FF}" type="sibTrans" cxnId="{E1AF2B19-419C-4C02-95AF-6B4339BB21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833D032-3BEF-4BDA-80D3-8F6B70EDF737}" type="parTrans" cxnId="{E1AF2B19-419C-4C02-95AF-6B4339BB21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50070C55-1D59-481E-A2A6-00CD45B78733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 стоматологического профиля</a:t>
          </a:r>
        </a:p>
      </dgm:t>
    </dgm:pt>
    <dgm:pt modelId="{AF680B6A-86C3-4895-B5D4-D07E0BDE40BF}" type="parTrans" cxnId="{BB4691CA-C8F2-4E3F-87D3-6614C1A98D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F5D64D0-8666-419B-B707-F2563F305824}" type="sibTrans" cxnId="{BB4691CA-C8F2-4E3F-87D3-6614C1A98DDA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9BE42938-AA3B-4B2E-83DC-2FBDBEA88FAB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 хирургического профиля и радиологии</a:t>
          </a:r>
        </a:p>
      </dgm:t>
    </dgm:pt>
    <dgm:pt modelId="{FAF98A48-F906-4A69-B5F5-4B7049F8BA84}" type="parTrans" cxnId="{C66E9570-2E42-4236-B8B2-F5EA38120DC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70A1E05-E4A1-43EF-8738-CD331ECD2177}" type="sibTrans" cxnId="{C66E9570-2E42-4236-B8B2-F5EA38120DC9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DE4E1CBA-2768-4880-9789-E654B7192F09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 терапевтического профиля</a:t>
          </a:r>
        </a:p>
      </dgm:t>
    </dgm:pt>
    <dgm:pt modelId="{4C088045-E220-4EAB-A0C0-BE4D6E77CBA2}" type="parTrans" cxnId="{47E8517A-B66A-4709-A163-8C2316C190D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CEA4CE4-5CA4-4B39-BE5A-DAD725E9E9FB}" type="sibTrans" cxnId="{47E8517A-B66A-4709-A163-8C2316C190D3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E4E283E-6017-499F-BA25-98701E4DDDF0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 сестринского дела</a:t>
          </a:r>
        </a:p>
      </dgm:t>
    </dgm:pt>
    <dgm:pt modelId="{AC66C5BD-C991-4B5D-A431-22243BFA5379}" type="parTrans" cxnId="{FA954A65-3854-4A04-82A3-5941E4E3627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9FE9645-36FB-4F71-8DA0-682D3A62E4C9}" type="sibTrans" cxnId="{FA954A65-3854-4A04-82A3-5941E4E3627F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607684E3-BC64-4B67-AC9E-21D6CE6A231A}">
      <dgm:prSet custT="1"/>
      <dgm:spPr/>
      <dgm:t>
        <a:bodyPr/>
        <a:lstStyle/>
        <a:p>
          <a:pPr algn="ctr"/>
          <a:endParaRPr lang="ru-RU" sz="900" b="0" dirty="0">
            <a:latin typeface="Arial Narrow" panose="020B0606020202030204" pitchFamily="34" charset="0"/>
          </a:endParaRPr>
        </a:p>
      </dgm:t>
    </dgm:pt>
    <dgm:pt modelId="{FE9B7DAE-0EC9-4D83-8B35-A0448A91B6AB}" type="parTrans" cxnId="{A937300E-20DD-4E3D-821E-F5369C51BAE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CBDE2B7C-B453-4CB0-A36D-A7D3FBF7B568}" type="sibTrans" cxnId="{A937300E-20DD-4E3D-821E-F5369C51BAE6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695E2C57-5B85-4414-8907-410AC667385B}">
      <dgm:prSet phldrT="[Текст]" custT="1"/>
      <dgm:spPr/>
      <dgm:t>
        <a:bodyPr/>
        <a:lstStyle/>
        <a:p>
          <a:r>
            <a:rPr lang="ru-RU" sz="900" b="0" dirty="0">
              <a:latin typeface="Arial Narrow" panose="020B0606020202030204" pitchFamily="34" charset="0"/>
            </a:rPr>
            <a:t>  </a:t>
          </a:r>
        </a:p>
      </dgm:t>
    </dgm:pt>
    <dgm:pt modelId="{6637F1D2-E1AC-42EA-B0BB-885955B989EB}" type="parTrans" cxnId="{CD08282D-001D-4D9B-B469-BED92BAA254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B488B09C-7BAF-4CCA-BCDC-548A82D59F72}" type="sibTrans" cxnId="{CD08282D-001D-4D9B-B469-BED92BAA254E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206B88CB-7793-490A-A060-541F9FBEE082}">
      <dgm:prSet phldrT="[Текст]" custT="1"/>
      <dgm:spPr/>
      <dgm:t>
        <a:bodyPr/>
        <a:lstStyle/>
        <a:p>
          <a:pPr algn="ctr"/>
          <a:r>
            <a:rPr lang="ru-RU" sz="900" b="0" dirty="0">
              <a:latin typeface="Arial Narrow" panose="020B0606020202030204" pitchFamily="34" charset="0"/>
            </a:rPr>
            <a:t>ГУП ОП неотложной медицины, онкологии, травматологии</a:t>
          </a:r>
        </a:p>
      </dgm:t>
    </dgm:pt>
    <dgm:pt modelId="{5C5E37E7-1F85-496D-88B5-34C173E469FC}" type="parTrans" cxnId="{BCDF642C-0E8F-449F-94A0-757329C0838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79F2743F-6DEC-4DE2-BDA6-83CF50794077}" type="sibTrans" cxnId="{BCDF642C-0E8F-449F-94A0-757329C08380}">
      <dgm:prSet/>
      <dgm:spPr/>
      <dgm:t>
        <a:bodyPr/>
        <a:lstStyle/>
        <a:p>
          <a:endParaRPr lang="ru-RU" sz="900" b="0">
            <a:latin typeface="Arial Narrow" panose="020B0606020202030204" pitchFamily="34" charset="0"/>
          </a:endParaRPr>
        </a:p>
      </dgm:t>
    </dgm:pt>
    <dgm:pt modelId="{E2EAB725-BCFA-4AA5-BA1B-CCF12D964BAE}" type="pres">
      <dgm:prSet presAssocID="{69A00FE1-67DB-4F36-A66E-650EBEDC7E0B}" presName="linearFlow" presStyleCnt="0">
        <dgm:presLayoutVars>
          <dgm:dir/>
          <dgm:animLvl val="lvl"/>
          <dgm:resizeHandles/>
        </dgm:presLayoutVars>
      </dgm:prSet>
      <dgm:spPr/>
    </dgm:pt>
    <dgm:pt modelId="{947C559D-11F9-40C8-B04C-7854617F866A}" type="pres">
      <dgm:prSet presAssocID="{E2048FE1-8CDA-468B-8F1B-6FADC8865ED7}" presName="compositeNode" presStyleCnt="0">
        <dgm:presLayoutVars>
          <dgm:bulletEnabled val="1"/>
        </dgm:presLayoutVars>
      </dgm:prSet>
      <dgm:spPr/>
    </dgm:pt>
    <dgm:pt modelId="{A5407820-C855-4A40-B2D3-494193E5BB0F}" type="pres">
      <dgm:prSet presAssocID="{E2048FE1-8CDA-468B-8F1B-6FADC8865ED7}" presName="image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4FACFFCD-B9B8-4561-96B9-5114123EE949}" type="pres">
      <dgm:prSet presAssocID="{E2048FE1-8CDA-468B-8F1B-6FADC8865ED7}" presName="childNode" presStyleLbl="node1" presStyleIdx="0" presStyleCnt="6">
        <dgm:presLayoutVars>
          <dgm:bulletEnabled val="1"/>
        </dgm:presLayoutVars>
      </dgm:prSet>
      <dgm:spPr/>
    </dgm:pt>
    <dgm:pt modelId="{551A7457-32A8-4B2D-9FDB-85C38D1DAC06}" type="pres">
      <dgm:prSet presAssocID="{E2048FE1-8CDA-468B-8F1B-6FADC8865ED7}" presName="parentNode" presStyleLbl="revTx" presStyleIdx="0" presStyleCnt="6">
        <dgm:presLayoutVars>
          <dgm:chMax val="0"/>
          <dgm:bulletEnabled val="1"/>
        </dgm:presLayoutVars>
      </dgm:prSet>
      <dgm:spPr/>
    </dgm:pt>
    <dgm:pt modelId="{F50CFF2E-FC5B-4062-B3C8-8F4FBF1A9C0C}" type="pres">
      <dgm:prSet presAssocID="{CEE3E9CE-4E1B-4531-8AC5-29E1546EDF1C}" presName="sibTrans" presStyleCnt="0"/>
      <dgm:spPr/>
    </dgm:pt>
    <dgm:pt modelId="{602A04CF-814D-478A-B032-A0ADDC25439D}" type="pres">
      <dgm:prSet presAssocID="{B74A4D4B-466D-41A5-8AF4-510A04809AF9}" presName="compositeNode" presStyleCnt="0">
        <dgm:presLayoutVars>
          <dgm:bulletEnabled val="1"/>
        </dgm:presLayoutVars>
      </dgm:prSet>
      <dgm:spPr/>
    </dgm:pt>
    <dgm:pt modelId="{BD79CED2-FA50-4FA5-8949-B280A2B18958}" type="pres">
      <dgm:prSet presAssocID="{B74A4D4B-466D-41A5-8AF4-510A04809AF9}" presName="image" presStyleLbl="fgImgPlace1" presStyleIdx="1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0466010F-EE7E-4986-9497-729C00DAA2F8}" type="pres">
      <dgm:prSet presAssocID="{B74A4D4B-466D-41A5-8AF4-510A04809AF9}" presName="childNode" presStyleLbl="node1" presStyleIdx="1" presStyleCnt="6">
        <dgm:presLayoutVars>
          <dgm:bulletEnabled val="1"/>
        </dgm:presLayoutVars>
      </dgm:prSet>
      <dgm:spPr/>
    </dgm:pt>
    <dgm:pt modelId="{1C298A62-45B2-4AE7-B544-5735DB248EF3}" type="pres">
      <dgm:prSet presAssocID="{B74A4D4B-466D-41A5-8AF4-510A04809AF9}" presName="parentNode" presStyleLbl="revTx" presStyleIdx="1" presStyleCnt="6">
        <dgm:presLayoutVars>
          <dgm:chMax val="0"/>
          <dgm:bulletEnabled val="1"/>
        </dgm:presLayoutVars>
      </dgm:prSet>
      <dgm:spPr/>
    </dgm:pt>
    <dgm:pt modelId="{6CDC71BC-27F5-4059-A1BA-FC1F48E057AD}" type="pres">
      <dgm:prSet presAssocID="{37992F6D-9873-4300-96B3-59C8090093D3}" presName="sibTrans" presStyleCnt="0"/>
      <dgm:spPr/>
    </dgm:pt>
    <dgm:pt modelId="{AAE64B92-AB51-42CD-BDD1-CA13FF3C4DAB}" type="pres">
      <dgm:prSet presAssocID="{79C78ECE-525C-4BBC-8885-1347FC3C3817}" presName="compositeNode" presStyleCnt="0">
        <dgm:presLayoutVars>
          <dgm:bulletEnabled val="1"/>
        </dgm:presLayoutVars>
      </dgm:prSet>
      <dgm:spPr/>
    </dgm:pt>
    <dgm:pt modelId="{336AB711-FE43-4F47-AD1A-D00509392C69}" type="pres">
      <dgm:prSet presAssocID="{79C78ECE-525C-4BBC-8885-1347FC3C3817}" presName="image" presStyleLbl="fgImgPlace1" presStyleIdx="2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C15F0817-3D7D-414B-A6DC-87CD325BD8A9}" type="pres">
      <dgm:prSet presAssocID="{79C78ECE-525C-4BBC-8885-1347FC3C3817}" presName="childNode" presStyleLbl="node1" presStyleIdx="2" presStyleCnt="6">
        <dgm:presLayoutVars>
          <dgm:bulletEnabled val="1"/>
        </dgm:presLayoutVars>
      </dgm:prSet>
      <dgm:spPr/>
    </dgm:pt>
    <dgm:pt modelId="{F6DAFE34-CF04-408B-9A0E-5C0FD225D221}" type="pres">
      <dgm:prSet presAssocID="{79C78ECE-525C-4BBC-8885-1347FC3C3817}" presName="parentNode" presStyleLbl="revTx" presStyleIdx="2" presStyleCnt="6">
        <dgm:presLayoutVars>
          <dgm:chMax val="0"/>
          <dgm:bulletEnabled val="1"/>
        </dgm:presLayoutVars>
      </dgm:prSet>
      <dgm:spPr/>
    </dgm:pt>
    <dgm:pt modelId="{784EB810-BE60-449C-A327-CE6C2EB0FA1A}" type="pres">
      <dgm:prSet presAssocID="{E709F21B-3627-4561-AACE-8E1379E59D0D}" presName="sibTrans" presStyleCnt="0"/>
      <dgm:spPr/>
    </dgm:pt>
    <dgm:pt modelId="{6A5AFA69-0E62-4FDE-B30E-DE0534CEA02D}" type="pres">
      <dgm:prSet presAssocID="{CD6ACC6E-9130-4D03-B649-502AB3CB6FE4}" presName="compositeNode" presStyleCnt="0">
        <dgm:presLayoutVars>
          <dgm:bulletEnabled val="1"/>
        </dgm:presLayoutVars>
      </dgm:prSet>
      <dgm:spPr/>
    </dgm:pt>
    <dgm:pt modelId="{C2FBE284-BC26-4540-8D97-8E1DE7316483}" type="pres">
      <dgm:prSet presAssocID="{CD6ACC6E-9130-4D03-B649-502AB3CB6FE4}" presName="image" presStyleLbl="fgImgPlace1" presStyleIdx="3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4ED8324C-3C34-4E71-8EBC-9E4846DFF755}" type="pres">
      <dgm:prSet presAssocID="{CD6ACC6E-9130-4D03-B649-502AB3CB6FE4}" presName="childNode" presStyleLbl="node1" presStyleIdx="3" presStyleCnt="6">
        <dgm:presLayoutVars>
          <dgm:bulletEnabled val="1"/>
        </dgm:presLayoutVars>
      </dgm:prSet>
      <dgm:spPr/>
    </dgm:pt>
    <dgm:pt modelId="{ACC9EF41-9EEA-46A5-9A63-40BFAE3C16DF}" type="pres">
      <dgm:prSet presAssocID="{CD6ACC6E-9130-4D03-B649-502AB3CB6FE4}" presName="parentNode" presStyleLbl="revTx" presStyleIdx="3" presStyleCnt="6">
        <dgm:presLayoutVars>
          <dgm:chMax val="0"/>
          <dgm:bulletEnabled val="1"/>
        </dgm:presLayoutVars>
      </dgm:prSet>
      <dgm:spPr/>
    </dgm:pt>
    <dgm:pt modelId="{E32FAEF5-FAAD-4091-AF1C-69B0927833D9}" type="pres">
      <dgm:prSet presAssocID="{F0E4AE10-6AB8-4CDA-BB27-CFA87AD4E412}" presName="sibTrans" presStyleCnt="0"/>
      <dgm:spPr/>
    </dgm:pt>
    <dgm:pt modelId="{C831C39F-4FE2-4340-9708-A753EAB9D563}" type="pres">
      <dgm:prSet presAssocID="{695E2C57-5B85-4414-8907-410AC667385B}" presName="compositeNode" presStyleCnt="0">
        <dgm:presLayoutVars>
          <dgm:bulletEnabled val="1"/>
        </dgm:presLayoutVars>
      </dgm:prSet>
      <dgm:spPr/>
    </dgm:pt>
    <dgm:pt modelId="{D8E2755B-D49E-40AF-AB22-A8CEF4A7C503}" type="pres">
      <dgm:prSet presAssocID="{695E2C57-5B85-4414-8907-410AC667385B}" presName="image" presStyleLbl="fgImgPlace1" presStyleIdx="4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7000" r="-47000"/>
          </a:stretch>
        </a:blipFill>
      </dgm:spPr>
    </dgm:pt>
    <dgm:pt modelId="{457CE268-E957-414B-B98C-8C34E765DEAD}" type="pres">
      <dgm:prSet presAssocID="{695E2C57-5B85-4414-8907-410AC667385B}" presName="childNode" presStyleLbl="node1" presStyleIdx="4" presStyleCnt="6">
        <dgm:presLayoutVars>
          <dgm:bulletEnabled val="1"/>
        </dgm:presLayoutVars>
      </dgm:prSet>
      <dgm:spPr/>
    </dgm:pt>
    <dgm:pt modelId="{A11E2050-C98C-4878-B943-254C89B63DBB}" type="pres">
      <dgm:prSet presAssocID="{695E2C57-5B85-4414-8907-410AC667385B}" presName="parentNode" presStyleLbl="revTx" presStyleIdx="4" presStyleCnt="6">
        <dgm:presLayoutVars>
          <dgm:chMax val="0"/>
          <dgm:bulletEnabled val="1"/>
        </dgm:presLayoutVars>
      </dgm:prSet>
      <dgm:spPr/>
    </dgm:pt>
    <dgm:pt modelId="{6D0166F4-280B-456D-A14E-BE0B7CA7E122}" type="pres">
      <dgm:prSet presAssocID="{B488B09C-7BAF-4CCA-BCDC-548A82D59F72}" presName="sibTrans" presStyleCnt="0"/>
      <dgm:spPr/>
    </dgm:pt>
    <dgm:pt modelId="{C229794E-E95E-424C-B593-6CAB1225A060}" type="pres">
      <dgm:prSet presAssocID="{3A47F1A9-2451-45A3-9485-B11BB3B884BA}" presName="compositeNode" presStyleCnt="0">
        <dgm:presLayoutVars>
          <dgm:bulletEnabled val="1"/>
        </dgm:presLayoutVars>
      </dgm:prSet>
      <dgm:spPr/>
    </dgm:pt>
    <dgm:pt modelId="{6F14F198-C0CE-4806-9791-06E3A2BDA43B}" type="pres">
      <dgm:prSet presAssocID="{3A47F1A9-2451-45A3-9485-B11BB3B884BA}" presName="image" presStyleLbl="fgImgPlace1" presStyleIdx="5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CE22EFB4-FFE8-4808-BA2F-C52ACF1942F5}" type="pres">
      <dgm:prSet presAssocID="{3A47F1A9-2451-45A3-9485-B11BB3B884BA}" presName="childNode" presStyleLbl="node1" presStyleIdx="5" presStyleCnt="6">
        <dgm:presLayoutVars>
          <dgm:bulletEnabled val="1"/>
        </dgm:presLayoutVars>
      </dgm:prSet>
      <dgm:spPr/>
    </dgm:pt>
    <dgm:pt modelId="{D2719470-AC2F-48CB-B879-D76924D31FE0}" type="pres">
      <dgm:prSet presAssocID="{3A47F1A9-2451-45A3-9485-B11BB3B884BA}" presName="parentNode" presStyleLbl="revTx" presStyleIdx="5" presStyleCnt="6">
        <dgm:presLayoutVars>
          <dgm:chMax val="0"/>
          <dgm:bulletEnabled val="1"/>
        </dgm:presLayoutVars>
      </dgm:prSet>
      <dgm:spPr/>
    </dgm:pt>
  </dgm:ptLst>
  <dgm:cxnLst>
    <dgm:cxn modelId="{A937300E-20DD-4E3D-821E-F5369C51BAE6}" srcId="{B74A4D4B-466D-41A5-8AF4-510A04809AF9}" destId="{607684E3-BC64-4B67-AC9E-21D6CE6A231A}" srcOrd="1" destOrd="0" parTransId="{FE9B7DAE-0EC9-4D83-8B35-A0448A91B6AB}" sibTransId="{CBDE2B7C-B453-4CB0-A36D-A7D3FBF7B568}"/>
    <dgm:cxn modelId="{3CD8AD18-3A8E-48C2-B523-F0D5346EB8F6}" type="presOf" srcId="{E2048FE1-8CDA-468B-8F1B-6FADC8865ED7}" destId="{551A7457-32A8-4B2D-9FDB-85C38D1DAC06}" srcOrd="0" destOrd="0" presId="urn:microsoft.com/office/officeart/2005/8/layout/hList2"/>
    <dgm:cxn modelId="{E1AF2B19-419C-4C02-95AF-6B4339BB21DA}" srcId="{E2048FE1-8CDA-468B-8F1B-6FADC8865ED7}" destId="{C6293914-F0C7-4558-9BA3-E3494A62D713}" srcOrd="0" destOrd="0" parTransId="{7833D032-3BEF-4BDA-80D3-8F6B70EDF737}" sibTransId="{68CBADB5-6305-4423-A271-6919365114FF}"/>
    <dgm:cxn modelId="{D4D7C81C-0BB0-4FF8-867E-28C4121D7F15}" type="presOf" srcId="{79C78ECE-525C-4BBC-8885-1347FC3C3817}" destId="{F6DAFE34-CF04-408B-9A0E-5C0FD225D221}" srcOrd="0" destOrd="0" presId="urn:microsoft.com/office/officeart/2005/8/layout/hList2"/>
    <dgm:cxn modelId="{35C92626-A9D1-4F2C-9503-AC47F8D490D8}" type="presOf" srcId="{B74A4D4B-466D-41A5-8AF4-510A04809AF9}" destId="{1C298A62-45B2-4AE7-B544-5735DB248EF3}" srcOrd="0" destOrd="0" presId="urn:microsoft.com/office/officeart/2005/8/layout/hList2"/>
    <dgm:cxn modelId="{BCDF642C-0E8F-449F-94A0-757329C08380}" srcId="{695E2C57-5B85-4414-8907-410AC667385B}" destId="{206B88CB-7793-490A-A060-541F9FBEE082}" srcOrd="0" destOrd="0" parTransId="{5C5E37E7-1F85-496D-88B5-34C173E469FC}" sibTransId="{79F2743F-6DEC-4DE2-BDA6-83CF50794077}"/>
    <dgm:cxn modelId="{CD08282D-001D-4D9B-B469-BED92BAA254E}" srcId="{69A00FE1-67DB-4F36-A66E-650EBEDC7E0B}" destId="{695E2C57-5B85-4414-8907-410AC667385B}" srcOrd="4" destOrd="0" parTransId="{6637F1D2-E1AC-42EA-B0BB-885955B989EB}" sibTransId="{B488B09C-7BAF-4CCA-BCDC-548A82D59F72}"/>
    <dgm:cxn modelId="{7BC92138-9FDE-401F-A23E-FB66D5D51DB7}" type="presOf" srcId="{CD6ACC6E-9130-4D03-B649-502AB3CB6FE4}" destId="{ACC9EF41-9EEA-46A5-9A63-40BFAE3C16DF}" srcOrd="0" destOrd="0" presId="urn:microsoft.com/office/officeart/2005/8/layout/hList2"/>
    <dgm:cxn modelId="{46AD093F-283B-471B-B340-909FB0FA9CD1}" type="presOf" srcId="{695E2C57-5B85-4414-8907-410AC667385B}" destId="{A11E2050-C98C-4878-B943-254C89B63DBB}" srcOrd="0" destOrd="0" presId="urn:microsoft.com/office/officeart/2005/8/layout/hList2"/>
    <dgm:cxn modelId="{98844360-D206-4596-8C69-67E84F294ADB}" srcId="{69A00FE1-67DB-4F36-A66E-650EBEDC7E0B}" destId="{CD6ACC6E-9130-4D03-B649-502AB3CB6FE4}" srcOrd="3" destOrd="0" parTransId="{B3AD0098-0932-44E1-96BA-6348B4D14E19}" sibTransId="{F0E4AE10-6AB8-4CDA-BB27-CFA87AD4E412}"/>
    <dgm:cxn modelId="{82FA4345-54A7-4B18-B5DF-076A71FE2093}" type="presOf" srcId="{3A47F1A9-2451-45A3-9485-B11BB3B884BA}" destId="{D2719470-AC2F-48CB-B879-D76924D31FE0}" srcOrd="0" destOrd="0" presId="urn:microsoft.com/office/officeart/2005/8/layout/hList2"/>
    <dgm:cxn modelId="{FA954A65-3854-4A04-82A3-5941E4E3627F}" srcId="{3A47F1A9-2451-45A3-9485-B11BB3B884BA}" destId="{EE4E283E-6017-499F-BA25-98701E4DDDF0}" srcOrd="0" destOrd="0" parTransId="{AC66C5BD-C991-4B5D-A431-22243BFA5379}" sibTransId="{C9FE9645-36FB-4F71-8DA0-682D3A62E4C9}"/>
    <dgm:cxn modelId="{49269569-6250-4B33-A1EC-0B2B8CBF24C4}" type="presOf" srcId="{69A00FE1-67DB-4F36-A66E-650EBEDC7E0B}" destId="{E2EAB725-BCFA-4AA5-BA1B-CCF12D964BAE}" srcOrd="0" destOrd="0" presId="urn:microsoft.com/office/officeart/2005/8/layout/hList2"/>
    <dgm:cxn modelId="{C66E9570-2E42-4236-B8B2-F5EA38120DC9}" srcId="{79C78ECE-525C-4BBC-8885-1347FC3C3817}" destId="{9BE42938-AA3B-4B2E-83DC-2FBDBEA88FAB}" srcOrd="0" destOrd="0" parTransId="{FAF98A48-F906-4A69-B5F5-4B7049F8BA84}" sibTransId="{B70A1E05-E4A1-43EF-8738-CD331ECD2177}"/>
    <dgm:cxn modelId="{4EAFC255-5C21-4361-9ABC-CE9FA36DAFC5}" type="presOf" srcId="{50070C55-1D59-481E-A2A6-00CD45B78733}" destId="{0466010F-EE7E-4986-9497-729C00DAA2F8}" srcOrd="0" destOrd="0" presId="urn:microsoft.com/office/officeart/2005/8/layout/hList2"/>
    <dgm:cxn modelId="{F470F856-9C37-494B-91A4-312C35224940}" type="presOf" srcId="{C6293914-F0C7-4558-9BA3-E3494A62D713}" destId="{4FACFFCD-B9B8-4561-96B9-5114123EE949}" srcOrd="0" destOrd="0" presId="urn:microsoft.com/office/officeart/2005/8/layout/hList2"/>
    <dgm:cxn modelId="{47E8517A-B66A-4709-A163-8C2316C190D3}" srcId="{CD6ACC6E-9130-4D03-B649-502AB3CB6FE4}" destId="{DE4E1CBA-2768-4880-9789-E654B7192F09}" srcOrd="0" destOrd="0" parTransId="{4C088045-E220-4EAB-A0C0-BE4D6E77CBA2}" sibTransId="{ECEA4CE4-5CA4-4B39-BE5A-DAD725E9E9FB}"/>
    <dgm:cxn modelId="{3015C57B-8765-48C8-B296-EB3035F1B813}" type="presOf" srcId="{9BE42938-AA3B-4B2E-83DC-2FBDBEA88FAB}" destId="{C15F0817-3D7D-414B-A6DC-87CD325BD8A9}" srcOrd="0" destOrd="0" presId="urn:microsoft.com/office/officeart/2005/8/layout/hList2"/>
    <dgm:cxn modelId="{B5B9BA7E-3754-47DE-B697-58988B98825E}" srcId="{69A00FE1-67DB-4F36-A66E-650EBEDC7E0B}" destId="{3A47F1A9-2451-45A3-9485-B11BB3B884BA}" srcOrd="5" destOrd="0" parTransId="{8683F80A-5164-44F4-AB0F-18F64D0D5175}" sibTransId="{4C993EEE-C6DB-4FDF-87DB-436856CBF754}"/>
    <dgm:cxn modelId="{C19A258A-4325-4415-8BB2-EAF3C7775217}" srcId="{69A00FE1-67DB-4F36-A66E-650EBEDC7E0B}" destId="{B74A4D4B-466D-41A5-8AF4-510A04809AF9}" srcOrd="1" destOrd="0" parTransId="{CE5BB722-7505-4512-B5C0-52B62F2DDB72}" sibTransId="{37992F6D-9873-4300-96B3-59C8090093D3}"/>
    <dgm:cxn modelId="{0C3B4095-F57F-4E24-BD8E-ACFE6CF7AC54}" type="presOf" srcId="{607684E3-BC64-4B67-AC9E-21D6CE6A231A}" destId="{0466010F-EE7E-4986-9497-729C00DAA2F8}" srcOrd="0" destOrd="1" presId="urn:microsoft.com/office/officeart/2005/8/layout/hList2"/>
    <dgm:cxn modelId="{EEFDA1B6-BD48-48BE-8770-A9E925487D09}" type="presOf" srcId="{DE4E1CBA-2768-4880-9789-E654B7192F09}" destId="{4ED8324C-3C34-4E71-8EBC-9E4846DFF755}" srcOrd="0" destOrd="0" presId="urn:microsoft.com/office/officeart/2005/8/layout/hList2"/>
    <dgm:cxn modelId="{916289C0-12DA-4956-ABFA-0E212C04D90B}" srcId="{69A00FE1-67DB-4F36-A66E-650EBEDC7E0B}" destId="{E2048FE1-8CDA-468B-8F1B-6FADC8865ED7}" srcOrd="0" destOrd="0" parTransId="{B4FAB7CA-2E8B-49C0-9CBE-2C31A3C650FA}" sibTransId="{CEE3E9CE-4E1B-4531-8AC5-29E1546EDF1C}"/>
    <dgm:cxn modelId="{BB4691CA-C8F2-4E3F-87D3-6614C1A98DDA}" srcId="{B74A4D4B-466D-41A5-8AF4-510A04809AF9}" destId="{50070C55-1D59-481E-A2A6-00CD45B78733}" srcOrd="0" destOrd="0" parTransId="{AF680B6A-86C3-4895-B5D4-D07E0BDE40BF}" sibTransId="{7F5D64D0-8666-419B-B707-F2563F305824}"/>
    <dgm:cxn modelId="{73FA51D8-7385-420E-B9EB-F2733051D184}" srcId="{69A00FE1-67DB-4F36-A66E-650EBEDC7E0B}" destId="{79C78ECE-525C-4BBC-8885-1347FC3C3817}" srcOrd="2" destOrd="0" parTransId="{CF373B50-43F7-47C3-9F5B-E54A3CC25F30}" sibTransId="{E709F21B-3627-4561-AACE-8E1379E59D0D}"/>
    <dgm:cxn modelId="{3C410EDF-0FA2-4D44-B610-4AA498FA334C}" type="presOf" srcId="{EE4E283E-6017-499F-BA25-98701E4DDDF0}" destId="{CE22EFB4-FFE8-4808-BA2F-C52ACF1942F5}" srcOrd="0" destOrd="0" presId="urn:microsoft.com/office/officeart/2005/8/layout/hList2"/>
    <dgm:cxn modelId="{FDB6F7FA-9F9D-43A1-BE66-D971E6F9971A}" type="presOf" srcId="{206B88CB-7793-490A-A060-541F9FBEE082}" destId="{457CE268-E957-414B-B98C-8C34E765DEAD}" srcOrd="0" destOrd="0" presId="urn:microsoft.com/office/officeart/2005/8/layout/hList2"/>
    <dgm:cxn modelId="{678140BB-93F8-444C-875F-083DC539E77A}" type="presParOf" srcId="{E2EAB725-BCFA-4AA5-BA1B-CCF12D964BAE}" destId="{947C559D-11F9-40C8-B04C-7854617F866A}" srcOrd="0" destOrd="0" presId="urn:microsoft.com/office/officeart/2005/8/layout/hList2"/>
    <dgm:cxn modelId="{CDA3DBE4-60A6-4839-9124-A3DE191DA0A4}" type="presParOf" srcId="{947C559D-11F9-40C8-B04C-7854617F866A}" destId="{A5407820-C855-4A40-B2D3-494193E5BB0F}" srcOrd="0" destOrd="0" presId="urn:microsoft.com/office/officeart/2005/8/layout/hList2"/>
    <dgm:cxn modelId="{A6B9E552-CE38-4A8D-BB0A-D51744FA513A}" type="presParOf" srcId="{947C559D-11F9-40C8-B04C-7854617F866A}" destId="{4FACFFCD-B9B8-4561-96B9-5114123EE949}" srcOrd="1" destOrd="0" presId="urn:microsoft.com/office/officeart/2005/8/layout/hList2"/>
    <dgm:cxn modelId="{14468AEA-4330-4CA3-BCA9-34A0454E11FE}" type="presParOf" srcId="{947C559D-11F9-40C8-B04C-7854617F866A}" destId="{551A7457-32A8-4B2D-9FDB-85C38D1DAC06}" srcOrd="2" destOrd="0" presId="urn:microsoft.com/office/officeart/2005/8/layout/hList2"/>
    <dgm:cxn modelId="{CF3D0407-C8B5-4ACF-BC5E-459F2BBF2574}" type="presParOf" srcId="{E2EAB725-BCFA-4AA5-BA1B-CCF12D964BAE}" destId="{F50CFF2E-FC5B-4062-B3C8-8F4FBF1A9C0C}" srcOrd="1" destOrd="0" presId="urn:microsoft.com/office/officeart/2005/8/layout/hList2"/>
    <dgm:cxn modelId="{B24F1B16-8164-42E7-9C93-AB4FEF582455}" type="presParOf" srcId="{E2EAB725-BCFA-4AA5-BA1B-CCF12D964BAE}" destId="{602A04CF-814D-478A-B032-A0ADDC25439D}" srcOrd="2" destOrd="0" presId="urn:microsoft.com/office/officeart/2005/8/layout/hList2"/>
    <dgm:cxn modelId="{A7852C65-460C-4CCF-91A2-A4F84C399089}" type="presParOf" srcId="{602A04CF-814D-478A-B032-A0ADDC25439D}" destId="{BD79CED2-FA50-4FA5-8949-B280A2B18958}" srcOrd="0" destOrd="0" presId="urn:microsoft.com/office/officeart/2005/8/layout/hList2"/>
    <dgm:cxn modelId="{B7030736-8004-47F2-B81A-F95059E4EBBE}" type="presParOf" srcId="{602A04CF-814D-478A-B032-A0ADDC25439D}" destId="{0466010F-EE7E-4986-9497-729C00DAA2F8}" srcOrd="1" destOrd="0" presId="urn:microsoft.com/office/officeart/2005/8/layout/hList2"/>
    <dgm:cxn modelId="{46C0F69A-1A83-4AA9-BA96-68287D1EE5BB}" type="presParOf" srcId="{602A04CF-814D-478A-B032-A0ADDC25439D}" destId="{1C298A62-45B2-4AE7-B544-5735DB248EF3}" srcOrd="2" destOrd="0" presId="urn:microsoft.com/office/officeart/2005/8/layout/hList2"/>
    <dgm:cxn modelId="{1D54EA2E-4721-4332-8B04-FD5EF5A48924}" type="presParOf" srcId="{E2EAB725-BCFA-4AA5-BA1B-CCF12D964BAE}" destId="{6CDC71BC-27F5-4059-A1BA-FC1F48E057AD}" srcOrd="3" destOrd="0" presId="urn:microsoft.com/office/officeart/2005/8/layout/hList2"/>
    <dgm:cxn modelId="{0DC4A5A7-47E0-4583-977B-CE131FDB60C1}" type="presParOf" srcId="{E2EAB725-BCFA-4AA5-BA1B-CCF12D964BAE}" destId="{AAE64B92-AB51-42CD-BDD1-CA13FF3C4DAB}" srcOrd="4" destOrd="0" presId="urn:microsoft.com/office/officeart/2005/8/layout/hList2"/>
    <dgm:cxn modelId="{8D9BADEB-A5E4-4952-B264-4685FEB012B4}" type="presParOf" srcId="{AAE64B92-AB51-42CD-BDD1-CA13FF3C4DAB}" destId="{336AB711-FE43-4F47-AD1A-D00509392C69}" srcOrd="0" destOrd="0" presId="urn:microsoft.com/office/officeart/2005/8/layout/hList2"/>
    <dgm:cxn modelId="{690354D1-3112-4A8B-ACB5-F1A8A3A1D432}" type="presParOf" srcId="{AAE64B92-AB51-42CD-BDD1-CA13FF3C4DAB}" destId="{C15F0817-3D7D-414B-A6DC-87CD325BD8A9}" srcOrd="1" destOrd="0" presId="urn:microsoft.com/office/officeart/2005/8/layout/hList2"/>
    <dgm:cxn modelId="{84BAC4B8-3219-4E3B-8F93-33C1479E09E2}" type="presParOf" srcId="{AAE64B92-AB51-42CD-BDD1-CA13FF3C4DAB}" destId="{F6DAFE34-CF04-408B-9A0E-5C0FD225D221}" srcOrd="2" destOrd="0" presId="urn:microsoft.com/office/officeart/2005/8/layout/hList2"/>
    <dgm:cxn modelId="{1DEB207B-2FFE-49F5-AF77-6FE4DE4081CE}" type="presParOf" srcId="{E2EAB725-BCFA-4AA5-BA1B-CCF12D964BAE}" destId="{784EB810-BE60-449C-A327-CE6C2EB0FA1A}" srcOrd="5" destOrd="0" presId="urn:microsoft.com/office/officeart/2005/8/layout/hList2"/>
    <dgm:cxn modelId="{5A058123-07CD-4D57-879A-014C612EFF20}" type="presParOf" srcId="{E2EAB725-BCFA-4AA5-BA1B-CCF12D964BAE}" destId="{6A5AFA69-0E62-4FDE-B30E-DE0534CEA02D}" srcOrd="6" destOrd="0" presId="urn:microsoft.com/office/officeart/2005/8/layout/hList2"/>
    <dgm:cxn modelId="{49538A27-BC41-4E21-AA8E-13322CCB594A}" type="presParOf" srcId="{6A5AFA69-0E62-4FDE-B30E-DE0534CEA02D}" destId="{C2FBE284-BC26-4540-8D97-8E1DE7316483}" srcOrd="0" destOrd="0" presId="urn:microsoft.com/office/officeart/2005/8/layout/hList2"/>
    <dgm:cxn modelId="{2242C6C2-1C9C-487A-96F3-08B456E00A23}" type="presParOf" srcId="{6A5AFA69-0E62-4FDE-B30E-DE0534CEA02D}" destId="{4ED8324C-3C34-4E71-8EBC-9E4846DFF755}" srcOrd="1" destOrd="0" presId="urn:microsoft.com/office/officeart/2005/8/layout/hList2"/>
    <dgm:cxn modelId="{39E85588-A96F-40DC-9070-2D3F0E0E4315}" type="presParOf" srcId="{6A5AFA69-0E62-4FDE-B30E-DE0534CEA02D}" destId="{ACC9EF41-9EEA-46A5-9A63-40BFAE3C16DF}" srcOrd="2" destOrd="0" presId="urn:microsoft.com/office/officeart/2005/8/layout/hList2"/>
    <dgm:cxn modelId="{CA862C6E-4CFA-4B0D-A659-E82560981ECF}" type="presParOf" srcId="{E2EAB725-BCFA-4AA5-BA1B-CCF12D964BAE}" destId="{E32FAEF5-FAAD-4091-AF1C-69B0927833D9}" srcOrd="7" destOrd="0" presId="urn:microsoft.com/office/officeart/2005/8/layout/hList2"/>
    <dgm:cxn modelId="{1C2F76A0-28BD-4778-B39C-C28B4EFF044D}" type="presParOf" srcId="{E2EAB725-BCFA-4AA5-BA1B-CCF12D964BAE}" destId="{C831C39F-4FE2-4340-9708-A753EAB9D563}" srcOrd="8" destOrd="0" presId="urn:microsoft.com/office/officeart/2005/8/layout/hList2"/>
    <dgm:cxn modelId="{A73D2E95-8A58-436B-B75B-FE4D8626942F}" type="presParOf" srcId="{C831C39F-4FE2-4340-9708-A753EAB9D563}" destId="{D8E2755B-D49E-40AF-AB22-A8CEF4A7C503}" srcOrd="0" destOrd="0" presId="urn:microsoft.com/office/officeart/2005/8/layout/hList2"/>
    <dgm:cxn modelId="{EC22E2A9-AFE1-421B-B0FB-B4EFBAB75AE8}" type="presParOf" srcId="{C831C39F-4FE2-4340-9708-A753EAB9D563}" destId="{457CE268-E957-414B-B98C-8C34E765DEAD}" srcOrd="1" destOrd="0" presId="urn:microsoft.com/office/officeart/2005/8/layout/hList2"/>
    <dgm:cxn modelId="{94551FAA-2184-453D-9BB9-E4EC57B1002F}" type="presParOf" srcId="{C831C39F-4FE2-4340-9708-A753EAB9D563}" destId="{A11E2050-C98C-4878-B943-254C89B63DBB}" srcOrd="2" destOrd="0" presId="urn:microsoft.com/office/officeart/2005/8/layout/hList2"/>
    <dgm:cxn modelId="{7483C8FD-9979-4384-B5FE-7D2F1FC8CBF1}" type="presParOf" srcId="{E2EAB725-BCFA-4AA5-BA1B-CCF12D964BAE}" destId="{6D0166F4-280B-456D-A14E-BE0B7CA7E122}" srcOrd="9" destOrd="0" presId="urn:microsoft.com/office/officeart/2005/8/layout/hList2"/>
    <dgm:cxn modelId="{9C8ED8E9-8B70-43E1-AC0A-6355359E9ADC}" type="presParOf" srcId="{E2EAB725-BCFA-4AA5-BA1B-CCF12D964BAE}" destId="{C229794E-E95E-424C-B593-6CAB1225A060}" srcOrd="10" destOrd="0" presId="urn:microsoft.com/office/officeart/2005/8/layout/hList2"/>
    <dgm:cxn modelId="{AAF3F356-82C4-4165-A73B-658058621092}" type="presParOf" srcId="{C229794E-E95E-424C-B593-6CAB1225A060}" destId="{6F14F198-C0CE-4806-9791-06E3A2BDA43B}" srcOrd="0" destOrd="0" presId="urn:microsoft.com/office/officeart/2005/8/layout/hList2"/>
    <dgm:cxn modelId="{12019916-7DF2-4EB9-8DFB-B52603BB70F4}" type="presParOf" srcId="{C229794E-E95E-424C-B593-6CAB1225A060}" destId="{CE22EFB4-FFE8-4808-BA2F-C52ACF1942F5}" srcOrd="1" destOrd="0" presId="urn:microsoft.com/office/officeart/2005/8/layout/hList2"/>
    <dgm:cxn modelId="{6CE19766-4B63-4070-B9C4-8DB09FD942D2}" type="presParOf" srcId="{C229794E-E95E-424C-B593-6CAB1225A060}" destId="{D2719470-AC2F-48CB-B879-D76924D31FE0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1749A7-AF9D-44BE-8E12-46BCF19E39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F0E4F6-E4A8-4D79-9091-41FFF7A85621}">
      <dgm:prSet phldrT="[Текст]" custT="1"/>
      <dgm:spPr/>
      <dgm:t>
        <a:bodyPr/>
        <a:lstStyle/>
        <a:p>
          <a:r>
            <a:rPr lang="ru-RU" sz="2000" dirty="0">
              <a:latin typeface="Arial Narrow" panose="020B0606020202030204" pitchFamily="34" charset="0"/>
            </a:rPr>
            <a:t>Основной состав УМО – 63 члена</a:t>
          </a:r>
        </a:p>
      </dgm:t>
    </dgm:pt>
    <dgm:pt modelId="{AA55ED14-2667-4EAC-A85A-8C4D8536123A}" type="parTrans" cxnId="{BA29B4B1-3DE8-4473-A14C-087E003A7066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AC253681-E549-485B-B757-890DA39080CB}" type="sibTrans" cxnId="{BA29B4B1-3DE8-4473-A14C-087E003A7066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E7BAC00B-AE0F-46A2-8D65-17CA5487169B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400" baseline="0" dirty="0">
              <a:latin typeface="Arial Narrow" panose="020B0606020202030204" pitchFamily="34" charset="0"/>
            </a:rPr>
            <a:t>Представители УМО рекомендуются организациями образования и науки в области здравоохранения. 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71884454-496A-4FF9-AE2E-1D2C24309A77}" type="parTrans" cxnId="{8187BC35-6508-4D25-A4D0-C5588FA15316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235E6E16-EFD5-496E-9FC2-1034592ABE22}" type="sibTrans" cxnId="{8187BC35-6508-4D25-A4D0-C5588FA15316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1DDB83DF-E3B8-4112-B7A2-CDA4499E6609}">
      <dgm:prSet phldrT="[Текст]" custT="1"/>
      <dgm:spPr/>
      <dgm:t>
        <a:bodyPr/>
        <a:lstStyle/>
        <a:p>
          <a:r>
            <a:rPr lang="ru-RU" sz="2000" dirty="0">
              <a:latin typeface="Arial Narrow" panose="020B0606020202030204" pitchFamily="34" charset="0"/>
            </a:rPr>
            <a:t>Группы управления проектами образовательных программ - 8</a:t>
          </a:r>
        </a:p>
      </dgm:t>
    </dgm:pt>
    <dgm:pt modelId="{2AAF3E91-C23F-4DFF-8E56-DAD219910DDD}" type="parTrans" cxnId="{CFA93CFC-8F2F-4BF0-9145-D973F87B95DE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A29FF901-B9B3-4EF0-95F9-42BF07E8066A}" type="sibTrans" cxnId="{CFA93CFC-8F2F-4BF0-9145-D973F87B95DE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A1815F74-D124-4098-ACA4-B11FCAD6E293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400" baseline="0" dirty="0">
              <a:latin typeface="Arial Narrow" panose="020B0606020202030204" pitchFamily="34" charset="0"/>
            </a:rPr>
            <a:t>Председатель Комитета предлагается председателем ГУП, согласуется с ректором базового вуза. Председатель Комитета организует работу по формированию Комитета, заместитель председателя и секретарь избираются членами Комитета на первом собрании. 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D0C3275A-1E0D-4AFA-BA04-1052334CBB2E}" type="parTrans" cxnId="{50CBA170-8504-4355-B587-6A62AE9F9F88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87F3721E-8387-42C1-8B52-D65BD32A614C}" type="sibTrans" cxnId="{50CBA170-8504-4355-B587-6A62AE9F9F88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27D67699-F080-4DF6-9D4F-713E5075F1B6}">
      <dgm:prSet phldrT="[Текст]" custT="1"/>
      <dgm:spPr/>
      <dgm:t>
        <a:bodyPr/>
        <a:lstStyle/>
        <a:p>
          <a:r>
            <a:rPr lang="ru-RU" sz="2000" dirty="0">
              <a:latin typeface="Arial Narrow" panose="020B0606020202030204" pitchFamily="34" charset="0"/>
            </a:rPr>
            <a:t>Комитеты по специальностям - 65</a:t>
          </a:r>
        </a:p>
      </dgm:t>
    </dgm:pt>
    <dgm:pt modelId="{08C84E2D-39B7-4CDE-A5AC-EEA924133A41}" type="parTrans" cxnId="{391F1C90-977B-4E54-96F1-01C50EB688E5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39537C49-B88A-4DCD-B41D-8BB41530D128}" type="sibTrans" cxnId="{391F1C90-977B-4E54-96F1-01C50EB688E5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6FA76D0E-733B-49A0-A19E-DB94F77314F3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400" baseline="0" dirty="0">
              <a:latin typeface="Arial Narrow" panose="020B0606020202030204" pitchFamily="34" charset="0"/>
            </a:rPr>
            <a:t>Председатель ГУП определяется ректором базового вуза. Председатель организует работу по формированию ГУП, который состоит из председателей Комитетов. Заместитель председателя и секретарь избираются членами ГУП на первом собрании. 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39E574C5-F15B-4DD1-B653-412830C947B4}" type="parTrans" cxnId="{A368CD7D-B513-4E26-A809-29ECA49A3C34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D33F2B02-077C-4C95-8828-089764C0EA1E}" type="sibTrans" cxnId="{A368CD7D-B513-4E26-A809-29ECA49A3C34}">
      <dgm:prSet/>
      <dgm:spPr/>
      <dgm:t>
        <a:bodyPr/>
        <a:lstStyle/>
        <a:p>
          <a:endParaRPr lang="ru-RU" sz="4000">
            <a:latin typeface="Arial Narrow" panose="020B0606020202030204" pitchFamily="34" charset="0"/>
          </a:endParaRPr>
        </a:p>
      </dgm:t>
    </dgm:pt>
    <dgm:pt modelId="{7EFA5D3E-D2D0-48BF-9855-DD8888D6C2F5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400" baseline="0" dirty="0">
              <a:latin typeface="Arial Narrow" panose="020B0606020202030204" pitchFamily="34" charset="0"/>
            </a:rPr>
            <a:t>Заседания УМО </a:t>
          </a:r>
          <a:r>
            <a:rPr lang="ru-RU" sz="1400" b="1" baseline="0" dirty="0">
              <a:solidFill>
                <a:srgbClr val="FF0000"/>
              </a:solidFill>
              <a:latin typeface="Arial Narrow" panose="020B0606020202030204" pitchFamily="34" charset="0"/>
            </a:rPr>
            <a:t>не реже 1 раза в 2 месяца</a:t>
          </a:r>
          <a:r>
            <a:rPr lang="ru-RU" sz="1400" baseline="0" dirty="0">
              <a:latin typeface="Arial Narrow" panose="020B0606020202030204" pitchFamily="34" charset="0"/>
            </a:rPr>
            <a:t>. Состав, планы, отчеты, материалы и решения заседаний публикуются на сайте </a:t>
          </a:r>
          <a:r>
            <a:rPr lang="ru-RU" sz="1400" baseline="0" dirty="0" err="1">
              <a:latin typeface="Arial Narrow" panose="020B0606020202030204" pitchFamily="34" charset="0"/>
            </a:rPr>
            <a:t>КазНМУ</a:t>
          </a:r>
          <a:r>
            <a:rPr lang="ru-RU" sz="1400" baseline="0" dirty="0">
              <a:latin typeface="Arial Narrow" panose="020B0606020202030204" pitchFamily="34" charset="0"/>
            </a:rPr>
            <a:t>. 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03BA43B4-506B-4D7B-B6BE-65A285878F38}" type="parTrans" cxnId="{B5BEF038-6BC5-49EC-BD6D-384823653C38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EB11FEE5-6C40-41F1-9BB0-07AC7AB08CC6}" type="sibTrans" cxnId="{B5BEF038-6BC5-49EC-BD6D-384823653C38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B34B495F-8365-4C9D-9139-5701EBC6F3EC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400" baseline="0" dirty="0">
              <a:latin typeface="Arial Narrow" panose="020B0606020202030204" pitchFamily="34" charset="0"/>
            </a:rPr>
            <a:t>Ответственность за деятельность УМО, включая отчетность возлагается на председателя УМО.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A3245227-F99D-48E2-A04B-146B5C58BDE0}" type="parTrans" cxnId="{415633D4-089F-4E6A-84E3-4768469C39E1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42D7F899-D46A-41D7-B7BC-7B608D58572F}" type="sibTrans" cxnId="{415633D4-089F-4E6A-84E3-4768469C39E1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1F2873AB-093A-49E4-A949-7D089B856618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400" baseline="0" dirty="0">
              <a:latin typeface="Arial Narrow" panose="020B0606020202030204" pitchFamily="34" charset="0"/>
            </a:rPr>
            <a:t>Заседания </a:t>
          </a:r>
          <a:r>
            <a:rPr lang="ru-RU" sz="1400" b="1" baseline="0" dirty="0">
              <a:solidFill>
                <a:srgbClr val="FF0000"/>
              </a:solidFill>
              <a:latin typeface="Arial Narrow" panose="020B0606020202030204" pitchFamily="34" charset="0"/>
            </a:rPr>
            <a:t>не реже 1 раза в 2 месяца</a:t>
          </a:r>
          <a:r>
            <a:rPr lang="ru-RU" sz="1400" baseline="0" dirty="0">
              <a:latin typeface="Arial Narrow" panose="020B0606020202030204" pitchFamily="34" charset="0"/>
            </a:rPr>
            <a:t>. Состав, планы, отчеты, материалы и решения заседаний публикуются на сайте базового вуза. 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70DFAB3D-4962-49D1-91F4-706BE144ED31}" type="parTrans" cxnId="{97F715F8-3996-44E4-84A0-DD8827322D4A}">
      <dgm:prSet/>
      <dgm:spPr/>
      <dgm:t>
        <a:bodyPr/>
        <a:lstStyle/>
        <a:p>
          <a:endParaRPr lang="ru-RU"/>
        </a:p>
      </dgm:t>
    </dgm:pt>
    <dgm:pt modelId="{E113AA50-BBCE-4E63-A9EC-5D353747A028}" type="sibTrans" cxnId="{97F715F8-3996-44E4-84A0-DD8827322D4A}">
      <dgm:prSet/>
      <dgm:spPr/>
      <dgm:t>
        <a:bodyPr/>
        <a:lstStyle/>
        <a:p>
          <a:endParaRPr lang="ru-RU"/>
        </a:p>
      </dgm:t>
    </dgm:pt>
    <dgm:pt modelId="{3C28003B-0588-4DE3-BD8E-51856480C756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400" baseline="0" dirty="0">
              <a:latin typeface="Arial Narrow" panose="020B0606020202030204" pitchFamily="34" charset="0"/>
            </a:rPr>
            <a:t>Заседания </a:t>
          </a:r>
          <a:r>
            <a:rPr lang="ru-RU" sz="1400" b="1" baseline="0" dirty="0">
              <a:solidFill>
                <a:srgbClr val="FF0000"/>
              </a:solidFill>
              <a:latin typeface="Arial Narrow" panose="020B0606020202030204" pitchFamily="34" charset="0"/>
            </a:rPr>
            <a:t>не реже 1 раза в 2 месяца</a:t>
          </a:r>
          <a:r>
            <a:rPr lang="ru-RU" sz="1400" baseline="0" dirty="0">
              <a:latin typeface="Arial Narrow" panose="020B0606020202030204" pitchFamily="34" charset="0"/>
            </a:rPr>
            <a:t>. Состав, планы, отчеты, материалы и решения заседаний публикуются на сайте базового вуза. 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BAC229F8-412B-41F6-AFF6-C6C29866D0BA}" type="parTrans" cxnId="{97DE9DA7-CC9F-401D-9103-F18BCCE07023}">
      <dgm:prSet/>
      <dgm:spPr/>
      <dgm:t>
        <a:bodyPr/>
        <a:lstStyle/>
        <a:p>
          <a:endParaRPr lang="ru-RU"/>
        </a:p>
      </dgm:t>
    </dgm:pt>
    <dgm:pt modelId="{C9543FD5-20BA-4F82-AF20-2C4393C20059}" type="sibTrans" cxnId="{97DE9DA7-CC9F-401D-9103-F18BCCE07023}">
      <dgm:prSet/>
      <dgm:spPr/>
      <dgm:t>
        <a:bodyPr/>
        <a:lstStyle/>
        <a:p>
          <a:endParaRPr lang="ru-RU"/>
        </a:p>
      </dgm:t>
    </dgm:pt>
    <dgm:pt modelId="{6C1CA556-D640-441B-8FD2-BC4450B42028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400" b="1" baseline="0" dirty="0">
              <a:solidFill>
                <a:srgbClr val="C00000"/>
              </a:solidFill>
              <a:latin typeface="Arial Narrow" panose="020B0606020202030204" pitchFamily="34" charset="0"/>
            </a:rPr>
            <a:t>УМО подотчетен РУМС МОН РК, решения по отраслевым проблемам согласуются с МЗ (ДНЧР или СП по компетенции).</a:t>
          </a:r>
          <a:endParaRPr lang="ru-RU" sz="1400" b="1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9308EBB1-8227-4125-92D6-196C9BFBF8E7}" type="parTrans" cxnId="{30EBB4D0-996D-4EA0-A768-7C9C0B4C317E}">
      <dgm:prSet/>
      <dgm:spPr/>
      <dgm:t>
        <a:bodyPr/>
        <a:lstStyle/>
        <a:p>
          <a:endParaRPr lang="ru-RU"/>
        </a:p>
      </dgm:t>
    </dgm:pt>
    <dgm:pt modelId="{0ABE1FD3-A289-4FA1-9BA2-CE3C81515DD6}" type="sibTrans" cxnId="{30EBB4D0-996D-4EA0-A768-7C9C0B4C317E}">
      <dgm:prSet/>
      <dgm:spPr/>
      <dgm:t>
        <a:bodyPr/>
        <a:lstStyle/>
        <a:p>
          <a:endParaRPr lang="ru-RU"/>
        </a:p>
      </dgm:t>
    </dgm:pt>
    <dgm:pt modelId="{C0179520-8383-4FE6-95FF-263CF0187459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400" b="1" baseline="0" dirty="0">
              <a:solidFill>
                <a:srgbClr val="C00000"/>
              </a:solidFill>
              <a:latin typeface="Arial Narrow" panose="020B0606020202030204" pitchFamily="34" charset="0"/>
            </a:rPr>
            <a:t>ГУП подотчетен  ректору базового медицинского вуза и УМО </a:t>
          </a:r>
          <a:r>
            <a:rPr lang="ru-RU" sz="1400" b="1" baseline="0" dirty="0" err="1">
              <a:solidFill>
                <a:srgbClr val="C00000"/>
              </a:solidFill>
              <a:latin typeface="Arial Narrow" panose="020B0606020202030204" pitchFamily="34" charset="0"/>
            </a:rPr>
            <a:t>КазНМУ</a:t>
          </a:r>
          <a:r>
            <a:rPr lang="ru-RU" sz="1400" baseline="0" dirty="0">
              <a:solidFill>
                <a:srgbClr val="C00000"/>
              </a:solidFill>
              <a:latin typeface="Arial Narrow" panose="020B0606020202030204" pitchFamily="34" charset="0"/>
            </a:rPr>
            <a:t>. </a:t>
          </a:r>
          <a:endParaRPr lang="ru-RU" sz="140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19EB5633-7B4C-4BC3-91CD-80F29FC268E8}" type="parTrans" cxnId="{4F2FF47D-E409-41FD-AC05-3E7A27A064B1}">
      <dgm:prSet/>
      <dgm:spPr/>
      <dgm:t>
        <a:bodyPr/>
        <a:lstStyle/>
        <a:p>
          <a:endParaRPr lang="ru-RU"/>
        </a:p>
      </dgm:t>
    </dgm:pt>
    <dgm:pt modelId="{61AF2EC3-F443-4058-B17B-E554A4283EE8}" type="sibTrans" cxnId="{4F2FF47D-E409-41FD-AC05-3E7A27A064B1}">
      <dgm:prSet/>
      <dgm:spPr/>
      <dgm:t>
        <a:bodyPr/>
        <a:lstStyle/>
        <a:p>
          <a:endParaRPr lang="ru-RU"/>
        </a:p>
      </dgm:t>
    </dgm:pt>
    <dgm:pt modelId="{0848B37A-AC9D-4857-9A37-2E3F7AE50F6B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400" baseline="0" dirty="0">
              <a:latin typeface="Arial Narrow" panose="020B0606020202030204" pitchFamily="34" charset="0"/>
            </a:rPr>
            <a:t>Ответственность за деятельность ГУП, включая отчетность возлагается на председателя ГУП.</a:t>
          </a:r>
          <a:r>
            <a:rPr lang="ru-RU" sz="1400" dirty="0">
              <a:latin typeface="Arial Narrow" panose="020B0606020202030204" pitchFamily="34" charset="0"/>
            </a:rPr>
            <a:t> </a:t>
          </a:r>
        </a:p>
      </dgm:t>
    </dgm:pt>
    <dgm:pt modelId="{AF855C1E-7612-474F-826A-FF9C14F4BA31}" type="parTrans" cxnId="{83E2453C-158F-4E95-96C0-EA2F2E781A2E}">
      <dgm:prSet/>
      <dgm:spPr/>
      <dgm:t>
        <a:bodyPr/>
        <a:lstStyle/>
        <a:p>
          <a:endParaRPr lang="ru-RU"/>
        </a:p>
      </dgm:t>
    </dgm:pt>
    <dgm:pt modelId="{552F2438-ED76-4EA7-9785-933D1E7CB519}" type="sibTrans" cxnId="{83E2453C-158F-4E95-96C0-EA2F2E781A2E}">
      <dgm:prSet/>
      <dgm:spPr/>
      <dgm:t>
        <a:bodyPr/>
        <a:lstStyle/>
        <a:p>
          <a:endParaRPr lang="ru-RU"/>
        </a:p>
      </dgm:t>
    </dgm:pt>
    <dgm:pt modelId="{9C21A225-B1E6-45B9-ABCC-66A429B897D5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400" b="1" baseline="0" dirty="0">
              <a:solidFill>
                <a:srgbClr val="C00000"/>
              </a:solidFill>
              <a:latin typeface="Arial Narrow" panose="020B0606020202030204" pitchFamily="34" charset="0"/>
            </a:rPr>
            <a:t>Комитет подотчетен ГУП базового медицинского вуза</a:t>
          </a:r>
          <a:r>
            <a:rPr lang="ru-RU" sz="1400" baseline="0" dirty="0">
              <a:solidFill>
                <a:srgbClr val="C00000"/>
              </a:solidFill>
              <a:latin typeface="Arial Narrow" panose="020B0606020202030204" pitchFamily="34" charset="0"/>
            </a:rPr>
            <a:t>. </a:t>
          </a:r>
          <a:endParaRPr lang="ru-RU" sz="140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66594B1C-862A-4EF5-A9D2-9557B869F9F3}" type="parTrans" cxnId="{3AE733E1-83B3-4AC1-96DC-23FD75FEF082}">
      <dgm:prSet/>
      <dgm:spPr/>
      <dgm:t>
        <a:bodyPr/>
        <a:lstStyle/>
        <a:p>
          <a:endParaRPr lang="ru-RU"/>
        </a:p>
      </dgm:t>
    </dgm:pt>
    <dgm:pt modelId="{A3F9CF0F-1560-47C1-98F4-7FDBDD1243A5}" type="sibTrans" cxnId="{3AE733E1-83B3-4AC1-96DC-23FD75FEF082}">
      <dgm:prSet/>
      <dgm:spPr/>
      <dgm:t>
        <a:bodyPr/>
        <a:lstStyle/>
        <a:p>
          <a:endParaRPr lang="ru-RU"/>
        </a:p>
      </dgm:t>
    </dgm:pt>
    <dgm:pt modelId="{75D77F2B-D666-422E-8870-031BA586150E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400" baseline="0" dirty="0">
              <a:latin typeface="Arial Narrow" panose="020B0606020202030204" pitchFamily="34" charset="0"/>
            </a:rPr>
            <a:t>Ответственность за деятельность Комитета, включая отчетность возлагается на председателя Комитета.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8E034311-AC19-4762-9162-A554577F405E}" type="parTrans" cxnId="{BF474B56-FC38-415F-A727-25ECEB009AA0}">
      <dgm:prSet/>
      <dgm:spPr/>
      <dgm:t>
        <a:bodyPr/>
        <a:lstStyle/>
        <a:p>
          <a:endParaRPr lang="ru-RU"/>
        </a:p>
      </dgm:t>
    </dgm:pt>
    <dgm:pt modelId="{4D790271-6CA6-4110-A3AD-CD5EC79922D2}" type="sibTrans" cxnId="{BF474B56-FC38-415F-A727-25ECEB009AA0}">
      <dgm:prSet/>
      <dgm:spPr/>
      <dgm:t>
        <a:bodyPr/>
        <a:lstStyle/>
        <a:p>
          <a:endParaRPr lang="ru-RU"/>
        </a:p>
      </dgm:t>
    </dgm:pt>
    <dgm:pt modelId="{325D0B19-1297-4C7E-9ECA-D2AF475EAC75}">
      <dgm:prSet phldrT="[Текст]" custT="1"/>
      <dgm:spPr/>
      <dgm:t>
        <a:bodyPr/>
        <a:lstStyle/>
        <a:p>
          <a:r>
            <a:rPr lang="ru-RU" sz="2000" dirty="0">
              <a:latin typeface="Arial Narrow" panose="020B0606020202030204" pitchFamily="34" charset="0"/>
            </a:rPr>
            <a:t>Секции – 2 </a:t>
          </a:r>
        </a:p>
      </dgm:t>
    </dgm:pt>
    <dgm:pt modelId="{C8E9C3E3-1996-446B-94FD-6E095279FD5B}" type="parTrans" cxnId="{0A5999E0-4094-4120-9B81-747BC6A3E532}">
      <dgm:prSet/>
      <dgm:spPr/>
      <dgm:t>
        <a:bodyPr/>
        <a:lstStyle/>
        <a:p>
          <a:endParaRPr lang="ru-RU"/>
        </a:p>
      </dgm:t>
    </dgm:pt>
    <dgm:pt modelId="{01F7B2B1-71B2-4FA0-B4C0-15A7DE8E4760}" type="sibTrans" cxnId="{0A5999E0-4094-4120-9B81-747BC6A3E532}">
      <dgm:prSet/>
      <dgm:spPr/>
      <dgm:t>
        <a:bodyPr/>
        <a:lstStyle/>
        <a:p>
          <a:endParaRPr lang="ru-RU"/>
        </a:p>
      </dgm:t>
    </dgm:pt>
    <dgm:pt modelId="{D592739F-0BEB-44D9-A4A9-EDF349A426B7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ru-RU" sz="1400" baseline="0" dirty="0">
              <a:latin typeface="Arial Narrow" panose="020B0606020202030204" pitchFamily="34" charset="0"/>
            </a:rPr>
            <a:t>Представители Секции рекомендуются организациями образования и науки в области здравоохранения. 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1BBD1DB8-A840-48EC-B441-B75CA3545B89}" type="parTrans" cxnId="{6A15338D-E8B8-4E3A-8938-949EA1535C55}">
      <dgm:prSet/>
      <dgm:spPr/>
      <dgm:t>
        <a:bodyPr/>
        <a:lstStyle/>
        <a:p>
          <a:endParaRPr lang="ru-RU"/>
        </a:p>
      </dgm:t>
    </dgm:pt>
    <dgm:pt modelId="{30F15E7F-8145-4AC8-9EB2-C3C2F76226FD}" type="sibTrans" cxnId="{6A15338D-E8B8-4E3A-8938-949EA1535C55}">
      <dgm:prSet/>
      <dgm:spPr/>
      <dgm:t>
        <a:bodyPr/>
        <a:lstStyle/>
        <a:p>
          <a:endParaRPr lang="ru-RU"/>
        </a:p>
      </dgm:t>
    </dgm:pt>
    <dgm:pt modelId="{1EC61F8C-747B-4A16-89F7-EDF554FDCDDF}">
      <dgm:prSet custT="1"/>
      <dgm:spPr/>
      <dgm:t>
        <a:bodyPr/>
        <a:lstStyle/>
        <a:p>
          <a:r>
            <a:rPr lang="ru-RU" sz="1400" baseline="0" dirty="0">
              <a:latin typeface="Arial Narrow" panose="020B0606020202030204" pitchFamily="34" charset="0"/>
            </a:rPr>
            <a:t>Заседания Секции </a:t>
          </a:r>
          <a:r>
            <a:rPr lang="ru-RU" sz="1400" b="1" baseline="0" dirty="0">
              <a:solidFill>
                <a:srgbClr val="FF0000"/>
              </a:solidFill>
              <a:latin typeface="Arial Narrow" panose="020B0606020202030204" pitchFamily="34" charset="0"/>
            </a:rPr>
            <a:t>не реже 1 раза в 2 месяца</a:t>
          </a:r>
          <a:r>
            <a:rPr lang="ru-RU" sz="1400" baseline="0" dirty="0">
              <a:latin typeface="Arial Narrow" panose="020B0606020202030204" pitchFamily="34" charset="0"/>
            </a:rPr>
            <a:t>. Состав, планы, отчеты, материалы и решения заседаний публикуются на сайте </a:t>
          </a:r>
          <a:r>
            <a:rPr lang="ru-RU" sz="1400" baseline="0" dirty="0" err="1">
              <a:latin typeface="Arial Narrow" panose="020B0606020202030204" pitchFamily="34" charset="0"/>
            </a:rPr>
            <a:t>КазНМУ</a:t>
          </a:r>
          <a:r>
            <a:rPr lang="ru-RU" sz="1400" baseline="0" dirty="0">
              <a:latin typeface="Arial Narrow" panose="020B0606020202030204" pitchFamily="34" charset="0"/>
            </a:rPr>
            <a:t>. 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5C698AAB-A718-421B-8A4F-0668A5D55F87}" type="parTrans" cxnId="{2DC4AE5C-3298-4DA0-A159-339EADFEC466}">
      <dgm:prSet/>
      <dgm:spPr/>
      <dgm:t>
        <a:bodyPr/>
        <a:lstStyle/>
        <a:p>
          <a:endParaRPr lang="ru-RU"/>
        </a:p>
      </dgm:t>
    </dgm:pt>
    <dgm:pt modelId="{D09C243D-8FC6-461A-8CD3-F7309AD11A0B}" type="sibTrans" cxnId="{2DC4AE5C-3298-4DA0-A159-339EADFEC466}">
      <dgm:prSet/>
      <dgm:spPr/>
      <dgm:t>
        <a:bodyPr/>
        <a:lstStyle/>
        <a:p>
          <a:endParaRPr lang="ru-RU"/>
        </a:p>
      </dgm:t>
    </dgm:pt>
    <dgm:pt modelId="{9C001E0D-FF89-4FFF-BA5E-930BDC508832}">
      <dgm:prSet custT="1"/>
      <dgm:spPr/>
      <dgm:t>
        <a:bodyPr/>
        <a:lstStyle/>
        <a:p>
          <a:r>
            <a:rPr lang="ru-RU" sz="1400" b="1" baseline="0" dirty="0">
              <a:solidFill>
                <a:srgbClr val="C00000"/>
              </a:solidFill>
              <a:latin typeface="Arial Narrow" panose="020B0606020202030204" pitchFamily="34" charset="0"/>
            </a:rPr>
            <a:t>Секции подотчетны УМО.</a:t>
          </a:r>
          <a:endParaRPr lang="ru-RU" sz="1400" b="1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CBD455C3-9C8D-42B8-ABFB-A6774D5DFAD7}" type="parTrans" cxnId="{B35C4CAF-B363-4F68-8C36-37BC0D7E8539}">
      <dgm:prSet/>
      <dgm:spPr/>
      <dgm:t>
        <a:bodyPr/>
        <a:lstStyle/>
        <a:p>
          <a:endParaRPr lang="ru-RU"/>
        </a:p>
      </dgm:t>
    </dgm:pt>
    <dgm:pt modelId="{91765EAB-195E-48B8-B212-E705AE021234}" type="sibTrans" cxnId="{B35C4CAF-B363-4F68-8C36-37BC0D7E8539}">
      <dgm:prSet/>
      <dgm:spPr/>
      <dgm:t>
        <a:bodyPr/>
        <a:lstStyle/>
        <a:p>
          <a:endParaRPr lang="ru-RU"/>
        </a:p>
      </dgm:t>
    </dgm:pt>
    <dgm:pt modelId="{01419B33-8273-421E-816A-FA7D5524776F}">
      <dgm:prSet custT="1"/>
      <dgm:spPr/>
      <dgm:t>
        <a:bodyPr/>
        <a:lstStyle/>
        <a:p>
          <a:r>
            <a:rPr lang="ru-RU" sz="1400" baseline="0" dirty="0">
              <a:latin typeface="Arial Narrow" panose="020B0606020202030204" pitchFamily="34" charset="0"/>
            </a:rPr>
            <a:t>Ответственность за деятельность Секции, включая отчетность возлагается на председателя Секции.</a:t>
          </a:r>
          <a:endParaRPr lang="ru-RU" sz="1400" dirty="0">
            <a:latin typeface="Arial Narrow" panose="020B0606020202030204" pitchFamily="34" charset="0"/>
          </a:endParaRPr>
        </a:p>
      </dgm:t>
    </dgm:pt>
    <dgm:pt modelId="{39CC3A08-1561-40F8-A8B7-C049493D5A92}" type="parTrans" cxnId="{81F61DD5-9552-45C6-AEBD-D8B0247A97D6}">
      <dgm:prSet/>
      <dgm:spPr/>
      <dgm:t>
        <a:bodyPr/>
        <a:lstStyle/>
        <a:p>
          <a:endParaRPr lang="ru-RU"/>
        </a:p>
      </dgm:t>
    </dgm:pt>
    <dgm:pt modelId="{7F00DD86-5E97-4E61-A9D6-05C571FE8A71}" type="sibTrans" cxnId="{81F61DD5-9552-45C6-AEBD-D8B0247A97D6}">
      <dgm:prSet/>
      <dgm:spPr/>
      <dgm:t>
        <a:bodyPr/>
        <a:lstStyle/>
        <a:p>
          <a:endParaRPr lang="ru-RU"/>
        </a:p>
      </dgm:t>
    </dgm:pt>
    <dgm:pt modelId="{A0AE711A-7A26-4D34-90A0-874A56AFFA3D}" type="pres">
      <dgm:prSet presAssocID="{3B1749A7-AF9D-44BE-8E12-46BCF19E3925}" presName="linear" presStyleCnt="0">
        <dgm:presLayoutVars>
          <dgm:animLvl val="lvl"/>
          <dgm:resizeHandles val="exact"/>
        </dgm:presLayoutVars>
      </dgm:prSet>
      <dgm:spPr/>
    </dgm:pt>
    <dgm:pt modelId="{F84B8ADB-B9D7-4677-BAC3-3BD9EF89F5CC}" type="pres">
      <dgm:prSet presAssocID="{A5F0E4F6-E4A8-4D79-9091-41FFF7A8562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9792BF5-0572-4943-BAF1-E0000E7EB3A3}" type="pres">
      <dgm:prSet presAssocID="{A5F0E4F6-E4A8-4D79-9091-41FFF7A85621}" presName="childText" presStyleLbl="revTx" presStyleIdx="0" presStyleCnt="4" custScaleY="107572">
        <dgm:presLayoutVars>
          <dgm:bulletEnabled val="1"/>
        </dgm:presLayoutVars>
      </dgm:prSet>
      <dgm:spPr/>
    </dgm:pt>
    <dgm:pt modelId="{158129B7-8F23-45A3-A59B-D07922BC37A6}" type="pres">
      <dgm:prSet presAssocID="{325D0B19-1297-4C7E-9ECA-D2AF475EAC7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A742529-3E52-4210-879F-50D24BD2C039}" type="pres">
      <dgm:prSet presAssocID="{325D0B19-1297-4C7E-9ECA-D2AF475EAC75}" presName="childText" presStyleLbl="revTx" presStyleIdx="1" presStyleCnt="4">
        <dgm:presLayoutVars>
          <dgm:bulletEnabled val="1"/>
        </dgm:presLayoutVars>
      </dgm:prSet>
      <dgm:spPr/>
    </dgm:pt>
    <dgm:pt modelId="{8F6C0D16-6DD0-44B9-B09F-8C36A2E52EEF}" type="pres">
      <dgm:prSet presAssocID="{1DDB83DF-E3B8-4112-B7A2-CDA4499E660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87B1204-E769-4F0D-94AA-8BD9BD25E575}" type="pres">
      <dgm:prSet presAssocID="{1DDB83DF-E3B8-4112-B7A2-CDA4499E6609}" presName="childText" presStyleLbl="revTx" presStyleIdx="2" presStyleCnt="4" custScaleY="111124">
        <dgm:presLayoutVars>
          <dgm:bulletEnabled val="1"/>
        </dgm:presLayoutVars>
      </dgm:prSet>
      <dgm:spPr/>
    </dgm:pt>
    <dgm:pt modelId="{21F27749-0C44-4177-B9C8-AD90949DA19D}" type="pres">
      <dgm:prSet presAssocID="{27D67699-F080-4DF6-9D4F-713E5075F1B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5806958-0662-4593-B505-567B249543FC}" type="pres">
      <dgm:prSet presAssocID="{27D67699-F080-4DF6-9D4F-713E5075F1B6}" presName="childText" presStyleLbl="revTx" presStyleIdx="3" presStyleCnt="4" custScaleY="219621">
        <dgm:presLayoutVars>
          <dgm:bulletEnabled val="1"/>
        </dgm:presLayoutVars>
      </dgm:prSet>
      <dgm:spPr/>
    </dgm:pt>
  </dgm:ptLst>
  <dgm:cxnLst>
    <dgm:cxn modelId="{EA8F511F-0671-4557-AC71-E35240A53DFB}" type="presOf" srcId="{325D0B19-1297-4C7E-9ECA-D2AF475EAC75}" destId="{158129B7-8F23-45A3-A59B-D07922BC37A6}" srcOrd="0" destOrd="0" presId="urn:microsoft.com/office/officeart/2005/8/layout/vList2"/>
    <dgm:cxn modelId="{D13BD520-0AEE-45B6-B381-530FDD37ABDA}" type="presOf" srcId="{3B1749A7-AF9D-44BE-8E12-46BCF19E3925}" destId="{A0AE711A-7A26-4D34-90A0-874A56AFFA3D}" srcOrd="0" destOrd="0" presId="urn:microsoft.com/office/officeart/2005/8/layout/vList2"/>
    <dgm:cxn modelId="{C0BA712D-1748-487D-9229-ADD4496309F8}" type="presOf" srcId="{75D77F2B-D666-422E-8870-031BA586150E}" destId="{F5806958-0662-4593-B505-567B249543FC}" srcOrd="0" destOrd="3" presId="urn:microsoft.com/office/officeart/2005/8/layout/vList2"/>
    <dgm:cxn modelId="{0EEF9330-C8DF-425F-B360-710CD214E14F}" type="presOf" srcId="{1EC61F8C-747B-4A16-89F7-EDF554FDCDDF}" destId="{3A742529-3E52-4210-879F-50D24BD2C039}" srcOrd="0" destOrd="1" presId="urn:microsoft.com/office/officeart/2005/8/layout/vList2"/>
    <dgm:cxn modelId="{8187BC35-6508-4D25-A4D0-C5588FA15316}" srcId="{A5F0E4F6-E4A8-4D79-9091-41FFF7A85621}" destId="{E7BAC00B-AE0F-46A2-8D65-17CA5487169B}" srcOrd="0" destOrd="0" parTransId="{71884454-496A-4FF9-AE2E-1D2C24309A77}" sibTransId="{235E6E16-EFD5-496E-9FC2-1034592ABE22}"/>
    <dgm:cxn modelId="{B5BEF038-6BC5-49EC-BD6D-384823653C38}" srcId="{A5F0E4F6-E4A8-4D79-9091-41FFF7A85621}" destId="{7EFA5D3E-D2D0-48BF-9855-DD8888D6C2F5}" srcOrd="1" destOrd="0" parTransId="{03BA43B4-506B-4D7B-B6BE-65A285878F38}" sibTransId="{EB11FEE5-6C40-41F1-9BB0-07AC7AB08CC6}"/>
    <dgm:cxn modelId="{C8FFB939-9030-4921-9A75-CF02A3B64D12}" type="presOf" srcId="{C0179520-8383-4FE6-95FF-263CF0187459}" destId="{687B1204-E769-4F0D-94AA-8BD9BD25E575}" srcOrd="0" destOrd="2" presId="urn:microsoft.com/office/officeart/2005/8/layout/vList2"/>
    <dgm:cxn modelId="{83E2453C-158F-4E95-96C0-EA2F2E781A2E}" srcId="{1DDB83DF-E3B8-4112-B7A2-CDA4499E6609}" destId="{0848B37A-AC9D-4857-9A37-2E3F7AE50F6B}" srcOrd="3" destOrd="0" parTransId="{AF855C1E-7612-474F-826A-FF9C14F4BA31}" sibTransId="{552F2438-ED76-4EA7-9785-933D1E7CB519}"/>
    <dgm:cxn modelId="{5C22A340-2411-478C-A681-AF4A3EB3F283}" type="presOf" srcId="{1DDB83DF-E3B8-4112-B7A2-CDA4499E6609}" destId="{8F6C0D16-6DD0-44B9-B09F-8C36A2E52EEF}" srcOrd="0" destOrd="0" presId="urn:microsoft.com/office/officeart/2005/8/layout/vList2"/>
    <dgm:cxn modelId="{2DC4AE5C-3298-4DA0-A159-339EADFEC466}" srcId="{325D0B19-1297-4C7E-9ECA-D2AF475EAC75}" destId="{1EC61F8C-747B-4A16-89F7-EDF554FDCDDF}" srcOrd="1" destOrd="0" parTransId="{5C698AAB-A718-421B-8A4F-0668A5D55F87}" sibTransId="{D09C243D-8FC6-461A-8CD3-F7309AD11A0B}"/>
    <dgm:cxn modelId="{985BE968-AD96-4658-9129-E27A3FDB60B6}" type="presOf" srcId="{01419B33-8273-421E-816A-FA7D5524776F}" destId="{3A742529-3E52-4210-879F-50D24BD2C039}" srcOrd="0" destOrd="3" presId="urn:microsoft.com/office/officeart/2005/8/layout/vList2"/>
    <dgm:cxn modelId="{50CBA170-8504-4355-B587-6A62AE9F9F88}" srcId="{27D67699-F080-4DF6-9D4F-713E5075F1B6}" destId="{A1815F74-D124-4098-ACA4-B11FCAD6E293}" srcOrd="0" destOrd="0" parTransId="{D0C3275A-1E0D-4AFA-BA04-1052334CBB2E}" sibTransId="{87F3721E-8387-42C1-8B52-D65BD32A614C}"/>
    <dgm:cxn modelId="{BF474B56-FC38-415F-A727-25ECEB009AA0}" srcId="{27D67699-F080-4DF6-9D4F-713E5075F1B6}" destId="{75D77F2B-D666-422E-8870-031BA586150E}" srcOrd="3" destOrd="0" parTransId="{8E034311-AC19-4762-9162-A554577F405E}" sibTransId="{4D790271-6CA6-4110-A3AD-CD5EC79922D2}"/>
    <dgm:cxn modelId="{A368CD7D-B513-4E26-A809-29ECA49A3C34}" srcId="{1DDB83DF-E3B8-4112-B7A2-CDA4499E6609}" destId="{6FA76D0E-733B-49A0-A19E-DB94F77314F3}" srcOrd="0" destOrd="0" parTransId="{39E574C5-F15B-4DD1-B653-412830C947B4}" sibTransId="{D33F2B02-077C-4C95-8828-089764C0EA1E}"/>
    <dgm:cxn modelId="{4F2FF47D-E409-41FD-AC05-3E7A27A064B1}" srcId="{1DDB83DF-E3B8-4112-B7A2-CDA4499E6609}" destId="{C0179520-8383-4FE6-95FF-263CF0187459}" srcOrd="2" destOrd="0" parTransId="{19EB5633-7B4C-4BC3-91CD-80F29FC268E8}" sibTransId="{61AF2EC3-F443-4058-B17B-E554A4283EE8}"/>
    <dgm:cxn modelId="{2B72657E-EF4D-4180-965A-F1534AFD7807}" type="presOf" srcId="{9C21A225-B1E6-45B9-ABCC-66A429B897D5}" destId="{F5806958-0662-4593-B505-567B249543FC}" srcOrd="0" destOrd="2" presId="urn:microsoft.com/office/officeart/2005/8/layout/vList2"/>
    <dgm:cxn modelId="{6D974581-F465-434D-BEA4-EAE68047845A}" type="presOf" srcId="{A5F0E4F6-E4A8-4D79-9091-41FFF7A85621}" destId="{F84B8ADB-B9D7-4677-BAC3-3BD9EF89F5CC}" srcOrd="0" destOrd="0" presId="urn:microsoft.com/office/officeart/2005/8/layout/vList2"/>
    <dgm:cxn modelId="{BB80CB87-1FD3-40B9-B71A-7D84B377397C}" type="presOf" srcId="{7EFA5D3E-D2D0-48BF-9855-DD8888D6C2F5}" destId="{C9792BF5-0572-4943-BAF1-E0000E7EB3A3}" srcOrd="0" destOrd="1" presId="urn:microsoft.com/office/officeart/2005/8/layout/vList2"/>
    <dgm:cxn modelId="{6A15338D-E8B8-4E3A-8938-949EA1535C55}" srcId="{325D0B19-1297-4C7E-9ECA-D2AF475EAC75}" destId="{D592739F-0BEB-44D9-A4A9-EDF349A426B7}" srcOrd="0" destOrd="0" parTransId="{1BBD1DB8-A840-48EC-B441-B75CA3545B89}" sibTransId="{30F15E7F-8145-4AC8-9EB2-C3C2F76226FD}"/>
    <dgm:cxn modelId="{391F1C90-977B-4E54-96F1-01C50EB688E5}" srcId="{3B1749A7-AF9D-44BE-8E12-46BCF19E3925}" destId="{27D67699-F080-4DF6-9D4F-713E5075F1B6}" srcOrd="3" destOrd="0" parTransId="{08C84E2D-39B7-4CDE-A5AC-EEA924133A41}" sibTransId="{39537C49-B88A-4DCD-B41D-8BB41530D128}"/>
    <dgm:cxn modelId="{1AE41797-66C5-4031-86B7-539A6B46EA58}" type="presOf" srcId="{6FA76D0E-733B-49A0-A19E-DB94F77314F3}" destId="{687B1204-E769-4F0D-94AA-8BD9BD25E575}" srcOrd="0" destOrd="0" presId="urn:microsoft.com/office/officeart/2005/8/layout/vList2"/>
    <dgm:cxn modelId="{15824C9C-8164-4EE2-8247-09B01A6A8095}" type="presOf" srcId="{A1815F74-D124-4098-ACA4-B11FCAD6E293}" destId="{F5806958-0662-4593-B505-567B249543FC}" srcOrd="0" destOrd="0" presId="urn:microsoft.com/office/officeart/2005/8/layout/vList2"/>
    <dgm:cxn modelId="{97DE9DA7-CC9F-401D-9103-F18BCCE07023}" srcId="{1DDB83DF-E3B8-4112-B7A2-CDA4499E6609}" destId="{3C28003B-0588-4DE3-BD8E-51856480C756}" srcOrd="1" destOrd="0" parTransId="{BAC229F8-412B-41F6-AFF6-C6C29866D0BA}" sibTransId="{C9543FD5-20BA-4F82-AF20-2C4393C20059}"/>
    <dgm:cxn modelId="{B35C4CAF-B363-4F68-8C36-37BC0D7E8539}" srcId="{325D0B19-1297-4C7E-9ECA-D2AF475EAC75}" destId="{9C001E0D-FF89-4FFF-BA5E-930BDC508832}" srcOrd="2" destOrd="0" parTransId="{CBD455C3-9C8D-42B8-ABFB-A6774D5DFAD7}" sibTransId="{91765EAB-195E-48B8-B212-E705AE021234}"/>
    <dgm:cxn modelId="{BA29B4B1-3DE8-4473-A14C-087E003A7066}" srcId="{3B1749A7-AF9D-44BE-8E12-46BCF19E3925}" destId="{A5F0E4F6-E4A8-4D79-9091-41FFF7A85621}" srcOrd="0" destOrd="0" parTransId="{AA55ED14-2667-4EAC-A85A-8C4D8536123A}" sibTransId="{AC253681-E549-485B-B757-890DA39080CB}"/>
    <dgm:cxn modelId="{67B967C9-3B04-4836-BF5E-C1B7C2F47C77}" type="presOf" srcId="{3C28003B-0588-4DE3-BD8E-51856480C756}" destId="{687B1204-E769-4F0D-94AA-8BD9BD25E575}" srcOrd="0" destOrd="1" presId="urn:microsoft.com/office/officeart/2005/8/layout/vList2"/>
    <dgm:cxn modelId="{6E194ACB-3225-4FC8-8874-2361EEF571DD}" type="presOf" srcId="{6C1CA556-D640-441B-8FD2-BC4450B42028}" destId="{C9792BF5-0572-4943-BAF1-E0000E7EB3A3}" srcOrd="0" destOrd="2" presId="urn:microsoft.com/office/officeart/2005/8/layout/vList2"/>
    <dgm:cxn modelId="{30EBB4D0-996D-4EA0-A768-7C9C0B4C317E}" srcId="{A5F0E4F6-E4A8-4D79-9091-41FFF7A85621}" destId="{6C1CA556-D640-441B-8FD2-BC4450B42028}" srcOrd="2" destOrd="0" parTransId="{9308EBB1-8227-4125-92D6-196C9BFBF8E7}" sibTransId="{0ABE1FD3-A289-4FA1-9BA2-CE3C81515DD6}"/>
    <dgm:cxn modelId="{7FAC39D1-961E-4205-AE21-B87E6A381D4E}" type="presOf" srcId="{E7BAC00B-AE0F-46A2-8D65-17CA5487169B}" destId="{C9792BF5-0572-4943-BAF1-E0000E7EB3A3}" srcOrd="0" destOrd="0" presId="urn:microsoft.com/office/officeart/2005/8/layout/vList2"/>
    <dgm:cxn modelId="{415633D4-089F-4E6A-84E3-4768469C39E1}" srcId="{A5F0E4F6-E4A8-4D79-9091-41FFF7A85621}" destId="{B34B495F-8365-4C9D-9139-5701EBC6F3EC}" srcOrd="3" destOrd="0" parTransId="{A3245227-F99D-48E2-A04B-146B5C58BDE0}" sibTransId="{42D7F899-D46A-41D7-B7BC-7B608D58572F}"/>
    <dgm:cxn modelId="{81F61DD5-9552-45C6-AEBD-D8B0247A97D6}" srcId="{325D0B19-1297-4C7E-9ECA-D2AF475EAC75}" destId="{01419B33-8273-421E-816A-FA7D5524776F}" srcOrd="3" destOrd="0" parTransId="{39CC3A08-1561-40F8-A8B7-C049493D5A92}" sibTransId="{7F00DD86-5E97-4E61-A9D6-05C571FE8A71}"/>
    <dgm:cxn modelId="{6936E0D8-636C-4B27-AFC7-DA1BC7128175}" type="presOf" srcId="{1F2873AB-093A-49E4-A949-7D089B856618}" destId="{F5806958-0662-4593-B505-567B249543FC}" srcOrd="0" destOrd="1" presId="urn:microsoft.com/office/officeart/2005/8/layout/vList2"/>
    <dgm:cxn modelId="{858058DA-9F38-4524-897E-46F6F3CB56A5}" type="presOf" srcId="{9C001E0D-FF89-4FFF-BA5E-930BDC508832}" destId="{3A742529-3E52-4210-879F-50D24BD2C039}" srcOrd="0" destOrd="2" presId="urn:microsoft.com/office/officeart/2005/8/layout/vList2"/>
    <dgm:cxn modelId="{0A5999E0-4094-4120-9B81-747BC6A3E532}" srcId="{3B1749A7-AF9D-44BE-8E12-46BCF19E3925}" destId="{325D0B19-1297-4C7E-9ECA-D2AF475EAC75}" srcOrd="1" destOrd="0" parTransId="{C8E9C3E3-1996-446B-94FD-6E095279FD5B}" sibTransId="{01F7B2B1-71B2-4FA0-B4C0-15A7DE8E4760}"/>
    <dgm:cxn modelId="{3AE733E1-83B3-4AC1-96DC-23FD75FEF082}" srcId="{27D67699-F080-4DF6-9D4F-713E5075F1B6}" destId="{9C21A225-B1E6-45B9-ABCC-66A429B897D5}" srcOrd="2" destOrd="0" parTransId="{66594B1C-862A-4EF5-A9D2-9557B869F9F3}" sibTransId="{A3F9CF0F-1560-47C1-98F4-7FDBDD1243A5}"/>
    <dgm:cxn modelId="{83908FE2-7298-4860-A86E-1189C7B57F5E}" type="presOf" srcId="{27D67699-F080-4DF6-9D4F-713E5075F1B6}" destId="{21F27749-0C44-4177-B9C8-AD90949DA19D}" srcOrd="0" destOrd="0" presId="urn:microsoft.com/office/officeart/2005/8/layout/vList2"/>
    <dgm:cxn modelId="{8E82FCE4-97E9-4E4B-BEA3-1FA74376F7A4}" type="presOf" srcId="{0848B37A-AC9D-4857-9A37-2E3F7AE50F6B}" destId="{687B1204-E769-4F0D-94AA-8BD9BD25E575}" srcOrd="0" destOrd="3" presId="urn:microsoft.com/office/officeart/2005/8/layout/vList2"/>
    <dgm:cxn modelId="{239687EA-C976-45D6-AE0B-35946E68A838}" type="presOf" srcId="{D592739F-0BEB-44D9-A4A9-EDF349A426B7}" destId="{3A742529-3E52-4210-879F-50D24BD2C039}" srcOrd="0" destOrd="0" presId="urn:microsoft.com/office/officeart/2005/8/layout/vList2"/>
    <dgm:cxn modelId="{97F715F8-3996-44E4-84A0-DD8827322D4A}" srcId="{27D67699-F080-4DF6-9D4F-713E5075F1B6}" destId="{1F2873AB-093A-49E4-A949-7D089B856618}" srcOrd="1" destOrd="0" parTransId="{70DFAB3D-4962-49D1-91F4-706BE144ED31}" sibTransId="{E113AA50-BBCE-4E63-A9EC-5D353747A028}"/>
    <dgm:cxn modelId="{CFA93CFC-8F2F-4BF0-9145-D973F87B95DE}" srcId="{3B1749A7-AF9D-44BE-8E12-46BCF19E3925}" destId="{1DDB83DF-E3B8-4112-B7A2-CDA4499E6609}" srcOrd="2" destOrd="0" parTransId="{2AAF3E91-C23F-4DFF-8E56-DAD219910DDD}" sibTransId="{A29FF901-B9B3-4EF0-95F9-42BF07E8066A}"/>
    <dgm:cxn modelId="{E0B0EEFF-A070-48D2-9FA7-A663631EF576}" type="presOf" srcId="{B34B495F-8365-4C9D-9139-5701EBC6F3EC}" destId="{C9792BF5-0572-4943-BAF1-E0000E7EB3A3}" srcOrd="0" destOrd="3" presId="urn:microsoft.com/office/officeart/2005/8/layout/vList2"/>
    <dgm:cxn modelId="{45F65CA9-5EC0-465B-BC86-A1DACE06078D}" type="presParOf" srcId="{A0AE711A-7A26-4D34-90A0-874A56AFFA3D}" destId="{F84B8ADB-B9D7-4677-BAC3-3BD9EF89F5CC}" srcOrd="0" destOrd="0" presId="urn:microsoft.com/office/officeart/2005/8/layout/vList2"/>
    <dgm:cxn modelId="{017135AD-3058-43BE-A60D-E991977406E1}" type="presParOf" srcId="{A0AE711A-7A26-4D34-90A0-874A56AFFA3D}" destId="{C9792BF5-0572-4943-BAF1-E0000E7EB3A3}" srcOrd="1" destOrd="0" presId="urn:microsoft.com/office/officeart/2005/8/layout/vList2"/>
    <dgm:cxn modelId="{0FBC35F3-DCB6-4330-80DE-29249B1F842B}" type="presParOf" srcId="{A0AE711A-7A26-4D34-90A0-874A56AFFA3D}" destId="{158129B7-8F23-45A3-A59B-D07922BC37A6}" srcOrd="2" destOrd="0" presId="urn:microsoft.com/office/officeart/2005/8/layout/vList2"/>
    <dgm:cxn modelId="{C9E35F70-0EA1-40CE-91DB-ED562D459FC5}" type="presParOf" srcId="{A0AE711A-7A26-4D34-90A0-874A56AFFA3D}" destId="{3A742529-3E52-4210-879F-50D24BD2C039}" srcOrd="3" destOrd="0" presId="urn:microsoft.com/office/officeart/2005/8/layout/vList2"/>
    <dgm:cxn modelId="{5C9D4294-A9FD-41D9-B75F-4A302787554E}" type="presParOf" srcId="{A0AE711A-7A26-4D34-90A0-874A56AFFA3D}" destId="{8F6C0D16-6DD0-44B9-B09F-8C36A2E52EEF}" srcOrd="4" destOrd="0" presId="urn:microsoft.com/office/officeart/2005/8/layout/vList2"/>
    <dgm:cxn modelId="{69B08CC9-1C50-499F-9DA2-BC712727EB56}" type="presParOf" srcId="{A0AE711A-7A26-4D34-90A0-874A56AFFA3D}" destId="{687B1204-E769-4F0D-94AA-8BD9BD25E575}" srcOrd="5" destOrd="0" presId="urn:microsoft.com/office/officeart/2005/8/layout/vList2"/>
    <dgm:cxn modelId="{7B7E9D32-6530-4C60-9BE8-2E2FC3347345}" type="presParOf" srcId="{A0AE711A-7A26-4D34-90A0-874A56AFFA3D}" destId="{21F27749-0C44-4177-B9C8-AD90949DA19D}" srcOrd="6" destOrd="0" presId="urn:microsoft.com/office/officeart/2005/8/layout/vList2"/>
    <dgm:cxn modelId="{F7F27E9C-8442-4C74-93FD-CDF62D114968}" type="presParOf" srcId="{A0AE711A-7A26-4D34-90A0-874A56AFFA3D}" destId="{F5806958-0662-4593-B505-567B249543F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5283C-8545-44AD-8936-0ACB5B33DD8A}">
      <dsp:nvSpPr>
        <dsp:cNvPr id="0" name=""/>
        <dsp:cNvSpPr/>
      </dsp:nvSpPr>
      <dsp:spPr>
        <a:xfrm rot="16200000">
          <a:off x="-393004" y="680035"/>
          <a:ext cx="1009242" cy="206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2373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-393004" y="680035"/>
        <a:ext cx="1009242" cy="206784"/>
      </dsp:txXfrm>
    </dsp:sp>
    <dsp:sp modelId="{480BD33F-0C42-4EDD-85EA-0372EE5750CE}">
      <dsp:nvSpPr>
        <dsp:cNvPr id="0" name=""/>
        <dsp:cNvSpPr/>
      </dsp:nvSpPr>
      <dsp:spPr>
        <a:xfrm>
          <a:off x="223233" y="280229"/>
          <a:ext cx="1030007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2373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 </a:t>
          </a:r>
          <a:r>
            <a:rPr lang="ru-RU" sz="900" b="0" kern="1200" dirty="0" err="1">
              <a:latin typeface="Arial Narrow" panose="020B0606020202030204" pitchFamily="34" charset="0"/>
            </a:rPr>
            <a:t>фармацевтичес</a:t>
          </a:r>
          <a:r>
            <a:rPr lang="ru-RU" sz="900" b="0" kern="1200" dirty="0">
              <a:latin typeface="Arial Narrow" panose="020B0606020202030204" pitchFamily="34" charset="0"/>
            </a:rPr>
            <a:t>-кого образования</a:t>
          </a:r>
        </a:p>
      </dsp:txBody>
      <dsp:txXfrm>
        <a:off x="223233" y="280229"/>
        <a:ext cx="1030007" cy="1009242"/>
      </dsp:txXfrm>
    </dsp:sp>
    <dsp:sp modelId="{AEBD3AFD-B1A2-4CF2-A4AC-45EE14EA6426}">
      <dsp:nvSpPr>
        <dsp:cNvPr id="0" name=""/>
        <dsp:cNvSpPr/>
      </dsp:nvSpPr>
      <dsp:spPr>
        <a:xfrm>
          <a:off x="8224" y="5851"/>
          <a:ext cx="413569" cy="41356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85F8C-05F1-4E77-A3C4-A5BADA87BF0D}">
      <dsp:nvSpPr>
        <dsp:cNvPr id="0" name=""/>
        <dsp:cNvSpPr/>
      </dsp:nvSpPr>
      <dsp:spPr>
        <a:xfrm rot="16200000">
          <a:off x="-394959" y="681109"/>
          <a:ext cx="1009242" cy="213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8290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b="0" kern="1200" dirty="0">
            <a:latin typeface="Arial Narrow" panose="020B0606020202030204" pitchFamily="34" charset="0"/>
          </a:endParaRPr>
        </a:p>
      </dsp:txBody>
      <dsp:txXfrm>
        <a:off x="-394959" y="681109"/>
        <a:ext cx="1009242" cy="213493"/>
      </dsp:txXfrm>
    </dsp:sp>
    <dsp:sp modelId="{D2157847-E0FA-49DE-9C4F-116023778211}">
      <dsp:nvSpPr>
        <dsp:cNvPr id="0" name=""/>
        <dsp:cNvSpPr/>
      </dsp:nvSpPr>
      <dsp:spPr>
        <a:xfrm>
          <a:off x="216408" y="283234"/>
          <a:ext cx="1117505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8290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</a:t>
          </a:r>
          <a:r>
            <a:rPr lang="ru-RU" sz="900" b="0" kern="1200" dirty="0">
              <a:effectLst/>
              <a:latin typeface="Arial Narrow" panose="020B0606020202030204" pitchFamily="34" charset="0"/>
            </a:rPr>
            <a:t> подготовки специалистов общественного здоровья и иных специалистов здравоохранения</a:t>
          </a:r>
          <a:endParaRPr lang="ru-RU" sz="900" b="0" kern="1200" dirty="0">
            <a:latin typeface="Arial Narrow" panose="020B0606020202030204" pitchFamily="34" charset="0"/>
          </a:endParaRPr>
        </a:p>
      </dsp:txBody>
      <dsp:txXfrm>
        <a:off x="216408" y="283234"/>
        <a:ext cx="1117505" cy="1009242"/>
      </dsp:txXfrm>
    </dsp:sp>
    <dsp:sp modelId="{28913AA1-084E-47FB-A1C1-A6A0A4C53F69}">
      <dsp:nvSpPr>
        <dsp:cNvPr id="0" name=""/>
        <dsp:cNvSpPr/>
      </dsp:nvSpPr>
      <dsp:spPr>
        <a:xfrm>
          <a:off x="2914" y="1423"/>
          <a:ext cx="426987" cy="426987"/>
        </a:xfrm>
        <a:prstGeom prst="rect">
          <a:avLst/>
        </a:prstGeom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A7457-32A8-4B2D-9FDB-85C38D1DAC06}">
      <dsp:nvSpPr>
        <dsp:cNvPr id="0" name=""/>
        <dsp:cNvSpPr/>
      </dsp:nvSpPr>
      <dsp:spPr>
        <a:xfrm rot="16200000">
          <a:off x="-346629" y="679742"/>
          <a:ext cx="1009242" cy="204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0756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-346629" y="679742"/>
        <a:ext cx="1009242" cy="204951"/>
      </dsp:txXfrm>
    </dsp:sp>
    <dsp:sp modelId="{4FACFFCD-B9B8-4561-96B9-5114123EE949}">
      <dsp:nvSpPr>
        <dsp:cNvPr id="0" name=""/>
        <dsp:cNvSpPr/>
      </dsp:nvSpPr>
      <dsp:spPr>
        <a:xfrm>
          <a:off x="260467" y="277596"/>
          <a:ext cx="1020874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0756" rIns="64008" bIns="64008" numCol="1" spcCol="1270" anchor="t" anchorCtr="0">
          <a:noAutofit/>
        </a:bodyPr>
        <a:lstStyle/>
        <a:p>
          <a:pPr marL="57150" lvl="1" indent="-57150" algn="ctr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50" b="0" kern="1200" dirty="0">
              <a:latin typeface="Arial Narrow" panose="020B0606020202030204" pitchFamily="34" charset="0"/>
            </a:rPr>
            <a:t>ГУП ОП  педиатрического профиля</a:t>
          </a:r>
        </a:p>
      </dsp:txBody>
      <dsp:txXfrm>
        <a:off x="260467" y="277596"/>
        <a:ext cx="1020874" cy="1009242"/>
      </dsp:txXfrm>
    </dsp:sp>
    <dsp:sp modelId="{A5407820-C855-4A40-B2D3-494193E5BB0F}">
      <dsp:nvSpPr>
        <dsp:cNvPr id="0" name=""/>
        <dsp:cNvSpPr/>
      </dsp:nvSpPr>
      <dsp:spPr>
        <a:xfrm>
          <a:off x="55516" y="7061"/>
          <a:ext cx="409902" cy="40990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98A62-45B2-4AE7-B544-5735DB248EF3}">
      <dsp:nvSpPr>
        <dsp:cNvPr id="0" name=""/>
        <dsp:cNvSpPr/>
      </dsp:nvSpPr>
      <dsp:spPr>
        <a:xfrm rot="16200000">
          <a:off x="1163428" y="679742"/>
          <a:ext cx="1009242" cy="204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0756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1163428" y="679742"/>
        <a:ext cx="1009242" cy="204951"/>
      </dsp:txXfrm>
    </dsp:sp>
    <dsp:sp modelId="{0466010F-EE7E-4986-9497-729C00DAA2F8}">
      <dsp:nvSpPr>
        <dsp:cNvPr id="0" name=""/>
        <dsp:cNvSpPr/>
      </dsp:nvSpPr>
      <dsp:spPr>
        <a:xfrm>
          <a:off x="1770525" y="277596"/>
          <a:ext cx="1020874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0756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 стоматологического профиля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900" b="0" kern="1200" dirty="0">
            <a:latin typeface="Arial Narrow" panose="020B0606020202030204" pitchFamily="34" charset="0"/>
          </a:endParaRPr>
        </a:p>
      </dsp:txBody>
      <dsp:txXfrm>
        <a:off x="1770525" y="277596"/>
        <a:ext cx="1020874" cy="1009242"/>
      </dsp:txXfrm>
    </dsp:sp>
    <dsp:sp modelId="{BD79CED2-FA50-4FA5-8949-B280A2B18958}">
      <dsp:nvSpPr>
        <dsp:cNvPr id="0" name=""/>
        <dsp:cNvSpPr/>
      </dsp:nvSpPr>
      <dsp:spPr>
        <a:xfrm>
          <a:off x="1565573" y="7061"/>
          <a:ext cx="409902" cy="40990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AFE34-CF04-408B-9A0E-5C0FD225D221}">
      <dsp:nvSpPr>
        <dsp:cNvPr id="0" name=""/>
        <dsp:cNvSpPr/>
      </dsp:nvSpPr>
      <dsp:spPr>
        <a:xfrm rot="16200000">
          <a:off x="2673485" y="679742"/>
          <a:ext cx="1009242" cy="204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0756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2673485" y="679742"/>
        <a:ext cx="1009242" cy="204951"/>
      </dsp:txXfrm>
    </dsp:sp>
    <dsp:sp modelId="{C15F0817-3D7D-414B-A6DC-87CD325BD8A9}">
      <dsp:nvSpPr>
        <dsp:cNvPr id="0" name=""/>
        <dsp:cNvSpPr/>
      </dsp:nvSpPr>
      <dsp:spPr>
        <a:xfrm>
          <a:off x="3280582" y="277596"/>
          <a:ext cx="1020874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0756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 хирургического профиля и радиологии</a:t>
          </a:r>
        </a:p>
      </dsp:txBody>
      <dsp:txXfrm>
        <a:off x="3280582" y="277596"/>
        <a:ext cx="1020874" cy="1009242"/>
      </dsp:txXfrm>
    </dsp:sp>
    <dsp:sp modelId="{336AB711-FE43-4F47-AD1A-D00509392C69}">
      <dsp:nvSpPr>
        <dsp:cNvPr id="0" name=""/>
        <dsp:cNvSpPr/>
      </dsp:nvSpPr>
      <dsp:spPr>
        <a:xfrm>
          <a:off x="3075631" y="7061"/>
          <a:ext cx="409902" cy="409902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C9EF41-9EEA-46A5-9A63-40BFAE3C16DF}">
      <dsp:nvSpPr>
        <dsp:cNvPr id="0" name=""/>
        <dsp:cNvSpPr/>
      </dsp:nvSpPr>
      <dsp:spPr>
        <a:xfrm rot="16200000">
          <a:off x="4183543" y="679742"/>
          <a:ext cx="1009242" cy="204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0756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4183543" y="679742"/>
        <a:ext cx="1009242" cy="204951"/>
      </dsp:txXfrm>
    </dsp:sp>
    <dsp:sp modelId="{4ED8324C-3C34-4E71-8EBC-9E4846DFF755}">
      <dsp:nvSpPr>
        <dsp:cNvPr id="0" name=""/>
        <dsp:cNvSpPr/>
      </dsp:nvSpPr>
      <dsp:spPr>
        <a:xfrm>
          <a:off x="4790640" y="277596"/>
          <a:ext cx="1020874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0756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 терапевтического профиля</a:t>
          </a:r>
        </a:p>
      </dsp:txBody>
      <dsp:txXfrm>
        <a:off x="4790640" y="277596"/>
        <a:ext cx="1020874" cy="1009242"/>
      </dsp:txXfrm>
    </dsp:sp>
    <dsp:sp modelId="{C2FBE284-BC26-4540-8D97-8E1DE7316483}">
      <dsp:nvSpPr>
        <dsp:cNvPr id="0" name=""/>
        <dsp:cNvSpPr/>
      </dsp:nvSpPr>
      <dsp:spPr>
        <a:xfrm>
          <a:off x="4585689" y="7061"/>
          <a:ext cx="409902" cy="40990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E2050-C98C-4878-B943-254C89B63DBB}">
      <dsp:nvSpPr>
        <dsp:cNvPr id="0" name=""/>
        <dsp:cNvSpPr/>
      </dsp:nvSpPr>
      <dsp:spPr>
        <a:xfrm rot="16200000">
          <a:off x="5693601" y="679742"/>
          <a:ext cx="1009242" cy="204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0756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 </a:t>
          </a:r>
        </a:p>
      </dsp:txBody>
      <dsp:txXfrm>
        <a:off x="5693601" y="679742"/>
        <a:ext cx="1009242" cy="204951"/>
      </dsp:txXfrm>
    </dsp:sp>
    <dsp:sp modelId="{457CE268-E957-414B-B98C-8C34E765DEAD}">
      <dsp:nvSpPr>
        <dsp:cNvPr id="0" name=""/>
        <dsp:cNvSpPr/>
      </dsp:nvSpPr>
      <dsp:spPr>
        <a:xfrm>
          <a:off x="6300698" y="277596"/>
          <a:ext cx="1020874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0756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 неотложной медицины, онкологии, травматологии</a:t>
          </a:r>
        </a:p>
      </dsp:txBody>
      <dsp:txXfrm>
        <a:off x="6300698" y="277596"/>
        <a:ext cx="1020874" cy="1009242"/>
      </dsp:txXfrm>
    </dsp:sp>
    <dsp:sp modelId="{D8E2755B-D49E-40AF-AB22-A8CEF4A7C503}">
      <dsp:nvSpPr>
        <dsp:cNvPr id="0" name=""/>
        <dsp:cNvSpPr/>
      </dsp:nvSpPr>
      <dsp:spPr>
        <a:xfrm>
          <a:off x="6095746" y="7061"/>
          <a:ext cx="409902" cy="409902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7000" r="-4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719470-AC2F-48CB-B879-D76924D31FE0}">
      <dsp:nvSpPr>
        <dsp:cNvPr id="0" name=""/>
        <dsp:cNvSpPr/>
      </dsp:nvSpPr>
      <dsp:spPr>
        <a:xfrm rot="16200000">
          <a:off x="7203658" y="679742"/>
          <a:ext cx="1009242" cy="204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0756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kern="1200" dirty="0">
              <a:latin typeface="Arial Narrow" panose="020B0606020202030204" pitchFamily="34" charset="0"/>
            </a:rPr>
            <a:t> </a:t>
          </a:r>
        </a:p>
      </dsp:txBody>
      <dsp:txXfrm>
        <a:off x="7203658" y="679742"/>
        <a:ext cx="1009242" cy="204951"/>
      </dsp:txXfrm>
    </dsp:sp>
    <dsp:sp modelId="{CE22EFB4-FFE8-4808-BA2F-C52ACF1942F5}">
      <dsp:nvSpPr>
        <dsp:cNvPr id="0" name=""/>
        <dsp:cNvSpPr/>
      </dsp:nvSpPr>
      <dsp:spPr>
        <a:xfrm>
          <a:off x="7810755" y="277596"/>
          <a:ext cx="1020874" cy="1009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180756" rIns="64008" bIns="64008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Arial Narrow" panose="020B0606020202030204" pitchFamily="34" charset="0"/>
            </a:rPr>
            <a:t>ГУП ОП сестринского дела</a:t>
          </a:r>
        </a:p>
      </dsp:txBody>
      <dsp:txXfrm>
        <a:off x="7810755" y="277596"/>
        <a:ext cx="1020874" cy="1009242"/>
      </dsp:txXfrm>
    </dsp:sp>
    <dsp:sp modelId="{6F14F198-C0CE-4806-9791-06E3A2BDA43B}">
      <dsp:nvSpPr>
        <dsp:cNvPr id="0" name=""/>
        <dsp:cNvSpPr/>
      </dsp:nvSpPr>
      <dsp:spPr>
        <a:xfrm>
          <a:off x="7605804" y="7061"/>
          <a:ext cx="409902" cy="4099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B8ADB-B9D7-4677-BAC3-3BD9EF89F5CC}">
      <dsp:nvSpPr>
        <dsp:cNvPr id="0" name=""/>
        <dsp:cNvSpPr/>
      </dsp:nvSpPr>
      <dsp:spPr>
        <a:xfrm>
          <a:off x="0" y="4010"/>
          <a:ext cx="11443317" cy="445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 Narrow" panose="020B0606020202030204" pitchFamily="34" charset="0"/>
            </a:rPr>
            <a:t>Основной состав УМО – 63 члена</a:t>
          </a:r>
        </a:p>
      </dsp:txBody>
      <dsp:txXfrm>
        <a:off x="21731" y="25741"/>
        <a:ext cx="11399855" cy="401708"/>
      </dsp:txXfrm>
    </dsp:sp>
    <dsp:sp modelId="{C9792BF5-0572-4943-BAF1-E0000E7EB3A3}">
      <dsp:nvSpPr>
        <dsp:cNvPr id="0" name=""/>
        <dsp:cNvSpPr/>
      </dsp:nvSpPr>
      <dsp:spPr>
        <a:xfrm>
          <a:off x="0" y="449181"/>
          <a:ext cx="11443317" cy="931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32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ru-RU" sz="1400" kern="1200" baseline="0" dirty="0">
              <a:latin typeface="Arial Narrow" panose="020B0606020202030204" pitchFamily="34" charset="0"/>
            </a:rPr>
            <a:t>Представители УМО рекомендуются организациями образования и науки в области здравоохранения. </a:t>
          </a:r>
          <a:endParaRPr lang="ru-RU" sz="140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ru-RU" sz="1400" kern="1200" baseline="0" dirty="0">
              <a:latin typeface="Arial Narrow" panose="020B0606020202030204" pitchFamily="34" charset="0"/>
            </a:rPr>
            <a:t>Заседания УМО </a:t>
          </a:r>
          <a:r>
            <a:rPr lang="ru-RU" sz="1400" b="1" kern="1200" baseline="0" dirty="0">
              <a:solidFill>
                <a:srgbClr val="FF0000"/>
              </a:solidFill>
              <a:latin typeface="Arial Narrow" panose="020B0606020202030204" pitchFamily="34" charset="0"/>
            </a:rPr>
            <a:t>не реже 1 раза в 2 месяца</a:t>
          </a:r>
          <a:r>
            <a:rPr lang="ru-RU" sz="1400" kern="1200" baseline="0" dirty="0">
              <a:latin typeface="Arial Narrow" panose="020B0606020202030204" pitchFamily="34" charset="0"/>
            </a:rPr>
            <a:t>. Состав, планы, отчеты, материалы и решения заседаний публикуются на сайте </a:t>
          </a:r>
          <a:r>
            <a:rPr lang="ru-RU" sz="1400" kern="1200" baseline="0" dirty="0" err="1">
              <a:latin typeface="Arial Narrow" panose="020B0606020202030204" pitchFamily="34" charset="0"/>
            </a:rPr>
            <a:t>КазНМУ</a:t>
          </a:r>
          <a:r>
            <a:rPr lang="ru-RU" sz="1400" kern="1200" baseline="0" dirty="0">
              <a:latin typeface="Arial Narrow" panose="020B0606020202030204" pitchFamily="34" charset="0"/>
            </a:rPr>
            <a:t>. </a:t>
          </a:r>
          <a:endParaRPr lang="ru-RU" sz="140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ru-RU" sz="1400" b="1" kern="1200" baseline="0" dirty="0">
              <a:solidFill>
                <a:srgbClr val="C00000"/>
              </a:solidFill>
              <a:latin typeface="Arial Narrow" panose="020B0606020202030204" pitchFamily="34" charset="0"/>
            </a:rPr>
            <a:t>УМО подотчетен РУМС МОН РК, решения по отраслевым проблемам согласуются с МЗ (ДНЧР или СП по компетенции).</a:t>
          </a:r>
          <a:endParaRPr lang="ru-RU" sz="1400" b="1" kern="1200" dirty="0">
            <a:solidFill>
              <a:srgbClr val="C00000"/>
            </a:solidFill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ru-RU" sz="1400" kern="1200" baseline="0" dirty="0">
              <a:latin typeface="Arial Narrow" panose="020B0606020202030204" pitchFamily="34" charset="0"/>
            </a:rPr>
            <a:t>Ответственность за деятельность УМО, включая отчетность возлагается на председателя УМО.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0" y="449181"/>
        <a:ext cx="11443317" cy="931971"/>
      </dsp:txXfrm>
    </dsp:sp>
    <dsp:sp modelId="{158129B7-8F23-45A3-A59B-D07922BC37A6}">
      <dsp:nvSpPr>
        <dsp:cNvPr id="0" name=""/>
        <dsp:cNvSpPr/>
      </dsp:nvSpPr>
      <dsp:spPr>
        <a:xfrm>
          <a:off x="0" y="1381152"/>
          <a:ext cx="11443317" cy="445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 Narrow" panose="020B0606020202030204" pitchFamily="34" charset="0"/>
            </a:rPr>
            <a:t>Секции – 2 </a:t>
          </a:r>
        </a:p>
      </dsp:txBody>
      <dsp:txXfrm>
        <a:off x="21731" y="1402883"/>
        <a:ext cx="11399855" cy="401708"/>
      </dsp:txXfrm>
    </dsp:sp>
    <dsp:sp modelId="{3A742529-3E52-4210-879F-50D24BD2C039}">
      <dsp:nvSpPr>
        <dsp:cNvPr id="0" name=""/>
        <dsp:cNvSpPr/>
      </dsp:nvSpPr>
      <dsp:spPr>
        <a:xfrm>
          <a:off x="0" y="1826322"/>
          <a:ext cx="11443317" cy="866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32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ru-RU" sz="1400" kern="1200" baseline="0" dirty="0">
              <a:latin typeface="Arial Narrow" panose="020B0606020202030204" pitchFamily="34" charset="0"/>
            </a:rPr>
            <a:t>Представители Секции рекомендуются организациями образования и науки в области здравоохранения. </a:t>
          </a:r>
          <a:endParaRPr lang="ru-RU" sz="140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kern="1200" baseline="0" dirty="0">
              <a:latin typeface="Arial Narrow" panose="020B0606020202030204" pitchFamily="34" charset="0"/>
            </a:rPr>
            <a:t>Заседания Секции </a:t>
          </a:r>
          <a:r>
            <a:rPr lang="ru-RU" sz="1400" b="1" kern="1200" baseline="0" dirty="0">
              <a:solidFill>
                <a:srgbClr val="FF0000"/>
              </a:solidFill>
              <a:latin typeface="Arial Narrow" panose="020B0606020202030204" pitchFamily="34" charset="0"/>
            </a:rPr>
            <a:t>не реже 1 раза в 2 месяца</a:t>
          </a:r>
          <a:r>
            <a:rPr lang="ru-RU" sz="1400" kern="1200" baseline="0" dirty="0">
              <a:latin typeface="Arial Narrow" panose="020B0606020202030204" pitchFamily="34" charset="0"/>
            </a:rPr>
            <a:t>. Состав, планы, отчеты, материалы и решения заседаний публикуются на сайте </a:t>
          </a:r>
          <a:r>
            <a:rPr lang="ru-RU" sz="1400" kern="1200" baseline="0" dirty="0" err="1">
              <a:latin typeface="Arial Narrow" panose="020B0606020202030204" pitchFamily="34" charset="0"/>
            </a:rPr>
            <a:t>КазНМУ</a:t>
          </a:r>
          <a:r>
            <a:rPr lang="ru-RU" sz="1400" kern="1200" baseline="0" dirty="0">
              <a:latin typeface="Arial Narrow" panose="020B0606020202030204" pitchFamily="34" charset="0"/>
            </a:rPr>
            <a:t>. </a:t>
          </a:r>
          <a:endParaRPr lang="ru-RU" sz="140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kern="1200" baseline="0" dirty="0">
              <a:solidFill>
                <a:srgbClr val="C00000"/>
              </a:solidFill>
              <a:latin typeface="Arial Narrow" panose="020B0606020202030204" pitchFamily="34" charset="0"/>
            </a:rPr>
            <a:t>Секции подотчетны УМО.</a:t>
          </a:r>
          <a:endParaRPr lang="ru-RU" sz="1400" b="1" kern="1200" dirty="0">
            <a:solidFill>
              <a:srgbClr val="C00000"/>
            </a:solidFill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kern="1200" baseline="0" dirty="0">
              <a:latin typeface="Arial Narrow" panose="020B0606020202030204" pitchFamily="34" charset="0"/>
            </a:rPr>
            <a:t>Ответственность за деятельность Секции, включая отчетность возлагается на председателя Секции.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0" y="1826322"/>
        <a:ext cx="11443317" cy="866369"/>
      </dsp:txXfrm>
    </dsp:sp>
    <dsp:sp modelId="{8F6C0D16-6DD0-44B9-B09F-8C36A2E52EEF}">
      <dsp:nvSpPr>
        <dsp:cNvPr id="0" name=""/>
        <dsp:cNvSpPr/>
      </dsp:nvSpPr>
      <dsp:spPr>
        <a:xfrm>
          <a:off x="0" y="2692692"/>
          <a:ext cx="11443317" cy="445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 Narrow" panose="020B0606020202030204" pitchFamily="34" charset="0"/>
            </a:rPr>
            <a:t>Группы управления проектами образовательных программ - 8</a:t>
          </a:r>
        </a:p>
      </dsp:txBody>
      <dsp:txXfrm>
        <a:off x="21731" y="2714423"/>
        <a:ext cx="11399855" cy="401708"/>
      </dsp:txXfrm>
    </dsp:sp>
    <dsp:sp modelId="{687B1204-E769-4F0D-94AA-8BD9BD25E575}">
      <dsp:nvSpPr>
        <dsp:cNvPr id="0" name=""/>
        <dsp:cNvSpPr/>
      </dsp:nvSpPr>
      <dsp:spPr>
        <a:xfrm>
          <a:off x="0" y="3137863"/>
          <a:ext cx="11443317" cy="1137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32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ru-RU" sz="1400" kern="1200" baseline="0" dirty="0">
              <a:latin typeface="Arial Narrow" panose="020B0606020202030204" pitchFamily="34" charset="0"/>
            </a:rPr>
            <a:t>Председатель ГУП определяется ректором базового вуза. Председатель организует работу по формированию ГУП, который состоит из председателей Комитетов. Заместитель председателя и секретарь избираются членами ГУП на первом собрании. </a:t>
          </a:r>
          <a:endParaRPr lang="ru-RU" sz="140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ru-RU" sz="1400" kern="1200" baseline="0" dirty="0">
              <a:latin typeface="Arial Narrow" panose="020B0606020202030204" pitchFamily="34" charset="0"/>
            </a:rPr>
            <a:t>Заседания </a:t>
          </a:r>
          <a:r>
            <a:rPr lang="ru-RU" sz="1400" b="1" kern="1200" baseline="0" dirty="0">
              <a:solidFill>
                <a:srgbClr val="FF0000"/>
              </a:solidFill>
              <a:latin typeface="Arial Narrow" panose="020B0606020202030204" pitchFamily="34" charset="0"/>
            </a:rPr>
            <a:t>не реже 1 раза в 2 месяца</a:t>
          </a:r>
          <a:r>
            <a:rPr lang="ru-RU" sz="1400" kern="1200" baseline="0" dirty="0">
              <a:latin typeface="Arial Narrow" panose="020B0606020202030204" pitchFamily="34" charset="0"/>
            </a:rPr>
            <a:t>. Состав, планы, отчеты, материалы и решения заседаний публикуются на сайте базового вуза. </a:t>
          </a:r>
          <a:endParaRPr lang="ru-RU" sz="140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ru-RU" sz="1400" b="1" kern="1200" baseline="0" dirty="0">
              <a:solidFill>
                <a:srgbClr val="C00000"/>
              </a:solidFill>
              <a:latin typeface="Arial Narrow" panose="020B0606020202030204" pitchFamily="34" charset="0"/>
            </a:rPr>
            <a:t>ГУП подотчетен  ректору базового медицинского вуза и УМО </a:t>
          </a:r>
          <a:r>
            <a:rPr lang="ru-RU" sz="1400" b="1" kern="1200" baseline="0" dirty="0" err="1">
              <a:solidFill>
                <a:srgbClr val="C00000"/>
              </a:solidFill>
              <a:latin typeface="Arial Narrow" panose="020B0606020202030204" pitchFamily="34" charset="0"/>
            </a:rPr>
            <a:t>КазНМУ</a:t>
          </a:r>
          <a:r>
            <a:rPr lang="ru-RU" sz="1400" kern="1200" baseline="0" dirty="0">
              <a:solidFill>
                <a:srgbClr val="C00000"/>
              </a:solidFill>
              <a:latin typeface="Arial Narrow" panose="020B0606020202030204" pitchFamily="34" charset="0"/>
            </a:rPr>
            <a:t>. </a:t>
          </a:r>
          <a:endParaRPr lang="ru-RU" sz="1400" kern="1200" dirty="0">
            <a:solidFill>
              <a:srgbClr val="C00000"/>
            </a:solidFill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ru-RU" sz="1400" kern="1200" baseline="0" dirty="0">
              <a:latin typeface="Arial Narrow" panose="020B0606020202030204" pitchFamily="34" charset="0"/>
            </a:rPr>
            <a:t>Ответственность за деятельность ГУП, включая отчетность возлагается на председателя ГУП.</a:t>
          </a:r>
          <a:r>
            <a:rPr lang="ru-RU" sz="1400" kern="1200" dirty="0">
              <a:latin typeface="Arial Narrow" panose="020B0606020202030204" pitchFamily="34" charset="0"/>
            </a:rPr>
            <a:t> </a:t>
          </a:r>
        </a:p>
      </dsp:txBody>
      <dsp:txXfrm>
        <a:off x="0" y="3137863"/>
        <a:ext cx="11443317" cy="1137789"/>
      </dsp:txXfrm>
    </dsp:sp>
    <dsp:sp modelId="{21F27749-0C44-4177-B9C8-AD90949DA19D}">
      <dsp:nvSpPr>
        <dsp:cNvPr id="0" name=""/>
        <dsp:cNvSpPr/>
      </dsp:nvSpPr>
      <dsp:spPr>
        <a:xfrm>
          <a:off x="0" y="4275652"/>
          <a:ext cx="11443317" cy="445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 Narrow" panose="020B0606020202030204" pitchFamily="34" charset="0"/>
            </a:rPr>
            <a:t>Комитеты по специальностям - 65</a:t>
          </a:r>
        </a:p>
      </dsp:txBody>
      <dsp:txXfrm>
        <a:off x="21731" y="4297383"/>
        <a:ext cx="11399855" cy="401708"/>
      </dsp:txXfrm>
    </dsp:sp>
    <dsp:sp modelId="{F5806958-0662-4593-B505-567B249543FC}">
      <dsp:nvSpPr>
        <dsp:cNvPr id="0" name=""/>
        <dsp:cNvSpPr/>
      </dsp:nvSpPr>
      <dsp:spPr>
        <a:xfrm>
          <a:off x="0" y="4720822"/>
          <a:ext cx="11443317" cy="2248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32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ru-RU" sz="1400" kern="1200" baseline="0" dirty="0">
              <a:latin typeface="Arial Narrow" panose="020B0606020202030204" pitchFamily="34" charset="0"/>
            </a:rPr>
            <a:t>Председатель Комитета предлагается председателем ГУП, согласуется с ректором базового вуза. Председатель Комитета организует работу по формированию Комитета, заместитель председателя и секретарь избираются членами Комитета на первом собрании. </a:t>
          </a:r>
          <a:endParaRPr lang="ru-RU" sz="140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ru-RU" sz="1400" kern="1200" baseline="0" dirty="0">
              <a:latin typeface="Arial Narrow" panose="020B0606020202030204" pitchFamily="34" charset="0"/>
            </a:rPr>
            <a:t>Заседания </a:t>
          </a:r>
          <a:r>
            <a:rPr lang="ru-RU" sz="1400" b="1" kern="1200" baseline="0" dirty="0">
              <a:solidFill>
                <a:srgbClr val="FF0000"/>
              </a:solidFill>
              <a:latin typeface="Arial Narrow" panose="020B0606020202030204" pitchFamily="34" charset="0"/>
            </a:rPr>
            <a:t>не реже 1 раза в 2 месяца</a:t>
          </a:r>
          <a:r>
            <a:rPr lang="ru-RU" sz="1400" kern="1200" baseline="0" dirty="0">
              <a:latin typeface="Arial Narrow" panose="020B0606020202030204" pitchFamily="34" charset="0"/>
            </a:rPr>
            <a:t>. Состав, планы, отчеты, материалы и решения заседаний публикуются на сайте базового вуза. </a:t>
          </a:r>
          <a:endParaRPr lang="ru-RU" sz="140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ru-RU" sz="1400" b="1" kern="1200" baseline="0" dirty="0">
              <a:solidFill>
                <a:srgbClr val="C00000"/>
              </a:solidFill>
              <a:latin typeface="Arial Narrow" panose="020B0606020202030204" pitchFamily="34" charset="0"/>
            </a:rPr>
            <a:t>Комитет подотчетен ГУП базового медицинского вуза</a:t>
          </a:r>
          <a:r>
            <a:rPr lang="ru-RU" sz="1400" kern="1200" baseline="0" dirty="0">
              <a:solidFill>
                <a:srgbClr val="C00000"/>
              </a:solidFill>
              <a:latin typeface="Arial Narrow" panose="020B0606020202030204" pitchFamily="34" charset="0"/>
            </a:rPr>
            <a:t>. </a:t>
          </a:r>
          <a:endParaRPr lang="ru-RU" sz="1400" kern="1200" dirty="0">
            <a:solidFill>
              <a:srgbClr val="C00000"/>
            </a:solidFill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ru-RU" sz="1400" kern="1200" baseline="0" dirty="0">
              <a:latin typeface="Arial Narrow" panose="020B0606020202030204" pitchFamily="34" charset="0"/>
            </a:rPr>
            <a:t>Ответственность за деятельность Комитета, включая отчетность возлагается на председателя Комитета.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0" y="4720822"/>
        <a:ext cx="11443317" cy="2248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D9322-C5D5-4B6D-8961-6C1843793373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EB89E-57DA-46A8-B031-BD31CAF05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46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ru-RU" sz="1200" i="0" dirty="0">
                <a:effectLst/>
                <a:latin typeface="Arial Narrow" panose="020B0606020202030204" pitchFamily="34" charset="0"/>
              </a:rPr>
              <a:t>Формирование ГУП в соответствии с п. 2, статьи 220 Кодекса РК «О ЗДОРОВЬЕ НАРОДА И СИСТЕМЕ ЗДРАВООХРАНЕНИЯ» </a:t>
            </a:r>
            <a:r>
              <a:rPr lang="ru-RU" sz="1200" dirty="0">
                <a:effectLst/>
                <a:latin typeface="Arial Narrow" panose="020B0606020202030204" pitchFamily="34" charset="0"/>
              </a:rPr>
              <a:t>от 7 июля 2020 года № 360-VI ЗРК.</a:t>
            </a:r>
          </a:p>
          <a:p>
            <a:pPr algn="l" fontAlgn="base"/>
            <a:r>
              <a:rPr lang="ru-RU" sz="1200" dirty="0">
                <a:effectLst/>
                <a:latin typeface="Arial Narrow" panose="020B0606020202030204" pitchFamily="34" charset="0"/>
              </a:rPr>
              <a:t>Образование в области здравоохранения включает:</a:t>
            </a:r>
          </a:p>
          <a:p>
            <a:pPr algn="l" fontAlgn="base"/>
            <a:r>
              <a:rPr lang="ru-RU" sz="1200" b="1" dirty="0">
                <a:effectLst/>
                <a:latin typeface="Arial Narrow" panose="020B0606020202030204" pitchFamily="34" charset="0"/>
              </a:rPr>
              <a:t>1) программы медицинского образования, реализуемые по медицинским специальностям;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effectLst/>
                <a:latin typeface="Arial Narrow" panose="020B0606020202030204" pitchFamily="34" charset="0"/>
              </a:rPr>
              <a:t>2) программы фармацевтического образования, реализуемые по фармацевтическим специальностям;     </a:t>
            </a:r>
            <a:endParaRPr lang="ru-RU" sz="1200" b="1" dirty="0"/>
          </a:p>
          <a:p>
            <a:r>
              <a:rPr lang="ru-RU" sz="1200" b="1" dirty="0">
                <a:effectLst/>
                <a:latin typeface="Arial Narrow" panose="020B0606020202030204" pitchFamily="34" charset="0"/>
              </a:rPr>
              <a:t>3) программы подготовки специалистов общественного здоровья и иных специалистов здравоохранения.</a:t>
            </a:r>
          </a:p>
          <a:p>
            <a:r>
              <a:rPr lang="ru-RU" sz="1200" b="1" dirty="0">
                <a:effectLst/>
                <a:latin typeface="Arial Narrow" panose="020B0606020202030204" pitchFamily="34" charset="0"/>
              </a:rPr>
              <a:t>УМО: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</a:rPr>
              <a:t>выработка подходов развития системы </a:t>
            </a:r>
            <a:r>
              <a:rPr lang="ru-RU" sz="1200" dirty="0" err="1">
                <a:latin typeface="Arial Narrow" panose="020B0606020202030204" pitchFamily="34" charset="0"/>
              </a:rPr>
              <a:t>мед.образования</a:t>
            </a:r>
            <a:r>
              <a:rPr lang="ru-RU" sz="1200" dirty="0">
                <a:latin typeface="Arial Narrow" panose="020B0606020202030204" pitchFamily="34" charset="0"/>
              </a:rPr>
              <a:t> в соответствии с НРК, ОРК и ПС;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</a:rPr>
              <a:t>участие в формировании стратегии </a:t>
            </a:r>
            <a:r>
              <a:rPr lang="ru-RU" sz="1200" dirty="0" err="1">
                <a:latin typeface="Arial Narrow" panose="020B0606020202030204" pitchFamily="34" charset="0"/>
              </a:rPr>
              <a:t>мед.образования</a:t>
            </a:r>
            <a:r>
              <a:rPr lang="ru-RU" sz="1200" dirty="0">
                <a:latin typeface="Arial Narrow" panose="020B0606020202030204" pitchFamily="34" charset="0"/>
              </a:rPr>
              <a:t>, направленной на повышение конкурентоспособности;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</a:rPr>
              <a:t>учебно-методическое и научно-методическое сопровождение с учетом глобальных вызовов и изменяющихся условий;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</a:rPr>
              <a:t>выработка подходов и приемов внешней и внутренней систем обеспечения качества </a:t>
            </a:r>
            <a:r>
              <a:rPr lang="ru-RU" sz="1200" dirty="0" err="1">
                <a:latin typeface="Arial Narrow" panose="020B0606020202030204" pitchFamily="34" charset="0"/>
              </a:rPr>
              <a:t>мед.образования</a:t>
            </a:r>
            <a:r>
              <a:rPr lang="ru-RU" sz="1200" dirty="0">
                <a:latin typeface="Arial Narrow" panose="020B060602020203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effectLst/>
                <a:latin typeface="Arial Narrow" panose="020B0606020202030204" pitchFamily="34" charset="0"/>
              </a:rPr>
              <a:t>Секции: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Arial Narrow" panose="020B0606020202030204" pitchFamily="34" charset="0"/>
              </a:rPr>
              <a:t>выработка подходов развития системы медицинского образования в соответствии с уровневыми дескрипторами (Каталог компетенций, признание и </a:t>
            </a:r>
            <a:r>
              <a:rPr lang="ru-RU" sz="1200" dirty="0" err="1">
                <a:latin typeface="Arial Narrow" panose="020B0606020202030204" pitchFamily="34" charset="0"/>
              </a:rPr>
              <a:t>перезачет</a:t>
            </a:r>
            <a:r>
              <a:rPr lang="ru-RU" sz="1200" dirty="0">
                <a:latin typeface="Arial Narrow" panose="020B0606020202030204" pitchFamily="34" charset="0"/>
              </a:rPr>
              <a:t> результатов обучения) и подходами в организации учебного процесса, в т.ч. ДО и НФО.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effectLst/>
                <a:latin typeface="Arial Narrow" panose="020B0606020202030204" pitchFamily="34" charset="0"/>
              </a:rPr>
              <a:t>ГУП: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Arial Narrow" panose="020B0606020202030204" pitchFamily="34" charset="0"/>
              </a:rPr>
              <a:t>координация работы Комитетов, направленная на повышение качества профессиональной подготовки, формированию системы независимой оценки профессиональной квалификации, мониторинг обеспеченности ППС, литературой, электронными базами данных и др. ресурсами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effectLst/>
                <a:latin typeface="Arial Narrow" panose="020B0606020202030204" pitchFamily="34" charset="0"/>
              </a:rPr>
              <a:t>Комитеты: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Arial Narrow" panose="020B0606020202030204" pitchFamily="34" charset="0"/>
              </a:rPr>
              <a:t>координация работы над ОП вузовского и послевузовского уровня, программ ДО (ПК, СК), экспертизы экзаменационных материалов, ПС, </a:t>
            </a:r>
            <a:r>
              <a:rPr lang="ru-RU" sz="1200" dirty="0" err="1">
                <a:latin typeface="Arial Narrow" panose="020B0606020202030204" pitchFamily="34" charset="0"/>
              </a:rPr>
              <a:t>клин.протоколами</a:t>
            </a:r>
            <a:r>
              <a:rPr lang="ru-RU" sz="1200" dirty="0">
                <a:latin typeface="Arial Narrow" panose="020B0606020202030204" pitchFamily="34" charset="0"/>
              </a:rPr>
              <a:t>, стандартами </a:t>
            </a:r>
            <a:r>
              <a:rPr lang="ru-RU" sz="1200" dirty="0" err="1">
                <a:latin typeface="Arial Narrow" panose="020B0606020202030204" pitchFamily="34" charset="0"/>
              </a:rPr>
              <a:t>мед.помощи</a:t>
            </a:r>
            <a:r>
              <a:rPr lang="ru-RU" sz="1200" dirty="0">
                <a:latin typeface="Arial Narrow" panose="020B0606020202030204" pitchFamily="34" charset="0"/>
              </a:rPr>
              <a:t> и 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46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Arial Narrow" panose="020B0606020202030204" pitchFamily="34" charset="0"/>
              </a:rPr>
              <a:t>Утвердить сроки заседания последовательно: Комитет/ ГУП/ Секция/основной состав УМО не реже одного раза в 2 месяца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6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30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1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0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6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63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36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6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4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8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6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162A-3CE8-44A6-B2FC-AE4EE39360AF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78790-268B-4B5E-A1AB-D2275C7F6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38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kz/rus/wp-content/uploads/2021/03/protokol-2-zasedaniya-gup-ot-11.03.2021.pdf" TargetMode="External"/><Relationship Id="rId7" Type="http://schemas.openxmlformats.org/officeDocument/2006/relationships/hyperlink" Target="https://kaznmu.kz/rus/wp-content/uploads/2020/05/protokol-zasedaniya-umo-8-ot-06.12.2019.pdf" TargetMode="External"/><Relationship Id="rId2" Type="http://schemas.openxmlformats.org/officeDocument/2006/relationships/hyperlink" Target="https://kaznmu.kz/rus/wp-content/uploads/2020/06/protokol-zasedaniya-umo-2-ot-06.03.202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znmu.kz/rus/wp-content/uploads/2020/05/protokol-zasedaniya-umo-2-ot-06.02.2019.pdf" TargetMode="External"/><Relationship Id="rId5" Type="http://schemas.openxmlformats.org/officeDocument/2006/relationships/hyperlink" Target="https://kaznmu.kz/rus/wp-content/uploads/2020/05/protokol-zasedaniya-umo-1-ot-04.01.2019-selektor.pdf" TargetMode="External"/><Relationship Id="rId4" Type="http://schemas.openxmlformats.org/officeDocument/2006/relationships/hyperlink" Target="https://kaznmu.kz/rus/wp-content/uploads/2021/04/protokol-zasedaniya-2-gup-pediatrii-17.03.2021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kz/rus/obrazovanie-2/uchebno-metodicheskoe-obedinenie/zasedaniya-umo/" TargetMode="External"/><Relationship Id="rId7" Type="http://schemas.openxmlformats.org/officeDocument/2006/relationships/hyperlink" Target="https://kaznmu.kz/rus/wp-content/uploads/2021/06/protokol-zasedaniya-umo-2-ot-26.10.2020-g..pdf" TargetMode="External"/><Relationship Id="rId2" Type="http://schemas.openxmlformats.org/officeDocument/2006/relationships/hyperlink" Target="https://kaznmu.kz/rus/wp-content/uploads/2020/10/protokol-zasedaniya-umo-vebinar-ot-24.08.2020g.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znmu.kz/rus/wp-content/uploads/2021/02/protokol-zasedaniya-umo-5-ot-18.01.2021g..pdf" TargetMode="External"/><Relationship Id="rId5" Type="http://schemas.openxmlformats.org/officeDocument/2006/relationships/hyperlink" Target="https://kaznmu.kz/rus/wp-content/uploads/2021/02/protokol-zasedaniya-umo-4-ot-30.12.2020g..pdf" TargetMode="External"/><Relationship Id="rId4" Type="http://schemas.openxmlformats.org/officeDocument/2006/relationships/hyperlink" Target="https://kaznmu.kz/rus/wp-content/uploads/2021/05/polozhenie-o-poryadke-prisvoenii-grifa-umo-po-napravleniju-podgotovki-zdravoohranenie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kz/rus/obrazovanie-2/uchebno-metodicheskoe-obedinenie/zasedaniya-umo/" TargetMode="External"/><Relationship Id="rId2" Type="http://schemas.openxmlformats.org/officeDocument/2006/relationships/hyperlink" Target="https://kaznmu.kz/rus/obrazovanie-2/uchebno-metodicheskoe-obedinenie/plan-raboty-i-sosta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aznmu.kz/rus/wp-content/uploads/2020/05/protokol-zasedaniya-umo-2-ot-06.02.201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8744" y="999197"/>
            <a:ext cx="9040838" cy="3516532"/>
          </a:xfrm>
        </p:spPr>
        <p:txBody>
          <a:bodyPr anchor="ctr">
            <a:normAutofit/>
          </a:bodyPr>
          <a:lstStyle/>
          <a:p>
            <a:pPr lvl="0"/>
            <a:r>
              <a:rPr lang="kk-KZ" dirty="0">
                <a:latin typeface="Arial Narrow" panose="020B0606020202030204" pitchFamily="34" charset="0"/>
                <a:cs typeface="Times New Roman" panose="02020603050405020304" pitchFamily="18" charset="0"/>
              </a:rPr>
              <a:t>Координация работы Секций, ГУП и Комитетов </a:t>
            </a:r>
            <a:br>
              <a:rPr lang="kk-KZ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kk-KZ" dirty="0">
                <a:latin typeface="Arial Narrow" panose="020B0606020202030204" pitchFamily="34" charset="0"/>
                <a:cs typeface="Times New Roman" panose="02020603050405020304" pitchFamily="18" charset="0"/>
              </a:rPr>
              <a:t>на 2021-2022 уч.год</a:t>
            </a:r>
            <a:endParaRPr lang="ru-RU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85493" y="4904696"/>
            <a:ext cx="59787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sz="28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Заместитель председателя </a:t>
            </a:r>
          </a:p>
          <a:p>
            <a:pPr algn="just">
              <a:spcAft>
                <a:spcPts val="0"/>
              </a:spcAft>
            </a:pPr>
            <a:r>
              <a:rPr lang="kk-KZ" sz="28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УМО направления Здравоохранения</a:t>
            </a:r>
          </a:p>
          <a:p>
            <a:pPr algn="just">
              <a:spcAft>
                <a:spcPts val="0"/>
              </a:spcAft>
            </a:pPr>
            <a:r>
              <a:rPr lang="kk-KZ" sz="28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Сыдыкова С.И.</a:t>
            </a:r>
            <a:endParaRPr lang="ru-RU" sz="2800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22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0E872-D8EB-4820-92DA-0278769E1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07" y="18255"/>
            <a:ext cx="11519515" cy="13255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Ключевые показатели результатов деятельности (</a:t>
            </a:r>
            <a:r>
              <a:rPr lang="en-US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KPI</a:t>
            </a:r>
            <a:r>
              <a:rPr lang="ru-RU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УМО РУМС высшего и послевузовского образования (самооценка*)</a:t>
            </a:r>
            <a:b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НАО «Казахский национальный медицинский университет имени С.Д. Асфендиярова» </a:t>
            </a:r>
            <a:br>
              <a:rPr lang="kk-KZ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УМО по направлению подготовки – Здравоохранение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1132567-CE9E-4D8A-A466-B52851A4FD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606423"/>
              </p:ext>
            </p:extLst>
          </p:nvPr>
        </p:nvGraphicFramePr>
        <p:xfrm>
          <a:off x="278907" y="1590675"/>
          <a:ext cx="11519515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3">
                  <a:extLst>
                    <a:ext uri="{9D8B030D-6E8A-4147-A177-3AD203B41FA5}">
                      <a16:colId xmlns:a16="http://schemas.microsoft.com/office/drawing/2014/main" val="1571888993"/>
                    </a:ext>
                  </a:extLst>
                </a:gridCol>
                <a:gridCol w="4052522">
                  <a:extLst>
                    <a:ext uri="{9D8B030D-6E8A-4147-A177-3AD203B41FA5}">
                      <a16:colId xmlns:a16="http://schemas.microsoft.com/office/drawing/2014/main" val="967411981"/>
                    </a:ext>
                  </a:extLst>
                </a:gridCol>
                <a:gridCol w="1173772">
                  <a:extLst>
                    <a:ext uri="{9D8B030D-6E8A-4147-A177-3AD203B41FA5}">
                      <a16:colId xmlns:a16="http://schemas.microsoft.com/office/drawing/2014/main" val="847602090"/>
                    </a:ext>
                  </a:extLst>
                </a:gridCol>
                <a:gridCol w="5865848">
                  <a:extLst>
                    <a:ext uri="{9D8B030D-6E8A-4147-A177-3AD203B41FA5}">
                      <a16:colId xmlns:a16="http://schemas.microsoft.com/office/drawing/2014/main" val="220989405"/>
                    </a:ext>
                  </a:extLst>
                </a:gridCol>
              </a:tblGrid>
              <a:tr h="393218">
                <a:tc>
                  <a:txBody>
                    <a:bodyPr/>
                    <a:lstStyle/>
                    <a:p>
                      <a:pPr indent="139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9" marR="52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Показатели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результативности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9" marR="52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Максималь-ный балл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9" marR="52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Обоснование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9" marR="52499" marT="0" marB="0" anchor="ctr"/>
                </a:tc>
                <a:extLst>
                  <a:ext uri="{0D108BD9-81ED-4DB2-BD59-A6C34878D82A}">
                    <a16:rowId xmlns:a16="http://schemas.microsoft.com/office/drawing/2014/main" val="1552393917"/>
                  </a:ext>
                </a:extLst>
              </a:tr>
              <a:tr h="18895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9" marR="524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Проведение анализа обеспеченности учебниками, учебными пособиями и электронными ресурсами по курируемым направлениям подготовки кадров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9" marR="524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9" marR="52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Анализ обеспеченности учебниками и учебными пособиями ведется в рамках подготовки к независимой оценке обучающихся и выпускников ОП здравоохранения на заседаниях УМО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latin typeface="Arial Narrow" panose="020B0606020202030204" pitchFamily="34" charset="0"/>
                          <a:hlinkClick r:id="rId2"/>
                        </a:rPr>
                        <a:t>https://kaznmu.kz/rus/wp-content/uploads/2020/06/protokol-zasedaniya-umo-2-ot-06.03.2020.pdf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 и на заседаниях ГУП профильных ОП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latin typeface="Arial Narrow" panose="020B0606020202030204" pitchFamily="34" charset="0"/>
                          <a:hlinkClick r:id="rId3"/>
                        </a:rPr>
                        <a:t>https://kaznmu.kz/rus/wp-content/uploads/2021/03/protokol-2-zasedaniya-gup-ot-11.03.2021.pdf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latin typeface="Arial Narrow" panose="020B0606020202030204" pitchFamily="34" charset="0"/>
                          <a:hlinkClick r:id="rId4"/>
                        </a:rPr>
                        <a:t>https://kaznmu.kz/rus/wp-content/uploads/2021/04/protokol-zasedaniya-2-gup-pediatrii-17.03.2021.pdf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9" marR="52499" marT="0" marB="0"/>
                </a:tc>
                <a:extLst>
                  <a:ext uri="{0D108BD9-81ED-4DB2-BD59-A6C34878D82A}">
                    <a16:rowId xmlns:a16="http://schemas.microsoft.com/office/drawing/2014/main" val="1658971106"/>
                  </a:ext>
                </a:extLst>
              </a:tr>
              <a:tr h="22892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9" marR="5249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Эффективности принимаемых протокольных решений УМО и их имплементация в образовательный процесс вузов-членов УМО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9" marR="524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9" marR="52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Эффективность принимаемых решений и их имплементации отслеживается по результатам деятельности организаций образования в виде результатов рейтингов и мониторинга дорожных карт: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Дорожной карта «Модернизация медицинского образования»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Arial Narrow" panose="020B0606020202030204" pitchFamily="34" charset="0"/>
                          <a:hlinkClick r:id="rId5"/>
                        </a:rPr>
                        <a:t>https://kaznmu.kz/rus/wp-content/uploads/2020/05/protokol-zasedaniya-umo-1-ot-04.01.2019-selektor.pdf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;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Отчет по ключевым показателям результативности дорожной карты «Стратегия развития человеческих ресурсов в области здравоохранения»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Arial Narrow" panose="020B0606020202030204" pitchFamily="34" charset="0"/>
                          <a:hlinkClick r:id="rId6"/>
                        </a:rPr>
                        <a:t>https://kaznmu.kz/rus/wp-content/uploads/2020/05/protokol-zasedaniya-umo-2-ot-06.02.2019.pdf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400" u="sng" dirty="0">
                          <a:effectLst/>
                          <a:latin typeface="Arial Narrow" panose="020B0606020202030204" pitchFamily="34" charset="0"/>
                          <a:hlinkClick r:id="rId7"/>
                        </a:rPr>
                        <a:t>https://kaznmu.kz/rus/wp-content/uploads/2020/05/protokol-zasedaniya-umo-8-ot-06.12.2019.pdf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;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9" marR="52499" marT="0" marB="0"/>
                </a:tc>
                <a:extLst>
                  <a:ext uri="{0D108BD9-81ED-4DB2-BD59-A6C34878D82A}">
                    <a16:rowId xmlns:a16="http://schemas.microsoft.com/office/drawing/2014/main" val="2098091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33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0E872-D8EB-4820-92DA-0278769E1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656" y="18255"/>
            <a:ext cx="11706688" cy="13255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Ключевые показатели результатов деятельности (</a:t>
            </a:r>
            <a:r>
              <a:rPr lang="en-US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KPI</a:t>
            </a:r>
            <a:r>
              <a:rPr lang="ru-RU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УМО РУМС высшего и послевузовского образования (самооценка*)</a:t>
            </a:r>
            <a:b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НАО «Казахский национальный медицинский университет имени С.Д. Асфендиярова» </a:t>
            </a:r>
            <a:br>
              <a:rPr lang="kk-KZ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УМО по направлению подготовки – Здравоохранение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7B645B2-3F76-479C-B66D-0B053FEC12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853939"/>
              </p:ext>
            </p:extLst>
          </p:nvPr>
        </p:nvGraphicFramePr>
        <p:xfrm>
          <a:off x="224956" y="1343818"/>
          <a:ext cx="11724388" cy="5199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974">
                  <a:extLst>
                    <a:ext uri="{9D8B030D-6E8A-4147-A177-3AD203B41FA5}">
                      <a16:colId xmlns:a16="http://schemas.microsoft.com/office/drawing/2014/main" val="617052925"/>
                    </a:ext>
                  </a:extLst>
                </a:gridCol>
                <a:gridCol w="3166346">
                  <a:extLst>
                    <a:ext uri="{9D8B030D-6E8A-4147-A177-3AD203B41FA5}">
                      <a16:colId xmlns:a16="http://schemas.microsoft.com/office/drawing/2014/main" val="1617824682"/>
                    </a:ext>
                  </a:extLst>
                </a:gridCol>
                <a:gridCol w="1038687">
                  <a:extLst>
                    <a:ext uri="{9D8B030D-6E8A-4147-A177-3AD203B41FA5}">
                      <a16:colId xmlns:a16="http://schemas.microsoft.com/office/drawing/2014/main" val="1911808584"/>
                    </a:ext>
                  </a:extLst>
                </a:gridCol>
                <a:gridCol w="7084381">
                  <a:extLst>
                    <a:ext uri="{9D8B030D-6E8A-4147-A177-3AD203B41FA5}">
                      <a16:colId xmlns:a16="http://schemas.microsoft.com/office/drawing/2014/main" val="2661058440"/>
                    </a:ext>
                  </a:extLst>
                </a:gridCol>
              </a:tblGrid>
              <a:tr h="438945">
                <a:tc>
                  <a:txBody>
                    <a:bodyPr/>
                    <a:lstStyle/>
                    <a:p>
                      <a:pPr indent="139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70" marR="62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Показатели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результативности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70" marR="62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Максималь-ный балл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70" marR="622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Обоснование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70" marR="62270" marT="0" marB="0" anchor="ctr"/>
                </a:tc>
                <a:extLst>
                  <a:ext uri="{0D108BD9-81ED-4DB2-BD59-A6C34878D82A}">
                    <a16:rowId xmlns:a16="http://schemas.microsoft.com/office/drawing/2014/main" val="3038088621"/>
                  </a:ext>
                </a:extLst>
              </a:tr>
              <a:tr h="9338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70" marR="622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и проведение семинаров, конференций, круглых столов по вопросам совершенствования качества высшего и послевузовского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образования по курируемым направлениям подготовки кадров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70" marR="62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70" marR="622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УМО инициирует проведение круглых столов, вебинаров по актуальным вопросам;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Например, по созданию условий для практико-ориентированной подготовки -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Arial Narrow" panose="020B0606020202030204" pitchFamily="34" charset="0"/>
                          <a:hlinkClick r:id="rId2"/>
                        </a:rPr>
                        <a:t>https://kaznmu.kz/rus/wp-content/uploads/2020/10/protokol-zasedaniya-umo-vebinar-ot-24.08.2020g..pdf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;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для проведения разъяснительной работы и выработки предложений по вопросам дополнительного образования проводился круглый стол </a:t>
                      </a:r>
                      <a:r>
                        <a:rPr lang="ru-RU" sz="1400" u="sng" dirty="0">
                          <a:effectLst/>
                          <a:latin typeface="Arial Narrow" panose="020B0606020202030204" pitchFamily="34" charset="0"/>
                          <a:hlinkClick r:id="rId3"/>
                        </a:rPr>
                        <a:t>https://kaznmu.kz/rus/obrazovanie-2/uchebno-metodicheskoe-obedinenie/zasedaniya-umo/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70" marR="62270" marT="0" marB="0"/>
                </a:tc>
                <a:extLst>
                  <a:ext uri="{0D108BD9-81ED-4DB2-BD59-A6C34878D82A}">
                    <a16:rowId xmlns:a16="http://schemas.microsoft.com/office/drawing/2014/main" val="4106407187"/>
                  </a:ext>
                </a:extLst>
              </a:tr>
              <a:tr h="1045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70" marR="622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Проведение экспертизы учебно-методических материалов, поступивших на рассмотрение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УМО по курируемым направлениям подготовки кадров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70" marR="62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70" marR="622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Вопрос утверждения учебников и учебных пособий по курируемому направлению подготовки кадров ежегодно включается в план работы УМО и рассматривается по мере обращения. Рассмотрение проводится в соответствии с Положением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Arial Narrow" panose="020B0606020202030204" pitchFamily="34" charset="0"/>
                          <a:hlinkClick r:id="rId4"/>
                        </a:rPr>
                        <a:t>https://kaznmu.kz/rus/wp-content/uploads/2021/05/polozhenie-o-poryadke-prisvoenii-grifa-umo-po-napravleniju-podgotovki-zdravoohranenie.pdf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Пример проведения экспертизы на сайте -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Arial Narrow" panose="020B0606020202030204" pitchFamily="34" charset="0"/>
                          <a:hlinkClick r:id="rId5"/>
                        </a:rPr>
                        <a:t>https://kaznmu.kz/rus/wp-content/uploads/2021/02/protokol-zasedaniya-umo-4-ot-30.12.2020g..pdf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70" marR="62270" marT="0" marB="0"/>
                </a:tc>
                <a:extLst>
                  <a:ext uri="{0D108BD9-81ED-4DB2-BD59-A6C34878D82A}">
                    <a16:rowId xmlns:a16="http://schemas.microsoft.com/office/drawing/2014/main" val="1577609302"/>
                  </a:ext>
                </a:extLst>
              </a:tr>
              <a:tr h="10453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УМО 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разработке и экспертизе нормативно-правовых документов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Вопросы разработки и экспертизы НПА ежегодно включаются в план работы УМО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>
                          <a:solidFill>
                            <a:srgbClr val="0563C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https://kaznmu.kz/rus/obrazovanie-2/uchebno-metodicheskoe-obedinenie/zasedaniya-umo/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Например, в реализацию Кодекса О здоровье народа и системе здравоохранения от 7 июля 2020 года на заседании УМО обсуждены все проекты НПА в области кадрового обеспечения, медицинского образования и науки.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>
                          <a:solidFill>
                            <a:srgbClr val="0563C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https://kaznmu.kz/rus/wp-content/uploads/2021/02/protokol-zasedaniya-umo-5-ot-18.01.2021g..pdf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>
                          <a:solidFill>
                            <a:srgbClr val="0563C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https://kaznmu.kz/rus/wp-content/uploads/2021/06/protokol-zasedaniya-umo-2-ot-26.10.2020-g..pdf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4037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122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20E20-F812-4463-88F1-1B4D0418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Координация работы в структуре УМО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1DFBEE-E4D5-448B-A527-556D802E1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fontAlgn="base">
              <a:buAutoNum type="arabicParenR"/>
            </a:pPr>
            <a:r>
              <a:rPr lang="ru-RU" dirty="0">
                <a:latin typeface="Arial Narrow" panose="020B0606020202030204" pitchFamily="34" charset="0"/>
              </a:rPr>
              <a:t>Актуализировать план работы Секции с учетом актуальных вопросов и </a:t>
            </a:r>
            <a:r>
              <a:rPr lang="en-US" dirty="0">
                <a:latin typeface="Arial Narrow" panose="020B0606020202030204" pitchFamily="34" charset="0"/>
              </a:rPr>
              <a:t>KPI</a:t>
            </a:r>
            <a:r>
              <a:rPr lang="ru-RU" dirty="0">
                <a:latin typeface="Arial Narrow" panose="020B0606020202030204" pitchFamily="34" charset="0"/>
              </a:rPr>
              <a:t> МОН РК с указанием даты и ответственных за подготовку материалов;</a:t>
            </a:r>
          </a:p>
          <a:p>
            <a:pPr marL="514350" indent="-514350" fontAlgn="base">
              <a:buAutoNum type="arabicParenR"/>
            </a:pPr>
            <a:r>
              <a:rPr lang="ru-RU" dirty="0">
                <a:latin typeface="Arial Narrow" panose="020B0606020202030204" pitchFamily="34" charset="0"/>
              </a:rPr>
              <a:t>Председатели Секций, ГУП и Комитетов ответственны за наличие и согласование планов работы;</a:t>
            </a:r>
          </a:p>
          <a:p>
            <a:pPr marL="514350" indent="-514350" fontAlgn="base">
              <a:buAutoNum type="arabicParenR"/>
            </a:pPr>
            <a:r>
              <a:rPr lang="ru-RU" dirty="0">
                <a:latin typeface="Arial Narrow" panose="020B0606020202030204" pitchFamily="34" charset="0"/>
              </a:rPr>
              <a:t>Председатели ГУП рекомендованы </a:t>
            </a:r>
            <a:r>
              <a:rPr lang="ru-RU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РГП на ПХВ «Центр Болонского процесса и академической мобильности» в качества </a:t>
            </a:r>
            <a:r>
              <a:rPr lang="kk-KZ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экспертов по направлению подготовки «Здравоохранения» для подтверждения зарубежных дипломов об образовании по медицинским и фармацевтическим специальностям;</a:t>
            </a:r>
            <a:endParaRPr lang="ru-RU" dirty="0">
              <a:latin typeface="Arial Narrow" panose="020B0606020202030204" pitchFamily="34" charset="0"/>
            </a:endParaRPr>
          </a:p>
          <a:p>
            <a:pPr marL="514350" indent="-514350" fontAlgn="base">
              <a:buAutoNum type="arabicParenR"/>
            </a:pPr>
            <a:r>
              <a:rPr lang="ru-RU" dirty="0">
                <a:latin typeface="Arial Narrow" panose="020B0606020202030204" pitchFamily="34" charset="0"/>
              </a:rPr>
              <a:t>Секретари Секций, ГУП и Комитетов ответственны за размещение актуальных планов, отчетов и материалов на сайте (мониторинг МОН РК), </a:t>
            </a:r>
            <a:r>
              <a:rPr lang="ru-RU" i="1" dirty="0">
                <a:latin typeface="Arial Narrow" panose="020B0606020202030204" pitchFamily="34" charset="0"/>
              </a:rPr>
              <a:t>анонсы заседаний</a:t>
            </a:r>
            <a:r>
              <a:rPr lang="ru-RU" dirty="0">
                <a:latin typeface="Arial Narrow" panose="020B0606020202030204" pitchFamily="34" charset="0"/>
              </a:rPr>
              <a:t>; </a:t>
            </a:r>
          </a:p>
          <a:p>
            <a:pPr marL="514350" indent="-514350" fontAlgn="base">
              <a:buAutoNum type="arabicParenR"/>
            </a:pPr>
            <a:r>
              <a:rPr lang="ru-RU" dirty="0">
                <a:latin typeface="Arial Narrow" panose="020B0606020202030204" pitchFamily="34" charset="0"/>
              </a:rPr>
              <a:t>Назначить координаторов по независимой оценке обучающихся для сбора информации от вузов (списки ППС с которыми в дальнейшем будет работать УМО, Секции, </a:t>
            </a:r>
            <a:r>
              <a:rPr lang="ru-RU" dirty="0" err="1">
                <a:latin typeface="Arial Narrow" panose="020B0606020202030204" pitchFamily="34" charset="0"/>
              </a:rPr>
              <a:t>ГУПы</a:t>
            </a:r>
            <a:r>
              <a:rPr lang="ru-RU" dirty="0">
                <a:latin typeface="Arial Narrow" panose="020B0606020202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61524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20E20-F812-4463-88F1-1B4D0418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Оперативное решение вопросов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1DFBEE-E4D5-448B-A527-556D802E1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Предлагаем в чаты Секций включить Председателей, заместителей </a:t>
            </a:r>
            <a:r>
              <a:rPr lang="ru-RU">
                <a:latin typeface="Arial Narrow" panose="020B0606020202030204" pitchFamily="34" charset="0"/>
              </a:rPr>
              <a:t>и секретарей ГУП</a:t>
            </a:r>
            <a:r>
              <a:rPr lang="ru-RU" sz="28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все вопросы в чаты ГУП Секций;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Предлагаем важные документы и вопросы обсуждать в формате круглых столов.</a:t>
            </a:r>
            <a:endParaRPr lang="ru-RU" sz="2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3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D1AA2-11DA-4D3C-8FE6-9B3D5E76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49" y="-1"/>
            <a:ext cx="11868149" cy="7334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Структура УМО по направлению подготовки «Здравоохранение»</a:t>
            </a:r>
            <a:endParaRPr lang="ru-RU" sz="2400" dirty="0"/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18B83B90-1419-47EC-BB26-041F82AA6068}"/>
              </a:ext>
            </a:extLst>
          </p:cNvPr>
          <p:cNvSpPr/>
          <p:nvPr/>
        </p:nvSpPr>
        <p:spPr>
          <a:xfrm>
            <a:off x="8958955" y="3529254"/>
            <a:ext cx="1416439" cy="277068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1" name="Объект 3">
            <a:extLst>
              <a:ext uri="{FF2B5EF4-FFF2-40B4-BE49-F238E27FC236}">
                <a16:creationId xmlns:a16="http://schemas.microsoft.com/office/drawing/2014/main" id="{EFD72DA2-F385-4711-AC49-28055320210B}"/>
              </a:ext>
            </a:extLst>
          </p:cNvPr>
          <p:cNvGraphicFramePr>
            <a:graphicFrameLocks/>
          </p:cNvGraphicFramePr>
          <p:nvPr/>
        </p:nvGraphicFramePr>
        <p:xfrm>
          <a:off x="8971504" y="3814643"/>
          <a:ext cx="1253241" cy="129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FAC22EE2-D3ED-4C2A-B8BB-30CC466954C9}"/>
              </a:ext>
            </a:extLst>
          </p:cNvPr>
          <p:cNvSpPr/>
          <p:nvPr/>
        </p:nvSpPr>
        <p:spPr>
          <a:xfrm>
            <a:off x="10420305" y="3537642"/>
            <a:ext cx="1416439" cy="277068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4" name="Объект 3">
            <a:extLst>
              <a:ext uri="{FF2B5EF4-FFF2-40B4-BE49-F238E27FC236}">
                <a16:creationId xmlns:a16="http://schemas.microsoft.com/office/drawing/2014/main" id="{165F23E5-BC59-4736-B9D6-99656B60AAE5}"/>
              </a:ext>
            </a:extLst>
          </p:cNvPr>
          <p:cNvGraphicFramePr>
            <a:graphicFrameLocks/>
          </p:cNvGraphicFramePr>
          <p:nvPr/>
        </p:nvGraphicFramePr>
        <p:xfrm>
          <a:off x="10420305" y="3814643"/>
          <a:ext cx="1336829" cy="1293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39D3E52E-28D9-4BBA-B897-7B929E26BC9E}"/>
              </a:ext>
            </a:extLst>
          </p:cNvPr>
          <p:cNvSpPr/>
          <p:nvPr/>
        </p:nvSpPr>
        <p:spPr>
          <a:xfrm rot="16200000">
            <a:off x="10614418" y="5480097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192A8E-2031-49F2-9E26-5C2F89357B30}"/>
              </a:ext>
            </a:extLst>
          </p:cNvPr>
          <p:cNvSpPr txBox="1"/>
          <p:nvPr/>
        </p:nvSpPr>
        <p:spPr>
          <a:xfrm>
            <a:off x="9213710" y="3540575"/>
            <a:ext cx="8800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effectLst/>
                <a:latin typeface="Arial Narrow" panose="020B0606020202030204" pitchFamily="34" charset="0"/>
              </a:rPr>
              <a:t>фармация</a:t>
            </a:r>
            <a:endParaRPr lang="ru-RU" sz="12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63F9C7D-1A5A-4A90-9624-70F3D54225C9}"/>
              </a:ext>
            </a:extLst>
          </p:cNvPr>
          <p:cNvSpPr txBox="1"/>
          <p:nvPr/>
        </p:nvSpPr>
        <p:spPr>
          <a:xfrm>
            <a:off x="10644943" y="3537644"/>
            <a:ext cx="8800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effectLst/>
                <a:latin typeface="Arial Narrow" panose="020B0606020202030204" pitchFamily="34" charset="0"/>
              </a:rPr>
              <a:t>ОЗ</a:t>
            </a:r>
            <a:endParaRPr lang="ru-RU" sz="1200" b="1" dirty="0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8998670B-0A16-4805-8103-266892A88DE5}"/>
              </a:ext>
            </a:extLst>
          </p:cNvPr>
          <p:cNvSpPr/>
          <p:nvPr/>
        </p:nvSpPr>
        <p:spPr>
          <a:xfrm>
            <a:off x="4340222" y="777194"/>
            <a:ext cx="3606801" cy="595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ОСНОВНОЙ СОСТАВ УМО</a:t>
            </a: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0" name="Стрелка: вверх 49">
            <a:extLst>
              <a:ext uri="{FF2B5EF4-FFF2-40B4-BE49-F238E27FC236}">
                <a16:creationId xmlns:a16="http://schemas.microsoft.com/office/drawing/2014/main" id="{51969355-2DF7-4239-8E79-61F661689074}"/>
              </a:ext>
            </a:extLst>
          </p:cNvPr>
          <p:cNvSpPr/>
          <p:nvPr/>
        </p:nvSpPr>
        <p:spPr>
          <a:xfrm>
            <a:off x="4351815" y="1458930"/>
            <a:ext cx="496484" cy="5282134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1DB4B161-C650-4035-865F-9A3DC6CA266F}"/>
              </a:ext>
            </a:extLst>
          </p:cNvPr>
          <p:cNvSpPr/>
          <p:nvPr/>
        </p:nvSpPr>
        <p:spPr>
          <a:xfrm>
            <a:off x="502383" y="1941485"/>
            <a:ext cx="4491790" cy="595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Секция высшего и послевузовского образования</a:t>
            </a:r>
            <a:endParaRPr lang="ru-RU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Стрелка: вверх 55">
            <a:extLst>
              <a:ext uri="{FF2B5EF4-FFF2-40B4-BE49-F238E27FC236}">
                <a16:creationId xmlns:a16="http://schemas.microsoft.com/office/drawing/2014/main" id="{CE5764AB-0BB9-456A-B214-5CD0B9B8EAF3}"/>
              </a:ext>
            </a:extLst>
          </p:cNvPr>
          <p:cNvSpPr/>
          <p:nvPr/>
        </p:nvSpPr>
        <p:spPr>
          <a:xfrm>
            <a:off x="5809067" y="1441556"/>
            <a:ext cx="496484" cy="5282134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: вверх 56">
            <a:extLst>
              <a:ext uri="{FF2B5EF4-FFF2-40B4-BE49-F238E27FC236}">
                <a16:creationId xmlns:a16="http://schemas.microsoft.com/office/drawing/2014/main" id="{9D1298A6-609E-402B-B552-4EAAB26D9F56}"/>
              </a:ext>
            </a:extLst>
          </p:cNvPr>
          <p:cNvSpPr/>
          <p:nvPr/>
        </p:nvSpPr>
        <p:spPr>
          <a:xfrm>
            <a:off x="7337595" y="1458930"/>
            <a:ext cx="496484" cy="5282134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Выноска: стрелка влево-вправо 57">
            <a:extLst>
              <a:ext uri="{FF2B5EF4-FFF2-40B4-BE49-F238E27FC236}">
                <a16:creationId xmlns:a16="http://schemas.microsoft.com/office/drawing/2014/main" id="{C3F42650-093A-4DE3-A9A8-812FEBB27614}"/>
              </a:ext>
            </a:extLst>
          </p:cNvPr>
          <p:cNvSpPr/>
          <p:nvPr/>
        </p:nvSpPr>
        <p:spPr>
          <a:xfrm>
            <a:off x="4993243" y="1749515"/>
            <a:ext cx="2203654" cy="979514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777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4D60DDB-7F9D-4887-99AE-96E479CD994A}"/>
              </a:ext>
            </a:extLst>
          </p:cNvPr>
          <p:cNvSpPr txBox="1"/>
          <p:nvPr/>
        </p:nvSpPr>
        <p:spPr>
          <a:xfrm>
            <a:off x="5189277" y="1858394"/>
            <a:ext cx="18073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Общие подходы, рекомендации по уровням образования 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60" name="Выноска: стрелка влево-вправо 59">
            <a:extLst>
              <a:ext uri="{FF2B5EF4-FFF2-40B4-BE49-F238E27FC236}">
                <a16:creationId xmlns:a16="http://schemas.microsoft.com/office/drawing/2014/main" id="{8C0B5D52-F60E-477E-A6AD-621708008169}"/>
              </a:ext>
            </a:extLst>
          </p:cNvPr>
          <p:cNvSpPr/>
          <p:nvPr/>
        </p:nvSpPr>
        <p:spPr>
          <a:xfrm>
            <a:off x="207957" y="3134635"/>
            <a:ext cx="11605473" cy="359926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984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830A795-DB21-4FD1-AFEF-4E4F7439F240}"/>
              </a:ext>
            </a:extLst>
          </p:cNvPr>
          <p:cNvSpPr txBox="1"/>
          <p:nvPr/>
        </p:nvSpPr>
        <p:spPr>
          <a:xfrm>
            <a:off x="1556253" y="3130304"/>
            <a:ext cx="8955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Подходы на уровне групп ОП</a:t>
            </a:r>
          </a:p>
        </p:txBody>
      </p:sp>
      <p:sp>
        <p:nvSpPr>
          <p:cNvPr id="62" name="Выноска: стрелка влево-вправо 61">
            <a:extLst>
              <a:ext uri="{FF2B5EF4-FFF2-40B4-BE49-F238E27FC236}">
                <a16:creationId xmlns:a16="http://schemas.microsoft.com/office/drawing/2014/main" id="{04F8E522-534F-4E2A-B18F-1770034D10B2}"/>
              </a:ext>
            </a:extLst>
          </p:cNvPr>
          <p:cNvSpPr/>
          <p:nvPr/>
        </p:nvSpPr>
        <p:spPr>
          <a:xfrm>
            <a:off x="472225" y="6402436"/>
            <a:ext cx="11605473" cy="359926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984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76BF5DF-8F13-4E6E-A6B0-E3427C3C638E}"/>
              </a:ext>
            </a:extLst>
          </p:cNvPr>
          <p:cNvSpPr txBox="1"/>
          <p:nvPr/>
        </p:nvSpPr>
        <p:spPr>
          <a:xfrm>
            <a:off x="1665868" y="6380790"/>
            <a:ext cx="8955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Подходы на уровне ОП (специальностей и специализаций)</a:t>
            </a:r>
          </a:p>
        </p:txBody>
      </p: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id="{289CCFC4-4420-4DF2-B371-2AC06F72C683}"/>
              </a:ext>
            </a:extLst>
          </p:cNvPr>
          <p:cNvSpPr/>
          <p:nvPr/>
        </p:nvSpPr>
        <p:spPr>
          <a:xfrm>
            <a:off x="49234" y="3529255"/>
            <a:ext cx="8875476" cy="2770688"/>
          </a:xfrm>
          <a:prstGeom prst="roundRect">
            <a:avLst/>
          </a:prstGeom>
          <a:solidFill>
            <a:srgbClr val="FB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5" name="Объект 3">
            <a:extLst>
              <a:ext uri="{FF2B5EF4-FFF2-40B4-BE49-F238E27FC236}">
                <a16:creationId xmlns:a16="http://schemas.microsoft.com/office/drawing/2014/main" id="{C5679380-BB5D-4971-A200-5E74A125AEEC}"/>
              </a:ext>
            </a:extLst>
          </p:cNvPr>
          <p:cNvGraphicFramePr>
            <a:graphicFrameLocks/>
          </p:cNvGraphicFramePr>
          <p:nvPr/>
        </p:nvGraphicFramePr>
        <p:xfrm>
          <a:off x="-27938" y="3814643"/>
          <a:ext cx="8887146" cy="1293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67" name="Прямоугольник: скругленные углы 66">
            <a:extLst>
              <a:ext uri="{FF2B5EF4-FFF2-40B4-BE49-F238E27FC236}">
                <a16:creationId xmlns:a16="http://schemas.microsoft.com/office/drawing/2014/main" id="{5B524EDD-1798-495F-99A8-F25D32214348}"/>
              </a:ext>
            </a:extLst>
          </p:cNvPr>
          <p:cNvSpPr/>
          <p:nvPr/>
        </p:nvSpPr>
        <p:spPr>
          <a:xfrm rot="16200000">
            <a:off x="226507" y="5480098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- 14</a:t>
            </a:r>
          </a:p>
        </p:txBody>
      </p:sp>
      <p:sp>
        <p:nvSpPr>
          <p:cNvPr id="68" name="Прямоугольник: скругленные углы 67">
            <a:extLst>
              <a:ext uri="{FF2B5EF4-FFF2-40B4-BE49-F238E27FC236}">
                <a16:creationId xmlns:a16="http://schemas.microsoft.com/office/drawing/2014/main" id="{73F7322D-CCF5-4B38-891E-05B21E88C0F8}"/>
              </a:ext>
            </a:extLst>
          </p:cNvPr>
          <p:cNvSpPr/>
          <p:nvPr/>
        </p:nvSpPr>
        <p:spPr>
          <a:xfrm rot="16200000">
            <a:off x="1640576" y="5487028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- 5</a:t>
            </a:r>
          </a:p>
        </p:txBody>
      </p:sp>
      <p:sp>
        <p:nvSpPr>
          <p:cNvPr id="69" name="Прямоугольник: скругленные углы 68">
            <a:extLst>
              <a:ext uri="{FF2B5EF4-FFF2-40B4-BE49-F238E27FC236}">
                <a16:creationId xmlns:a16="http://schemas.microsoft.com/office/drawing/2014/main" id="{6FA640DF-9492-4D68-A4FC-0B19F55FACED}"/>
              </a:ext>
            </a:extLst>
          </p:cNvPr>
          <p:cNvSpPr/>
          <p:nvPr/>
        </p:nvSpPr>
        <p:spPr>
          <a:xfrm rot="16200000">
            <a:off x="3173769" y="5476740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- 13</a:t>
            </a:r>
          </a:p>
        </p:txBody>
      </p:sp>
      <p:sp>
        <p:nvSpPr>
          <p:cNvPr id="70" name="Прямоугольник: скругленные углы 69">
            <a:extLst>
              <a:ext uri="{FF2B5EF4-FFF2-40B4-BE49-F238E27FC236}">
                <a16:creationId xmlns:a16="http://schemas.microsoft.com/office/drawing/2014/main" id="{D679F300-BE90-4D6D-BE12-F89353572218}"/>
              </a:ext>
            </a:extLst>
          </p:cNvPr>
          <p:cNvSpPr/>
          <p:nvPr/>
        </p:nvSpPr>
        <p:spPr>
          <a:xfrm rot="16200000">
            <a:off x="4675729" y="5487028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- 18</a:t>
            </a:r>
          </a:p>
        </p:txBody>
      </p:sp>
      <p:sp>
        <p:nvSpPr>
          <p:cNvPr id="71" name="Прямоугольник: скругленные углы 70">
            <a:extLst>
              <a:ext uri="{FF2B5EF4-FFF2-40B4-BE49-F238E27FC236}">
                <a16:creationId xmlns:a16="http://schemas.microsoft.com/office/drawing/2014/main" id="{FAF79122-0030-4F22-85ED-9A8AA5F774B8}"/>
              </a:ext>
            </a:extLst>
          </p:cNvPr>
          <p:cNvSpPr/>
          <p:nvPr/>
        </p:nvSpPr>
        <p:spPr>
          <a:xfrm rot="16200000">
            <a:off x="6230213" y="5482409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- 6</a:t>
            </a:r>
          </a:p>
        </p:txBody>
      </p:sp>
      <p:sp>
        <p:nvSpPr>
          <p:cNvPr id="72" name="Прямоугольник: скругленные углы 71">
            <a:extLst>
              <a:ext uri="{FF2B5EF4-FFF2-40B4-BE49-F238E27FC236}">
                <a16:creationId xmlns:a16="http://schemas.microsoft.com/office/drawing/2014/main" id="{CB343A1E-0676-4DAE-BF98-74567A6AFE41}"/>
              </a:ext>
            </a:extLst>
          </p:cNvPr>
          <p:cNvSpPr/>
          <p:nvPr/>
        </p:nvSpPr>
        <p:spPr>
          <a:xfrm rot="16200000">
            <a:off x="7749371" y="5487028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- 3</a:t>
            </a:r>
          </a:p>
        </p:txBody>
      </p:sp>
      <p:sp>
        <p:nvSpPr>
          <p:cNvPr id="73" name="Прямоугольник: скругленные углы 72">
            <a:extLst>
              <a:ext uri="{FF2B5EF4-FFF2-40B4-BE49-F238E27FC236}">
                <a16:creationId xmlns:a16="http://schemas.microsoft.com/office/drawing/2014/main" id="{00B3AC75-9634-4B9C-AAF1-20BDD5665519}"/>
              </a:ext>
            </a:extLst>
          </p:cNvPr>
          <p:cNvSpPr/>
          <p:nvPr/>
        </p:nvSpPr>
        <p:spPr>
          <a:xfrm rot="16200000">
            <a:off x="9221684" y="5487028"/>
            <a:ext cx="1091711" cy="401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Комитеты - 3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763BEEF-84E9-497D-8180-63D23E3B7687}"/>
              </a:ext>
            </a:extLst>
          </p:cNvPr>
          <p:cNvSpPr txBox="1"/>
          <p:nvPr/>
        </p:nvSpPr>
        <p:spPr>
          <a:xfrm>
            <a:off x="1944387" y="3537618"/>
            <a:ext cx="60977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effectLst/>
                <a:latin typeface="Arial Narrow" panose="020B0606020202030204" pitchFamily="34" charset="0"/>
              </a:rPr>
              <a:t>медицинское образование</a:t>
            </a:r>
            <a:endParaRPr lang="ru-RU" sz="1200" b="1" dirty="0"/>
          </a:p>
        </p:txBody>
      </p:sp>
      <p:sp>
        <p:nvSpPr>
          <p:cNvPr id="75" name="Прямоугольник: скругленные углы 74">
            <a:extLst>
              <a:ext uri="{FF2B5EF4-FFF2-40B4-BE49-F238E27FC236}">
                <a16:creationId xmlns:a16="http://schemas.microsoft.com/office/drawing/2014/main" id="{158CAB6A-9BC0-4C16-B24B-5F1EE1F8B426}"/>
              </a:ext>
            </a:extLst>
          </p:cNvPr>
          <p:cNvSpPr/>
          <p:nvPr/>
        </p:nvSpPr>
        <p:spPr>
          <a:xfrm>
            <a:off x="7197827" y="1941485"/>
            <a:ext cx="4491790" cy="595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Секция дополнительного и 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неформального образования</a:t>
            </a:r>
          </a:p>
        </p:txBody>
      </p:sp>
      <p:sp>
        <p:nvSpPr>
          <p:cNvPr id="3" name="Облачко с текстом: прямоугольное со скругленными углами 2">
            <a:extLst>
              <a:ext uri="{FF2B5EF4-FFF2-40B4-BE49-F238E27FC236}">
                <a16:creationId xmlns:a16="http://schemas.microsoft.com/office/drawing/2014/main" id="{C5EC96CF-1812-4D91-9099-3BB7CCCB72BA}"/>
              </a:ext>
            </a:extLst>
          </p:cNvPr>
          <p:cNvSpPr/>
          <p:nvPr/>
        </p:nvSpPr>
        <p:spPr>
          <a:xfrm>
            <a:off x="8157666" y="558057"/>
            <a:ext cx="2801736" cy="1028921"/>
          </a:xfrm>
          <a:prstGeom prst="wedgeRoundRectCallout">
            <a:avLst>
              <a:gd name="adj1" fmla="val -55689"/>
              <a:gd name="adj2" fmla="val -2471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C69B9D4-B7C9-4CA8-9562-21533D58DC3B}"/>
              </a:ext>
            </a:extLst>
          </p:cNvPr>
          <p:cNvSpPr txBox="1"/>
          <p:nvPr/>
        </p:nvSpPr>
        <p:spPr>
          <a:xfrm>
            <a:off x="8194734" y="549669"/>
            <a:ext cx="280173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Принятие решения по подходам системы </a:t>
            </a:r>
            <a:r>
              <a:rPr lang="ru-RU" sz="12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мед.образования</a:t>
            </a:r>
            <a:r>
              <a:rPr lang="ru-RU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 (НРК, ОРК и ПС), участие в формировании стратегии, внешней и внутренней систем обеспечения качества </a:t>
            </a:r>
            <a:r>
              <a:rPr lang="ru-RU" sz="12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мед.образования</a:t>
            </a:r>
            <a:endParaRPr lang="ru-RU" sz="1200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58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8977807-CE46-4BD6-9E2B-E7857DAA153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3461" y="726695"/>
          <a:ext cx="11443317" cy="6973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14D34AB-2004-4213-AC27-38B70D783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538" y="0"/>
            <a:ext cx="12204538" cy="7266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УМО по направлению подготовки «Здравоохранение»</a:t>
            </a:r>
          </a:p>
        </p:txBody>
      </p:sp>
    </p:spTree>
    <p:extLst>
      <p:ext uri="{BB962C8B-B14F-4D97-AF65-F5344CB8AC3E}">
        <p14:creationId xmlns:p14="http://schemas.microsoft.com/office/powerpoint/2010/main" val="319508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262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Секция ВО и ПВО</a:t>
            </a:r>
            <a:br>
              <a:rPr lang="ru-RU" sz="40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актуальные вопросы по магистратуре и докторантуре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278E05F-931D-4ED3-8855-347FD8D14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938786"/>
              </p:ext>
            </p:extLst>
          </p:nvPr>
        </p:nvGraphicFramePr>
        <p:xfrm>
          <a:off x="386644" y="1744132"/>
          <a:ext cx="11571112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111">
                  <a:extLst>
                    <a:ext uri="{9D8B030D-6E8A-4147-A177-3AD203B41FA5}">
                      <a16:colId xmlns:a16="http://schemas.microsoft.com/office/drawing/2014/main" val="1438353090"/>
                    </a:ext>
                  </a:extLst>
                </a:gridCol>
                <a:gridCol w="2178756">
                  <a:extLst>
                    <a:ext uri="{9D8B030D-6E8A-4147-A177-3AD203B41FA5}">
                      <a16:colId xmlns:a16="http://schemas.microsoft.com/office/drawing/2014/main" val="364523457"/>
                    </a:ext>
                  </a:extLst>
                </a:gridCol>
                <a:gridCol w="4020726">
                  <a:extLst>
                    <a:ext uri="{9D8B030D-6E8A-4147-A177-3AD203B41FA5}">
                      <a16:colId xmlns:a16="http://schemas.microsoft.com/office/drawing/2014/main" val="3184174453"/>
                    </a:ext>
                  </a:extLst>
                </a:gridCol>
                <a:gridCol w="1928519">
                  <a:extLst>
                    <a:ext uri="{9D8B030D-6E8A-4147-A177-3AD203B41FA5}">
                      <a16:colId xmlns:a16="http://schemas.microsoft.com/office/drawing/2014/main" val="2966799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Поручение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Срок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Форма завершения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Координатор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357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Темы эссе для приема в докторантуру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15 января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Согласованный перечень, утвердить на заседании УМО в январе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Заместитель председателя по магистратуре и докторантуре Иванченко Н.Н.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230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Положение об исследовательской этике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15 января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Arial Narrow" panose="020B0606020202030204" pitchFamily="34" charset="0"/>
                        </a:rPr>
                        <a:t>Согласованное Положение, утвердить на заседании УМО в январе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5642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423AE47-02D1-43BA-AB61-4689DA530776}"/>
              </a:ext>
            </a:extLst>
          </p:cNvPr>
          <p:cNvSpPr txBox="1"/>
          <p:nvPr/>
        </p:nvSpPr>
        <p:spPr>
          <a:xfrm>
            <a:off x="310444" y="4066118"/>
            <a:ext cx="11571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*</a:t>
            </a:r>
            <a:r>
              <a:rPr lang="ru-RU" sz="2000" dirty="0">
                <a:latin typeface="Arial Narrow" panose="020B0606020202030204" pitchFamily="34" charset="0"/>
              </a:rPr>
              <a:t>С участием организаций образования и ГУП</a:t>
            </a:r>
          </a:p>
        </p:txBody>
      </p:sp>
    </p:spTree>
    <p:extLst>
      <p:ext uri="{BB962C8B-B14F-4D97-AF65-F5344CB8AC3E}">
        <p14:creationId xmlns:p14="http://schemas.microsoft.com/office/powerpoint/2010/main" val="260569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262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Секция ВО и ПВО</a:t>
            </a:r>
            <a:br>
              <a:rPr lang="ru-RU" sz="40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актуальные вопросы по резидентуре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278E05F-931D-4ED3-8855-347FD8D14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381053"/>
              </p:ext>
            </p:extLst>
          </p:nvPr>
        </p:nvGraphicFramePr>
        <p:xfrm>
          <a:off x="310444" y="1743414"/>
          <a:ext cx="11571112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111">
                  <a:extLst>
                    <a:ext uri="{9D8B030D-6E8A-4147-A177-3AD203B41FA5}">
                      <a16:colId xmlns:a16="http://schemas.microsoft.com/office/drawing/2014/main" val="1438353090"/>
                    </a:ext>
                  </a:extLst>
                </a:gridCol>
                <a:gridCol w="2178756">
                  <a:extLst>
                    <a:ext uri="{9D8B030D-6E8A-4147-A177-3AD203B41FA5}">
                      <a16:colId xmlns:a16="http://schemas.microsoft.com/office/drawing/2014/main" val="364523457"/>
                    </a:ext>
                  </a:extLst>
                </a:gridCol>
                <a:gridCol w="4020726">
                  <a:extLst>
                    <a:ext uri="{9D8B030D-6E8A-4147-A177-3AD203B41FA5}">
                      <a16:colId xmlns:a16="http://schemas.microsoft.com/office/drawing/2014/main" val="3184174453"/>
                    </a:ext>
                  </a:extLst>
                </a:gridCol>
                <a:gridCol w="1928519">
                  <a:extLst>
                    <a:ext uri="{9D8B030D-6E8A-4147-A177-3AD203B41FA5}">
                      <a16:colId xmlns:a16="http://schemas.microsoft.com/office/drawing/2014/main" val="2966799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Поручение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Срок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Форма завершения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Координатор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357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Проекты типовых учебных планов ОП резидентуры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*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15 января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Согласованные </a:t>
                      </a:r>
                      <a:r>
                        <a:rPr lang="ru-RU" sz="2000" dirty="0" err="1">
                          <a:latin typeface="Arial Narrow" panose="020B0606020202030204" pitchFamily="34" charset="0"/>
                        </a:rPr>
                        <a:t>ТУПлы</a:t>
                      </a:r>
                      <a:r>
                        <a:rPr lang="ru-RU" sz="2000" dirty="0">
                          <a:latin typeface="Arial Narrow" panose="020B0606020202030204" pitchFamily="34" charset="0"/>
                        </a:rPr>
                        <a:t> резидентуры, утвердить на заседании УМО в январе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Заместитель председателя по резидентуре </a:t>
                      </a:r>
                      <a:r>
                        <a:rPr lang="ru-RU" sz="2000" dirty="0" err="1">
                          <a:latin typeface="Arial Narrow" panose="020B0606020202030204" pitchFamily="34" charset="0"/>
                        </a:rPr>
                        <a:t>Досаева</a:t>
                      </a:r>
                      <a:r>
                        <a:rPr lang="ru-RU" sz="2000" dirty="0">
                          <a:latin typeface="Arial Narrow" panose="020B0606020202030204" pitchFamily="34" charset="0"/>
                        </a:rPr>
                        <a:t> С.Т.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23043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B83434A-FCA7-4CB0-9527-ACF57E71D0B9}"/>
              </a:ext>
            </a:extLst>
          </p:cNvPr>
          <p:cNvSpPr txBox="1"/>
          <p:nvPr/>
        </p:nvSpPr>
        <p:spPr>
          <a:xfrm>
            <a:off x="310444" y="4007556"/>
            <a:ext cx="11571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*</a:t>
            </a:r>
            <a:r>
              <a:rPr lang="ru-RU" sz="2000" dirty="0">
                <a:latin typeface="Arial Narrow" panose="020B0606020202030204" pitchFamily="34" charset="0"/>
              </a:rPr>
              <a:t>С участием организаций образования, ГУП и Комитетов</a:t>
            </a:r>
          </a:p>
        </p:txBody>
      </p:sp>
    </p:spTree>
    <p:extLst>
      <p:ext uri="{BB962C8B-B14F-4D97-AF65-F5344CB8AC3E}">
        <p14:creationId xmlns:p14="http://schemas.microsoft.com/office/powerpoint/2010/main" val="1366220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4503"/>
            <a:ext cx="10515600" cy="99262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Секция ВО и ПВО</a:t>
            </a:r>
            <a:br>
              <a:rPr lang="ru-RU" sz="40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актуальные вопросы высшего образования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278E05F-931D-4ED3-8855-347FD8D14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89226"/>
              </p:ext>
            </p:extLst>
          </p:nvPr>
        </p:nvGraphicFramePr>
        <p:xfrm>
          <a:off x="310444" y="1244187"/>
          <a:ext cx="11571112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111">
                  <a:extLst>
                    <a:ext uri="{9D8B030D-6E8A-4147-A177-3AD203B41FA5}">
                      <a16:colId xmlns:a16="http://schemas.microsoft.com/office/drawing/2014/main" val="1438353090"/>
                    </a:ext>
                  </a:extLst>
                </a:gridCol>
                <a:gridCol w="2178756">
                  <a:extLst>
                    <a:ext uri="{9D8B030D-6E8A-4147-A177-3AD203B41FA5}">
                      <a16:colId xmlns:a16="http://schemas.microsoft.com/office/drawing/2014/main" val="364523457"/>
                    </a:ext>
                  </a:extLst>
                </a:gridCol>
                <a:gridCol w="4020726">
                  <a:extLst>
                    <a:ext uri="{9D8B030D-6E8A-4147-A177-3AD203B41FA5}">
                      <a16:colId xmlns:a16="http://schemas.microsoft.com/office/drawing/2014/main" val="3184174453"/>
                    </a:ext>
                  </a:extLst>
                </a:gridCol>
                <a:gridCol w="1928519">
                  <a:extLst>
                    <a:ext uri="{9D8B030D-6E8A-4147-A177-3AD203B41FA5}">
                      <a16:colId xmlns:a16="http://schemas.microsoft.com/office/drawing/2014/main" val="2966799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Поручение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Срок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Форма завершения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Координатор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357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Независимая оценка обучающихся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*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 Narrow" panose="020B0606020202030204" pitchFamily="34" charset="0"/>
                        </a:rPr>
                        <a:t>15 января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Дорожная карта, инструкция, спецификации, список экспертов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?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723043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Каталог РО ВО по подотраслям (Медицина, Стоматология, Фармация, ОЗ, СД)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 *</a:t>
                      </a:r>
                      <a:endParaRPr lang="ru-RU" sz="2000" b="1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 Narrow" panose="020B0606020202030204" pitchFamily="34" charset="0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Arial Narrow" panose="020B0606020202030204" pitchFamily="34" charset="0"/>
                        </a:rPr>
                        <a:t>Для нового ГОСО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?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75642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Методические рекомендации по признанию и </a:t>
                      </a:r>
                      <a:r>
                        <a:rPr lang="ru-RU" sz="2000" b="1" dirty="0" err="1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перезачету</a:t>
                      </a:r>
                      <a:r>
                        <a:rPr lang="ru-RU" sz="2000" b="1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РО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*</a:t>
                      </a:r>
                      <a:endParaRPr lang="ru-RU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 Narrow" panose="020B0606020202030204" pitchFamily="34" charset="0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Arial Narrow" panose="020B0606020202030204" pitchFamily="34" charset="0"/>
                        </a:rPr>
                        <a:t>Согласованные методические рекомендации утвердить на заседании УМО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635946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latin typeface="Arial Narrow" panose="020B0606020202030204" pitchFamily="34" charset="0"/>
                        </a:rPr>
                        <a:t>Издательская деятельность на уровне УМО и организаций образования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Arial Narrow" panose="020B0606020202030204" pitchFamily="34" charset="0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Arial Narrow" panose="020B0606020202030204" pitchFamily="34" charset="0"/>
                        </a:rPr>
                        <a:t>Согласованные положения УМО и типовое положение для ОО, обеспеченность литературой по ОП (ответственность ГУП и Комитетов для независимой оценки в т.ч.)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456142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A8D0FB-ACE8-480B-9C76-FF73C8577FD8}"/>
              </a:ext>
            </a:extLst>
          </p:cNvPr>
          <p:cNvSpPr txBox="1"/>
          <p:nvPr/>
        </p:nvSpPr>
        <p:spPr>
          <a:xfrm>
            <a:off x="310444" y="6273387"/>
            <a:ext cx="11571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*</a:t>
            </a:r>
            <a:r>
              <a:rPr lang="ru-RU" sz="2000" dirty="0">
                <a:latin typeface="Arial Narrow" panose="020B0606020202030204" pitchFamily="34" charset="0"/>
              </a:rPr>
              <a:t>С участием организаций образования, ГУП и Комитетов</a:t>
            </a:r>
          </a:p>
        </p:txBody>
      </p:sp>
    </p:spTree>
    <p:extLst>
      <p:ext uri="{BB962C8B-B14F-4D97-AF65-F5344CB8AC3E}">
        <p14:creationId xmlns:p14="http://schemas.microsoft.com/office/powerpoint/2010/main" val="196873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262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Секция ВО и ПВО</a:t>
            </a:r>
            <a:br>
              <a:rPr lang="ru-RU" sz="40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актуальные вопросы высшего образования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278E05F-931D-4ED3-8855-347FD8D14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614533"/>
              </p:ext>
            </p:extLst>
          </p:nvPr>
        </p:nvGraphicFramePr>
        <p:xfrm>
          <a:off x="310444" y="1506348"/>
          <a:ext cx="11571112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111">
                  <a:extLst>
                    <a:ext uri="{9D8B030D-6E8A-4147-A177-3AD203B41FA5}">
                      <a16:colId xmlns:a16="http://schemas.microsoft.com/office/drawing/2014/main" val="1438353090"/>
                    </a:ext>
                  </a:extLst>
                </a:gridCol>
                <a:gridCol w="2178756">
                  <a:extLst>
                    <a:ext uri="{9D8B030D-6E8A-4147-A177-3AD203B41FA5}">
                      <a16:colId xmlns:a16="http://schemas.microsoft.com/office/drawing/2014/main" val="364523457"/>
                    </a:ext>
                  </a:extLst>
                </a:gridCol>
                <a:gridCol w="4020726">
                  <a:extLst>
                    <a:ext uri="{9D8B030D-6E8A-4147-A177-3AD203B41FA5}">
                      <a16:colId xmlns:a16="http://schemas.microsoft.com/office/drawing/2014/main" val="3184174453"/>
                    </a:ext>
                  </a:extLst>
                </a:gridCol>
                <a:gridCol w="1928519">
                  <a:extLst>
                    <a:ext uri="{9D8B030D-6E8A-4147-A177-3AD203B41FA5}">
                      <a16:colId xmlns:a16="http://schemas.microsoft.com/office/drawing/2014/main" val="2966799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Поручение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Срок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Форма завершения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Координатор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357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Независимая оценка обучающихся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*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Narrow" panose="020B0606020202030204" pitchFamily="34" charset="0"/>
                        </a:rPr>
                        <a:t>Дорожная карта, инструкция, спецификации, список экспертов,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список литературы</a:t>
                      </a:r>
                      <a:r>
                        <a:rPr lang="ru-RU" sz="2000" dirty="0">
                          <a:latin typeface="Arial Narrow" panose="020B0606020202030204" pitchFamily="34" charset="0"/>
                        </a:rPr>
                        <a:t>, пробное тестирование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230438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493EFF9-1AFF-4F72-AEAC-03AD680F9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55" y="2752231"/>
            <a:ext cx="2688468" cy="38904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E186CA-B231-4E66-9C3E-B0C38F595007}"/>
              </a:ext>
            </a:extLst>
          </p:cNvPr>
          <p:cNvSpPr txBox="1"/>
          <p:nvPr/>
        </p:nvSpPr>
        <p:spPr>
          <a:xfrm>
            <a:off x="3817911" y="3795353"/>
            <a:ext cx="75381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Обоснование пилота;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Списки ППС вузов, обученных </a:t>
            </a:r>
            <a:r>
              <a:rPr lang="ru-RU" sz="2000" dirty="0" err="1">
                <a:latin typeface="Arial Narrow" panose="020B0606020202030204" pitchFamily="34" charset="0"/>
              </a:rPr>
              <a:t>тестологии</a:t>
            </a:r>
            <a:r>
              <a:rPr lang="ru-RU" sz="2000" dirty="0">
                <a:latin typeface="Arial Narrow" panose="020B0606020202030204" pitchFamily="34" charset="0"/>
              </a:rPr>
              <a:t> и оценке </a:t>
            </a:r>
            <a:r>
              <a:rPr lang="ru-RU" sz="2000" dirty="0" err="1">
                <a:latin typeface="Arial Narrow" panose="020B0606020202030204" pitchFamily="34" charset="0"/>
              </a:rPr>
              <a:t>клинкомпетенций</a:t>
            </a:r>
            <a:r>
              <a:rPr lang="ru-RU" sz="2000" dirty="0">
                <a:latin typeface="Arial Narrow" panose="020B0606020202030204" pitchFamily="34" charset="0"/>
              </a:rPr>
              <a:t>, в т.ч. НЦНЭ;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Списки </a:t>
            </a:r>
            <a:r>
              <a:rPr lang="ru-RU" sz="2000" dirty="0" err="1">
                <a:latin typeface="Arial Narrow" panose="020B0606020202030204" pitchFamily="34" charset="0"/>
              </a:rPr>
              <a:t>тестологов</a:t>
            </a:r>
            <a:r>
              <a:rPr lang="ru-RU" sz="2000" dirty="0">
                <a:latin typeface="Arial Narrow" panose="020B060602020203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Формирование списков экспертов;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Планирование обучения;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Обсуждение спецификации;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Планирование независимой оценки.</a:t>
            </a:r>
          </a:p>
        </p:txBody>
      </p:sp>
    </p:spTree>
    <p:extLst>
      <p:ext uri="{BB962C8B-B14F-4D97-AF65-F5344CB8AC3E}">
        <p14:creationId xmlns:p14="http://schemas.microsoft.com/office/powerpoint/2010/main" val="134847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484" y="-22577"/>
            <a:ext cx="10515600" cy="78634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Независимая оценка обучающихся</a:t>
            </a:r>
            <a:r>
              <a:rPr lang="ru-RU" sz="4000" dirty="0">
                <a:solidFill>
                  <a:srgbClr val="C00000"/>
                </a:solidFill>
                <a:latin typeface="Arial Narrow" panose="020B0606020202030204" pitchFamily="34" charset="0"/>
              </a:rPr>
              <a:t>*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D752A15-A023-4498-8B37-2D16CF96D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7" y="763765"/>
            <a:ext cx="12120733" cy="536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97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0E872-D8EB-4820-92DA-0278769E1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1" y="18255"/>
            <a:ext cx="11506198" cy="13255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Ключевые показатели результатов деятельности (</a:t>
            </a:r>
            <a:r>
              <a:rPr lang="en-US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KPI</a:t>
            </a:r>
            <a:r>
              <a:rPr lang="ru-RU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УМО РУМС высшего и послевузовского образования (самооценка*)</a:t>
            </a:r>
            <a:b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НАО «Казахский национальный медицинский университет имени С.Д. Асфендиярова» </a:t>
            </a:r>
            <a:br>
              <a:rPr lang="kk-KZ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УМО по направлению подготовки – Здравоохранение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C7F220E-51AB-457E-B6D5-DB6330A8F4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312022"/>
              </p:ext>
            </p:extLst>
          </p:nvPr>
        </p:nvGraphicFramePr>
        <p:xfrm>
          <a:off x="361950" y="1343817"/>
          <a:ext cx="11487149" cy="52720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173">
                  <a:extLst>
                    <a:ext uri="{9D8B030D-6E8A-4147-A177-3AD203B41FA5}">
                      <a16:colId xmlns:a16="http://schemas.microsoft.com/office/drawing/2014/main" val="3835681230"/>
                    </a:ext>
                  </a:extLst>
                </a:gridCol>
                <a:gridCol w="3231427">
                  <a:extLst>
                    <a:ext uri="{9D8B030D-6E8A-4147-A177-3AD203B41FA5}">
                      <a16:colId xmlns:a16="http://schemas.microsoft.com/office/drawing/2014/main" val="1142990126"/>
                    </a:ext>
                  </a:extLst>
                </a:gridCol>
                <a:gridCol w="1342563">
                  <a:extLst>
                    <a:ext uri="{9D8B030D-6E8A-4147-A177-3AD203B41FA5}">
                      <a16:colId xmlns:a16="http://schemas.microsoft.com/office/drawing/2014/main" val="1191635612"/>
                    </a:ext>
                  </a:extLst>
                </a:gridCol>
                <a:gridCol w="6486986">
                  <a:extLst>
                    <a:ext uri="{9D8B030D-6E8A-4147-A177-3AD203B41FA5}">
                      <a16:colId xmlns:a16="http://schemas.microsoft.com/office/drawing/2014/main" val="423715403"/>
                    </a:ext>
                  </a:extLst>
                </a:gridCol>
              </a:tblGrid>
              <a:tr h="470210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Показатели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результативности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Максимальный балл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Обоснование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 anchor="ctr"/>
                </a:tc>
                <a:extLst>
                  <a:ext uri="{0D108BD9-81ED-4DB2-BD59-A6C34878D82A}">
                    <a16:rowId xmlns:a16="http://schemas.microsoft.com/office/drawing/2014/main" val="4171662686"/>
                  </a:ext>
                </a:extLst>
              </a:tr>
              <a:tr h="53894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Утверждение плана работы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УМО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План работы УМО утверждаются ежегодно. На странице  </a:t>
                      </a:r>
                      <a:r>
                        <a:rPr lang="ru-RU" sz="1400" u="sng">
                          <a:effectLst/>
                          <a:latin typeface="Arial Narrow" panose="020B0606020202030204" pitchFamily="34" charset="0"/>
                          <a:hlinkClick r:id="rId2"/>
                        </a:rPr>
                        <a:t>https://kaznmu.kz/rus/obrazovanie-2/uchebno-metodicheskoe-obedinenie/plan-raboty-i-sostav/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 размещены планы за 4 года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extLst>
                  <a:ext uri="{0D108BD9-81ED-4DB2-BD59-A6C34878D82A}">
                    <a16:rowId xmlns:a16="http://schemas.microsoft.com/office/drawing/2014/main" val="1022898278"/>
                  </a:ext>
                </a:extLst>
              </a:tr>
              <a:tr h="19289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Утверждение состава УМО (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качественный состав с включением в членство ведущих ученых из других вузов, работодателей, неправительственных организаций, зарубежных партнеров по соответствующим направлениям и профилям подготовки кадров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Состав УМО актуализируется ежегодно. На странице </a:t>
                      </a:r>
                      <a:r>
                        <a:rPr lang="ru-RU" sz="1400" u="sng">
                          <a:effectLst/>
                          <a:latin typeface="Arial Narrow" panose="020B0606020202030204" pitchFamily="34" charset="0"/>
                          <a:hlinkClick r:id="rId2"/>
                        </a:rPr>
                        <a:t>https://kaznmu.kz/rus/obrazovanie-2/uchebno-metodicheskoe-obedinenie/plan-raboty-i-sostav/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 составы УМО за 4 года.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Учитывая, что УМО координирует подготовку по регулируемым профессиям, структура УМО состоит из 24 организаций основного состава (</a:t>
                      </a:r>
                      <a:r>
                        <a:rPr lang="kk-KZ" sz="1400">
                          <a:effectLst/>
                          <a:latin typeface="Arial Narrow" panose="020B0606020202030204" pitchFamily="34" charset="0"/>
                        </a:rPr>
                        <a:t>62 члена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), 8 групп управления проектами профильными курирует 64 Комитета ОП (740 членов), таким образом деятельностью УМО охвачено около 800 человек, в числе которых руководители организаций образования, представители ППС, профессиональных ассоциаций, аккредитационных агентств, работодателей.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extLst>
                  <a:ext uri="{0D108BD9-81ED-4DB2-BD59-A6C34878D82A}">
                    <a16:rowId xmlns:a16="http://schemas.microsoft.com/office/drawing/2014/main" val="3498345015"/>
                  </a:ext>
                </a:extLst>
              </a:tr>
              <a:tr h="8349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Проведение заседаний УМО в соответствии с утвержденным планом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Соответствие заседаний УМО прослеживается и протоколам </a:t>
                      </a:r>
                      <a:r>
                        <a:rPr lang="ru-RU" sz="1400" u="sng">
                          <a:effectLst/>
                          <a:latin typeface="Arial Narrow" panose="020B0606020202030204" pitchFamily="34" charset="0"/>
                          <a:hlinkClick r:id="rId3"/>
                        </a:rPr>
                        <a:t>https://kaznmu.kz/rus/obrazovanie-2/uchebno-metodicheskoe-obedinenie/zasedaniya-umo/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По указанным ссылка размещены отчеты и протоколы за 3 года 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extLst>
                  <a:ext uri="{0D108BD9-81ED-4DB2-BD59-A6C34878D82A}">
                    <a16:rowId xmlns:a16="http://schemas.microsoft.com/office/drawing/2014/main" val="3942192086"/>
                  </a:ext>
                </a:extLst>
              </a:tr>
              <a:tr h="14268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Формирование модели подготовки кадров и результатов обучения по курируемым направлениям подготовки кадров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Модель подготовки кадров здравоохранения обсуждается регулярно.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 2019 году разрабатывался и обсуждался план перехода к интегрированной модели подготовки медицинских кадров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>
                          <a:effectLst/>
                          <a:latin typeface="Arial Narrow" panose="020B0606020202030204" pitchFamily="34" charset="0"/>
                          <a:hlinkClick r:id="rId4"/>
                        </a:rPr>
                        <a:t>https://kaznmu.kz/rus/wp-content/uploads/2020/05/protokol-zasedaniya-umo-2-ot-06.02.2019.pdf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1" marR="54711" marT="0" marB="0"/>
                </a:tc>
                <a:extLst>
                  <a:ext uri="{0D108BD9-81ED-4DB2-BD59-A6C34878D82A}">
                    <a16:rowId xmlns:a16="http://schemas.microsoft.com/office/drawing/2014/main" val="881619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2505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2070</Words>
  <Application>Microsoft Office PowerPoint</Application>
  <PresentationFormat>Широкоэкранный</PresentationFormat>
  <Paragraphs>226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Wingdings</vt:lpstr>
      <vt:lpstr>Тема Office</vt:lpstr>
      <vt:lpstr>Координация работы Секций, ГУП и Комитетов  на 2021-2022 уч.год</vt:lpstr>
      <vt:lpstr>Структура УМО по направлению подготовки «Здравоохранение»</vt:lpstr>
      <vt:lpstr>УМО по направлению подготовки «Здравоохранение»</vt:lpstr>
      <vt:lpstr>Секция ВО и ПВО актуальные вопросы по магистратуре и докторантуре</vt:lpstr>
      <vt:lpstr>Секция ВО и ПВО актуальные вопросы по резидентуре</vt:lpstr>
      <vt:lpstr>Секция ВО и ПВО актуальные вопросы высшего образования</vt:lpstr>
      <vt:lpstr>Секция ВО и ПВО актуальные вопросы высшего образования</vt:lpstr>
      <vt:lpstr>Независимая оценка обучающихся*</vt:lpstr>
      <vt:lpstr>Ключевые показатели результатов деятельности (KPI) УМО РУМС высшего и послевузовского образования (самооценка*) НАО «Казахский национальный медицинский университет имени С.Д. Асфендиярова»  УМО по направлению подготовки – Здравоохранение</vt:lpstr>
      <vt:lpstr>Ключевые показатели результатов деятельности (KPI) УМО РУМС высшего и послевузовского образования (самооценка*) НАО «Казахский национальный медицинский университет имени С.Д. Асфендиярова»  УМО по направлению подготовки – Здравоохранение</vt:lpstr>
      <vt:lpstr>Ключевые показатели результатов деятельности (KPI) УМО РУМС высшего и послевузовского образования (самооценка*) НАО «Казахский национальный медицинский университет имени С.Д. Асфендиярова»  УМО по направлению подготовки – Здравоохранение</vt:lpstr>
      <vt:lpstr>Координация работы в структуре УМО</vt:lpstr>
      <vt:lpstr>Оперативное решение вопросов</vt:lpstr>
    </vt:vector>
  </TitlesOfParts>
  <Company>Wolfish 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Пересмотр типовых учебных планов ОП резидентуры</dc:title>
  <dc:creator>Пользователь</dc:creator>
  <cp:lastModifiedBy>Saule Sydykova</cp:lastModifiedBy>
  <cp:revision>24</cp:revision>
  <dcterms:created xsi:type="dcterms:W3CDTF">2021-12-06T11:54:31Z</dcterms:created>
  <dcterms:modified xsi:type="dcterms:W3CDTF">2021-12-14T09:36:52Z</dcterms:modified>
</cp:coreProperties>
</file>