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59" r:id="rId5"/>
    <p:sldId id="267" r:id="rId6"/>
    <p:sldId id="265" r:id="rId7"/>
    <p:sldId id="263" r:id="rId8"/>
    <p:sldId id="264" r:id="rId9"/>
    <p:sldId id="266" r:id="rId10"/>
    <p:sldId id="268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79856" autoAdjust="0"/>
  </p:normalViewPr>
  <p:slideViewPr>
    <p:cSldViewPr snapToGrid="0">
      <p:cViewPr varScale="1">
        <p:scale>
          <a:sx n="85" d="100"/>
          <a:sy n="85" d="100"/>
        </p:scale>
        <p:origin x="17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0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3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6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4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8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8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dilet.zan.kz/rus/docs/V21000228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-uems-eu.translate.goog/areas-of-expertise/postgraduate-training/european-standards-in-medical-training?_x_tr_sl=en&amp;_x_tr_tl=ru&amp;_x_tr_hl=ru&amp;_x_tr_pto=sc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adilet.zan.kz/rus/docs/V150001200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rcrz.kz/index.php/ru/2017-03-12-10-51-13/obrazovatelnye-standarty-2" TargetMode="External"/><Relationship Id="rId4" Type="http://schemas.openxmlformats.org/officeDocument/2006/relationships/hyperlink" Target="https://www.acgme.org/Specialties/Anesthesiology/Milestones" TargetMode="Externa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hyperlink" Target="http://adilet.zan.kz/rus/docs/V1300009108" TargetMode="External"/><Relationship Id="rId18" Type="http://schemas.openxmlformats.org/officeDocument/2006/relationships/hyperlink" Target="http://adilet.zan.kz/rus/docs/V1600013880" TargetMode="External"/><Relationship Id="rId26" Type="http://schemas.openxmlformats.org/officeDocument/2006/relationships/hyperlink" Target="http://adilet.zan.kz/rus/docs/V1900018273" TargetMode="External"/><Relationship Id="rId39" Type="http://schemas.openxmlformats.org/officeDocument/2006/relationships/hyperlink" Target="http://adilet.zan.kz/rus/docs/V2000021768" TargetMode="External"/><Relationship Id="rId21" Type="http://schemas.openxmlformats.org/officeDocument/2006/relationships/hyperlink" Target="http://adilet.zan.kz/rus/docs/V1600013384" TargetMode="External"/><Relationship Id="rId34" Type="http://schemas.openxmlformats.org/officeDocument/2006/relationships/hyperlink" Target="http://adilet.zan.kz/rus/docs/V2000021712" TargetMode="External"/><Relationship Id="rId42" Type="http://schemas.openxmlformats.org/officeDocument/2006/relationships/hyperlink" Target="http://adilet.zan.kz/rus/docs/V090005917_" TargetMode="External"/><Relationship Id="rId47" Type="http://schemas.openxmlformats.org/officeDocument/2006/relationships/hyperlink" Target="http://adilet.zan.kz/rus/docs/V2000021849" TargetMode="External"/><Relationship Id="rId50" Type="http://schemas.openxmlformats.org/officeDocument/2006/relationships/hyperlink" Target="http://adilet.zan.kz/rus/docs/V2000021559" TargetMode="External"/><Relationship Id="rId55" Type="http://schemas.openxmlformats.org/officeDocument/2006/relationships/hyperlink" Target="http://adilet.zan.kz/rus/docs/V2000021513" TargetMode="External"/><Relationship Id="rId7" Type="http://schemas.openxmlformats.org/officeDocument/2006/relationships/hyperlink" Target="http://adilet.zan.kz/rus/docs/V1700015953" TargetMode="External"/><Relationship Id="rId2" Type="http://schemas.openxmlformats.org/officeDocument/2006/relationships/hyperlink" Target="http://adilet.zan.kz/rus/docs/V1100007273" TargetMode="External"/><Relationship Id="rId16" Type="http://schemas.openxmlformats.org/officeDocument/2006/relationships/hyperlink" Target="http://adilet.zan.kz/rus/docs/V1700016001" TargetMode="External"/><Relationship Id="rId29" Type="http://schemas.openxmlformats.org/officeDocument/2006/relationships/hyperlink" Target="http://adilet.zan.kz/rus/docs/V1300008823" TargetMode="External"/><Relationship Id="rId11" Type="http://schemas.openxmlformats.org/officeDocument/2006/relationships/hyperlink" Target="http://adilet.zan.kz/rus/docs/V2000020687" TargetMode="External"/><Relationship Id="rId24" Type="http://schemas.openxmlformats.org/officeDocument/2006/relationships/hyperlink" Target="http://adilet.zan.kz/rus/docs/V1700015397" TargetMode="External"/><Relationship Id="rId32" Type="http://schemas.openxmlformats.org/officeDocument/2006/relationships/hyperlink" Target="http://adilet.zan.kz/rus/docs/V1500012289" TargetMode="External"/><Relationship Id="rId37" Type="http://schemas.openxmlformats.org/officeDocument/2006/relationships/hyperlink" Target="http://adilet.zan.kz/rus/docs/V1900018647" TargetMode="External"/><Relationship Id="rId40" Type="http://schemas.openxmlformats.org/officeDocument/2006/relationships/hyperlink" Target="http://adilet.zan.kz/rus/docs/V1500013386" TargetMode="External"/><Relationship Id="rId45" Type="http://schemas.openxmlformats.org/officeDocument/2006/relationships/hyperlink" Target="http://adilet.zan.kz/rus/docs/V2000021721" TargetMode="External"/><Relationship Id="rId53" Type="http://schemas.openxmlformats.org/officeDocument/2006/relationships/hyperlink" Target="http://adilet.zan.kz/rus/docs/V2000021817" TargetMode="External"/><Relationship Id="rId58" Type="http://schemas.openxmlformats.org/officeDocument/2006/relationships/hyperlink" Target="http://adilet.zan.kz/rus/docs/V2000021943" TargetMode="External"/><Relationship Id="rId5" Type="http://schemas.openxmlformats.org/officeDocument/2006/relationships/hyperlink" Target="http://adilet.zan.kz/rus/docs/V1500012311" TargetMode="External"/><Relationship Id="rId19" Type="http://schemas.openxmlformats.org/officeDocument/2006/relationships/hyperlink" Target="http://adilet.zan.kz/rus/docs/V2000021790" TargetMode="External"/><Relationship Id="rId4" Type="http://schemas.openxmlformats.org/officeDocument/2006/relationships/hyperlink" Target="http://adilet.zan.kz/rus/docs/V2000021687" TargetMode="External"/><Relationship Id="rId9" Type="http://schemas.openxmlformats.org/officeDocument/2006/relationships/hyperlink" Target="http://adilet.zan.kz/rus/docs/V1400009532" TargetMode="External"/><Relationship Id="rId14" Type="http://schemas.openxmlformats.org/officeDocument/2006/relationships/hyperlink" Target="http://adilet.zan.kz/rus/docs/V2000021381" TargetMode="External"/><Relationship Id="rId22" Type="http://schemas.openxmlformats.org/officeDocument/2006/relationships/hyperlink" Target="http://adilet.zan.kz/rus/docs/V1500012049" TargetMode="External"/><Relationship Id="rId27" Type="http://schemas.openxmlformats.org/officeDocument/2006/relationships/hyperlink" Target="http://adilet.zan.kz/rus/docs/V1700016279" TargetMode="External"/><Relationship Id="rId30" Type="http://schemas.openxmlformats.org/officeDocument/2006/relationships/hyperlink" Target="http://adilet.zan.kz/rus/docs/V1600013474" TargetMode="External"/><Relationship Id="rId35" Type="http://schemas.openxmlformats.org/officeDocument/2006/relationships/hyperlink" Target="http://adilet.zan.kz/rus/docs/V1900019621" TargetMode="External"/><Relationship Id="rId43" Type="http://schemas.openxmlformats.org/officeDocument/2006/relationships/hyperlink" Target="http://adilet.zan.kz/rus/docs/V1500012204" TargetMode="External"/><Relationship Id="rId48" Type="http://schemas.openxmlformats.org/officeDocument/2006/relationships/hyperlink" Target="http://adilet.zan.kz/rus/docs/V2000021842" TargetMode="External"/><Relationship Id="rId56" Type="http://schemas.openxmlformats.org/officeDocument/2006/relationships/hyperlink" Target="http://adilet.zan.kz/rus/docs/V2000021464" TargetMode="External"/><Relationship Id="rId8" Type="http://schemas.openxmlformats.org/officeDocument/2006/relationships/hyperlink" Target="http://adilet.zan.kz/rus/docs/V1300009144" TargetMode="External"/><Relationship Id="rId51" Type="http://schemas.openxmlformats.org/officeDocument/2006/relationships/hyperlink" Target="http://adilet.zan.kz/rus/docs/V2000021538" TargetMode="External"/><Relationship Id="rId3" Type="http://schemas.openxmlformats.org/officeDocument/2006/relationships/hyperlink" Target="http://adilet.zan.kz/rus/docs/V2000021746#z132" TargetMode="External"/><Relationship Id="rId12" Type="http://schemas.openxmlformats.org/officeDocument/2006/relationships/hyperlink" Target="http://adilet.zan.kz/rus/docs/V1300008687" TargetMode="External"/><Relationship Id="rId17" Type="http://schemas.openxmlformats.org/officeDocument/2006/relationships/hyperlink" Target="http://adilet.zan.kz/rus/docs/V1500011738" TargetMode="External"/><Relationship Id="rId25" Type="http://schemas.openxmlformats.org/officeDocument/2006/relationships/hyperlink" Target="http://adilet.zan.kz/rus/docs/V1500012923" TargetMode="External"/><Relationship Id="rId33" Type="http://schemas.openxmlformats.org/officeDocument/2006/relationships/hyperlink" Target="http://adilet.zan.kz/rus/docs/V1500012956" TargetMode="External"/><Relationship Id="rId38" Type="http://schemas.openxmlformats.org/officeDocument/2006/relationships/hyperlink" Target="http://adilet.zan.kz/rus/docs/V1800016854" TargetMode="External"/><Relationship Id="rId46" Type="http://schemas.openxmlformats.org/officeDocument/2006/relationships/hyperlink" Target="http://adilet.zan.kz/rus/docs/V1700015131" TargetMode="External"/><Relationship Id="rId59" Type="http://schemas.openxmlformats.org/officeDocument/2006/relationships/hyperlink" Target="http://adilet.zan.kz/rus/docs/V2000021726" TargetMode="External"/><Relationship Id="rId20" Type="http://schemas.openxmlformats.org/officeDocument/2006/relationships/hyperlink" Target="http://adilet.zan.kz/rus/docs/V1600014662" TargetMode="External"/><Relationship Id="rId41" Type="http://schemas.openxmlformats.org/officeDocument/2006/relationships/hyperlink" Target="http://adilet.zan.kz/rus/docs/V2000021814" TargetMode="External"/><Relationship Id="rId54" Type="http://schemas.openxmlformats.org/officeDocument/2006/relationships/hyperlink" Target="http://adilet.zan.kz/rus/docs/V15000112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ilet.zan.kz/rus/docs/V1900019817" TargetMode="External"/><Relationship Id="rId15" Type="http://schemas.openxmlformats.org/officeDocument/2006/relationships/hyperlink" Target="http://adilet.zan.kz/rus/docs/V1600014664" TargetMode="External"/><Relationship Id="rId23" Type="http://schemas.openxmlformats.org/officeDocument/2006/relationships/hyperlink" Target="http://adilet.zan.kz/rus/docs/V1600013392" TargetMode="External"/><Relationship Id="rId28" Type="http://schemas.openxmlformats.org/officeDocument/2006/relationships/hyperlink" Target="http://adilet.zan.kz/rus/docs/V1500012916" TargetMode="External"/><Relationship Id="rId36" Type="http://schemas.openxmlformats.org/officeDocument/2006/relationships/hyperlink" Target="http://adilet.zan.kz/rus/docs/V2000020069" TargetMode="External"/><Relationship Id="rId49" Type="http://schemas.openxmlformats.org/officeDocument/2006/relationships/hyperlink" Target="http://adilet.zan.kz/rus/docs/V2000021713" TargetMode="External"/><Relationship Id="rId57" Type="http://schemas.openxmlformats.org/officeDocument/2006/relationships/hyperlink" Target="http://adilet.zan.kz/rus/docs/V2000021534" TargetMode="External"/><Relationship Id="rId10" Type="http://schemas.openxmlformats.org/officeDocument/2006/relationships/hyperlink" Target="http://adilet.zan.kz/rus/docs/V2000021674" TargetMode="External"/><Relationship Id="rId31" Type="http://schemas.openxmlformats.org/officeDocument/2006/relationships/hyperlink" Target="http://adilet.zan.kz/rus/docs/V1500012310" TargetMode="External"/><Relationship Id="rId44" Type="http://schemas.openxmlformats.org/officeDocument/2006/relationships/hyperlink" Target="http://adilet.zan.kz/rus/docs/V1500012106" TargetMode="External"/><Relationship Id="rId52" Type="http://schemas.openxmlformats.org/officeDocument/2006/relationships/hyperlink" Target="http://adilet.zan.kz/rus/docs/V200002174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ctr">
            <a:normAutofit fontScale="90000"/>
          </a:bodyPr>
          <a:lstStyle/>
          <a:p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Пересмотр и разработка типовых учебных планов </a:t>
            </a:r>
            <a:b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ОП резидентуры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ru-RU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Техническое задание 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20E20-F812-4463-88F1-1B4D0418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Техническое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1DFBEE-E4D5-448B-A527-556D802E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>
                <a:latin typeface="Arial Narrow" panose="020B0606020202030204" pitchFamily="34" charset="0"/>
              </a:rPr>
              <a:t>1) Пересмотреть или разработать </a:t>
            </a:r>
            <a:r>
              <a:rPr lang="ru-RU" dirty="0" err="1">
                <a:latin typeface="Arial Narrow" panose="020B0606020202030204" pitchFamily="34" charset="0"/>
              </a:rPr>
              <a:t>ТУПлы</a:t>
            </a:r>
            <a:r>
              <a:rPr lang="ru-RU" dirty="0">
                <a:latin typeface="Arial Narrow" panose="020B0606020202030204" pitchFamily="34" charset="0"/>
              </a:rPr>
              <a:t> ОП резидентуры согласно приказа МЗ РК от 25 мая 2021 года № ҚР ДСМ – 43 «</a:t>
            </a:r>
            <a:r>
              <a:rPr lang="ru-RU" b="0" i="0" dirty="0">
                <a:effectLst/>
                <a:latin typeface="Arial Narrow" panose="020B0606020202030204" pitchFamily="34" charset="0"/>
              </a:rPr>
              <a:t>Об утверждении перечня медицинских специальностей программ резидентуры»;</a:t>
            </a:r>
          </a:p>
          <a:p>
            <a:pPr marL="0" indent="0" fontAlgn="base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0" indent="0" fontAlgn="base">
              <a:buNone/>
            </a:pPr>
            <a:r>
              <a:rPr lang="ru-RU" dirty="0">
                <a:latin typeface="Arial Narrow" panose="020B0606020202030204" pitchFamily="34" charset="0"/>
              </a:rPr>
              <a:t>2) Разработать </a:t>
            </a:r>
            <a:r>
              <a:rPr lang="ru-RU" dirty="0" err="1">
                <a:latin typeface="Arial Narrow" panose="020B0606020202030204" pitchFamily="34" charset="0"/>
              </a:rPr>
              <a:t>ТУПл</a:t>
            </a:r>
            <a:r>
              <a:rPr lang="ru-RU" dirty="0">
                <a:latin typeface="Arial Narrow" panose="020B0606020202030204" pitchFamily="34" charset="0"/>
              </a:rPr>
              <a:t> для действующих сроков (2-4 года);</a:t>
            </a:r>
          </a:p>
          <a:p>
            <a:pPr marL="0" indent="0" fontAlgn="base">
              <a:buNone/>
            </a:pPr>
            <a:endParaRPr lang="ru-RU" b="0" i="0" dirty="0">
              <a:effectLst/>
              <a:latin typeface="Arial Narrow" panose="020B0606020202030204" pitchFamily="34" charset="0"/>
            </a:endParaRPr>
          </a:p>
          <a:p>
            <a:pPr marL="0" indent="0" fontAlgn="base">
              <a:buNone/>
            </a:pPr>
            <a:r>
              <a:rPr lang="ru-RU" b="0" i="0" dirty="0">
                <a:effectLst/>
                <a:latin typeface="Arial Narrow" panose="020B0606020202030204" pitchFamily="34" charset="0"/>
              </a:rPr>
              <a:t>3) Разработать </a:t>
            </a:r>
            <a:r>
              <a:rPr lang="ru-RU" b="0" i="0" dirty="0" err="1">
                <a:effectLst/>
                <a:latin typeface="Arial Narrow" panose="020B0606020202030204" pitchFamily="34" charset="0"/>
              </a:rPr>
              <a:t>ТУПл</a:t>
            </a:r>
            <a:r>
              <a:rPr lang="ru-RU" b="0" i="0" dirty="0">
                <a:effectLst/>
                <a:latin typeface="Arial Narrow" panose="020B0606020202030204" pitchFamily="34" charset="0"/>
              </a:rPr>
              <a:t> (5-6 лет) в соответствии с международными сроками обучения</a:t>
            </a:r>
            <a:r>
              <a:rPr lang="ru-RU" dirty="0">
                <a:latin typeface="Arial Narrow" panose="020B0606020202030204" pitchFamily="34" charset="0"/>
              </a:rPr>
              <a:t> с указанием источников.</a:t>
            </a:r>
          </a:p>
        </p:txBody>
      </p:sp>
    </p:spTree>
    <p:extLst>
      <p:ext uri="{BB962C8B-B14F-4D97-AF65-F5344CB8AC3E}">
        <p14:creationId xmlns:p14="http://schemas.microsoft.com/office/powerpoint/2010/main" val="4161524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20E20-F812-4463-88F1-1B4D0418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Оперативное решение вопросов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1DFBEE-E4D5-448B-A527-556D802E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В чаты </a:t>
            </a:r>
            <a:r>
              <a:rPr lang="ru-RU" dirty="0" err="1">
                <a:latin typeface="Arial Narrow" panose="020B0606020202030204" pitchFamily="34" charset="0"/>
              </a:rPr>
              <a:t>ГУПов</a:t>
            </a:r>
            <a:r>
              <a:rPr lang="ru-RU" dirty="0">
                <a:latin typeface="Arial Narrow" panose="020B0606020202030204" pitchFamily="34" charset="0"/>
              </a:rPr>
              <a:t> включить </a:t>
            </a:r>
            <a:r>
              <a:rPr lang="ru-RU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зам.председателя</a:t>
            </a:r>
            <a:r>
              <a:rPr lang="ru-RU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Секции </a:t>
            </a:r>
            <a:r>
              <a:rPr lang="ru-RU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ВОиПВО</a:t>
            </a:r>
            <a:r>
              <a:rPr lang="ru-RU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резидентуре </a:t>
            </a:r>
            <a:r>
              <a:rPr lang="ru-RU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Досаевой</a:t>
            </a:r>
            <a:r>
              <a:rPr lang="ru-RU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С.Т. – все вопросы в чаты ГУП;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ТУПлов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обсудить в </a:t>
            </a:r>
            <a:r>
              <a:rPr lang="ru-RU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формате круглых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стологов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привлечением всех заинтересованных лиц и организаций.</a:t>
            </a:r>
          </a:p>
          <a:p>
            <a:pPr fontAlgn="base">
              <a:buFont typeface="Wingdings" panose="05000000000000000000" pitchFamily="2" charset="2"/>
              <a:buChar char="§"/>
            </a:pPr>
            <a:endParaRPr lang="ru-RU" sz="2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3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26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План по пересмотру и разработке </a:t>
            </a:r>
            <a:r>
              <a:rPr lang="ru-RU" sz="32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ТУПлов</a:t>
            </a:r>
            <a:r>
              <a:rPr lang="ru-RU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ОП резидентуры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616679"/>
              </p:ext>
            </p:extLst>
          </p:nvPr>
        </p:nvGraphicFramePr>
        <p:xfrm>
          <a:off x="443345" y="992620"/>
          <a:ext cx="11305309" cy="5596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78">
                  <a:extLst>
                    <a:ext uri="{9D8B030D-6E8A-4147-A177-3AD203B41FA5}">
                      <a16:colId xmlns:a16="http://schemas.microsoft.com/office/drawing/2014/main" val="2561421270"/>
                    </a:ext>
                  </a:extLst>
                </a:gridCol>
                <a:gridCol w="5563366">
                  <a:extLst>
                    <a:ext uri="{9D8B030D-6E8A-4147-A177-3AD203B41FA5}">
                      <a16:colId xmlns:a16="http://schemas.microsoft.com/office/drawing/2014/main" val="177107889"/>
                    </a:ext>
                  </a:extLst>
                </a:gridCol>
                <a:gridCol w="1214725">
                  <a:extLst>
                    <a:ext uri="{9D8B030D-6E8A-4147-A177-3AD203B41FA5}">
                      <a16:colId xmlns:a16="http://schemas.microsoft.com/office/drawing/2014/main" val="534470689"/>
                    </a:ext>
                  </a:extLst>
                </a:gridCol>
                <a:gridCol w="3715440">
                  <a:extLst>
                    <a:ext uri="{9D8B030D-6E8A-4147-A177-3AD203B41FA5}">
                      <a16:colId xmlns:a16="http://schemas.microsoft.com/office/drawing/2014/main" val="1253946795"/>
                    </a:ext>
                  </a:extLst>
                </a:gridCol>
              </a:tblGrid>
              <a:tr h="629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№/п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996500"/>
                  </a:ext>
                </a:extLst>
              </a:tr>
              <a:tr h="1308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Встреча с Секцией Во и ПВО, ГУП и Комитетами клинического профиля для разъяснения технического задания по форме и содержанию типовых учебных планов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декабря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встречи – методист УМО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Мукашева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Г.Б., презентация –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Зам.председателя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Секции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ВОиПВО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резидентуре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Досаева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326232"/>
                  </a:ext>
                </a:extLst>
              </a:tr>
              <a:tr h="629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Предоставление Комитетами проектов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ТУПлов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резидентуры </a:t>
                      </a:r>
                      <a:r>
                        <a:rPr lang="ru-RU" sz="20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соответствии с техническим заданием + протокол обсуждения с профильными специалистами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января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Председатели Комитетов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596307"/>
                  </a:ext>
                </a:extLst>
              </a:tr>
              <a:tr h="944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Заключение ГУП на проекты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ТУПлов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резидентуры </a:t>
                      </a:r>
                      <a:r>
                        <a:rPr lang="ru-RU" sz="20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соответствие НПА в области здравоохранения + протокол обсуждения с практическим здравоохранением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января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Председатели ГУП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733091"/>
                  </a:ext>
                </a:extLst>
              </a:tr>
              <a:tr h="500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Обсуждение проектов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ТУПлов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заседании Секции ВО и ПВО </a:t>
                      </a:r>
                      <a:r>
                        <a:rPr lang="ru-RU" sz="20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соответствие НПА в области медицинского образования + протокол обсуждения с организациями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января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Зам.председателя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Секции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ВОиПВО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резидентуре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Досаева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99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69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344" y="282222"/>
            <a:ext cx="11166763" cy="832079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1. Проект </a:t>
            </a:r>
            <a:r>
              <a:rPr lang="ru-RU" sz="28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ТУПла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719D1B1-A030-4053-B603-A9024D62B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43" y="1504950"/>
            <a:ext cx="9170783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5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344" y="0"/>
            <a:ext cx="11166763" cy="83207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2. Форма типового учебного плана </a:t>
            </a:r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образовательной программы «</a:t>
            </a: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Наименование</a:t>
            </a:r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  <a:b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нормативный срок обучения – </a:t>
            </a: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действующий (2-4 года)*</a:t>
            </a:r>
            <a:endParaRPr lang="ru-RU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920287"/>
              </p:ext>
            </p:extLst>
          </p:nvPr>
        </p:nvGraphicFramePr>
        <p:xfrm>
          <a:off x="623455" y="842321"/>
          <a:ext cx="10515600" cy="245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973938442"/>
                    </a:ext>
                  </a:extLst>
                </a:gridCol>
                <a:gridCol w="6331527">
                  <a:extLst>
                    <a:ext uri="{9D8B030D-6E8A-4147-A177-3AD203B41FA5}">
                      <a16:colId xmlns:a16="http://schemas.microsoft.com/office/drawing/2014/main" val="1328502985"/>
                    </a:ext>
                  </a:extLst>
                </a:gridCol>
                <a:gridCol w="3345873">
                  <a:extLst>
                    <a:ext uri="{9D8B030D-6E8A-4147-A177-3AD203B41FA5}">
                      <a16:colId xmlns:a16="http://schemas.microsoft.com/office/drawing/2014/main" val="1837598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дисциплин / модулей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кредитов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879551"/>
                  </a:ext>
                </a:extLst>
              </a:tr>
              <a:tr h="16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Цикл профилирующих дисциплин (ПД)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3971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Обязательный компонент (ОК)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5957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936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076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 по выбору (КВ)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20825"/>
                  </a:ext>
                </a:extLst>
              </a:tr>
              <a:tr h="83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Итоговая аттестация (ИА)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41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818940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06D38E3-053D-4900-B54F-57D96F2FBD20}"/>
              </a:ext>
            </a:extLst>
          </p:cNvPr>
          <p:cNvSpPr txBox="1">
            <a:spLocks/>
          </p:cNvSpPr>
          <p:nvPr/>
        </p:nvSpPr>
        <p:spPr>
          <a:xfrm>
            <a:off x="623455" y="3210010"/>
            <a:ext cx="10515600" cy="590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наиболее распространенных заболеваний и состояний, подлежащих диагностике и лечению</a:t>
            </a:r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AA045E1B-E549-421D-B2D8-B184F5D63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378702"/>
              </p:ext>
            </p:extLst>
          </p:nvPr>
        </p:nvGraphicFramePr>
        <p:xfrm>
          <a:off x="623455" y="3696211"/>
          <a:ext cx="10515600" cy="117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473">
                  <a:extLst>
                    <a:ext uri="{9D8B030D-6E8A-4147-A177-3AD203B41FA5}">
                      <a16:colId xmlns:a16="http://schemas.microsoft.com/office/drawing/2014/main" val="3327037908"/>
                    </a:ext>
                  </a:extLst>
                </a:gridCol>
                <a:gridCol w="9608127">
                  <a:extLst>
                    <a:ext uri="{9D8B030D-6E8A-4147-A177-3AD203B41FA5}">
                      <a16:colId xmlns:a16="http://schemas.microsoft.com/office/drawing/2014/main" val="2926637104"/>
                    </a:ext>
                  </a:extLst>
                </a:gridCol>
              </a:tblGrid>
              <a:tr h="197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заболеваний / состояний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768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047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85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187691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F2E32F8-5F74-4E56-8D23-6303F91D8D1B}"/>
              </a:ext>
            </a:extLst>
          </p:cNvPr>
          <p:cNvSpPr txBox="1">
            <a:spLocks/>
          </p:cNvSpPr>
          <p:nvPr/>
        </p:nvSpPr>
        <p:spPr>
          <a:xfrm>
            <a:off x="838200" y="4911288"/>
            <a:ext cx="10515600" cy="36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Практические навыки, манипуляции, процедуры</a:t>
            </a:r>
          </a:p>
          <a:p>
            <a:pPr algn="ctr"/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B676141F-BA26-4F8F-91EB-21E80ADDDE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503154"/>
              </p:ext>
            </p:extLst>
          </p:nvPr>
        </p:nvGraphicFramePr>
        <p:xfrm>
          <a:off x="623455" y="5267272"/>
          <a:ext cx="10515599" cy="117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381">
                  <a:extLst>
                    <a:ext uri="{9D8B030D-6E8A-4147-A177-3AD203B41FA5}">
                      <a16:colId xmlns:a16="http://schemas.microsoft.com/office/drawing/2014/main" val="3327037908"/>
                    </a:ext>
                  </a:extLst>
                </a:gridCol>
                <a:gridCol w="6874674">
                  <a:extLst>
                    <a:ext uri="{9D8B030D-6E8A-4147-A177-3AD203B41FA5}">
                      <a16:colId xmlns:a16="http://schemas.microsoft.com/office/drawing/2014/main" val="2985028607"/>
                    </a:ext>
                  </a:extLst>
                </a:gridCol>
                <a:gridCol w="2805544">
                  <a:extLst>
                    <a:ext uri="{9D8B030D-6E8A-4147-A177-3AD203B41FA5}">
                      <a16:colId xmlns:a16="http://schemas.microsoft.com/office/drawing/2014/main" val="2926637104"/>
                    </a:ext>
                  </a:extLst>
                </a:gridCol>
              </a:tblGrid>
              <a:tr h="197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Операция / Процедура / техника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768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047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85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18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69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344" y="0"/>
            <a:ext cx="11166763" cy="83207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3. Форма типового учебного плана </a:t>
            </a:r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образовательной программы «</a:t>
            </a: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Наименование</a:t>
            </a:r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  <a:b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нормативный срок обучения – </a:t>
            </a: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ОП (5+1) и непрерывной интегрированной подготовки*</a:t>
            </a:r>
            <a:endParaRPr lang="ru-RU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23455" y="842321"/>
          <a:ext cx="10515600" cy="245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973938442"/>
                    </a:ext>
                  </a:extLst>
                </a:gridCol>
                <a:gridCol w="6331527">
                  <a:extLst>
                    <a:ext uri="{9D8B030D-6E8A-4147-A177-3AD203B41FA5}">
                      <a16:colId xmlns:a16="http://schemas.microsoft.com/office/drawing/2014/main" val="1328502985"/>
                    </a:ext>
                  </a:extLst>
                </a:gridCol>
                <a:gridCol w="3345873">
                  <a:extLst>
                    <a:ext uri="{9D8B030D-6E8A-4147-A177-3AD203B41FA5}">
                      <a16:colId xmlns:a16="http://schemas.microsoft.com/office/drawing/2014/main" val="1837598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дисциплин / модулей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кредитов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879551"/>
                  </a:ext>
                </a:extLst>
              </a:tr>
              <a:tr h="163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Цикл профилирующих дисциплин (ПД)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3971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Обязательный компонент (ОК)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5957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936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076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 по выбору (КВ)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20825"/>
                  </a:ext>
                </a:extLst>
              </a:tr>
              <a:tr h="83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Итоговая аттестация (ИА)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41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818940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06D38E3-053D-4900-B54F-57D96F2FBD20}"/>
              </a:ext>
            </a:extLst>
          </p:cNvPr>
          <p:cNvSpPr txBox="1">
            <a:spLocks/>
          </p:cNvSpPr>
          <p:nvPr/>
        </p:nvSpPr>
        <p:spPr>
          <a:xfrm>
            <a:off x="623455" y="3210010"/>
            <a:ext cx="10515600" cy="590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наиболее распространенных заболеваний и состояний, подлежащих диагностике и лечению</a:t>
            </a:r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AA045E1B-E549-421D-B2D8-B184F5D63EE1}"/>
              </a:ext>
            </a:extLst>
          </p:cNvPr>
          <p:cNvGraphicFramePr>
            <a:graphicFrameLocks/>
          </p:cNvGraphicFramePr>
          <p:nvPr/>
        </p:nvGraphicFramePr>
        <p:xfrm>
          <a:off x="623455" y="3696211"/>
          <a:ext cx="10515600" cy="117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473">
                  <a:extLst>
                    <a:ext uri="{9D8B030D-6E8A-4147-A177-3AD203B41FA5}">
                      <a16:colId xmlns:a16="http://schemas.microsoft.com/office/drawing/2014/main" val="3327037908"/>
                    </a:ext>
                  </a:extLst>
                </a:gridCol>
                <a:gridCol w="9608127">
                  <a:extLst>
                    <a:ext uri="{9D8B030D-6E8A-4147-A177-3AD203B41FA5}">
                      <a16:colId xmlns:a16="http://schemas.microsoft.com/office/drawing/2014/main" val="2926637104"/>
                    </a:ext>
                  </a:extLst>
                </a:gridCol>
              </a:tblGrid>
              <a:tr h="197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заболеваний / состояний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768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047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85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187691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F2E32F8-5F74-4E56-8D23-6303F91D8D1B}"/>
              </a:ext>
            </a:extLst>
          </p:cNvPr>
          <p:cNvSpPr txBox="1">
            <a:spLocks/>
          </p:cNvSpPr>
          <p:nvPr/>
        </p:nvSpPr>
        <p:spPr>
          <a:xfrm>
            <a:off x="838200" y="4911288"/>
            <a:ext cx="10515600" cy="36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Практические навыки, манипуляции, процедуры</a:t>
            </a:r>
          </a:p>
          <a:p>
            <a:pPr algn="ctr"/>
            <a:b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B676141F-BA26-4F8F-91EB-21E80ADDDEAB}"/>
              </a:ext>
            </a:extLst>
          </p:cNvPr>
          <p:cNvGraphicFramePr>
            <a:graphicFrameLocks/>
          </p:cNvGraphicFramePr>
          <p:nvPr/>
        </p:nvGraphicFramePr>
        <p:xfrm>
          <a:off x="623455" y="5267272"/>
          <a:ext cx="10515599" cy="117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381">
                  <a:extLst>
                    <a:ext uri="{9D8B030D-6E8A-4147-A177-3AD203B41FA5}">
                      <a16:colId xmlns:a16="http://schemas.microsoft.com/office/drawing/2014/main" val="3327037908"/>
                    </a:ext>
                  </a:extLst>
                </a:gridCol>
                <a:gridCol w="6874674">
                  <a:extLst>
                    <a:ext uri="{9D8B030D-6E8A-4147-A177-3AD203B41FA5}">
                      <a16:colId xmlns:a16="http://schemas.microsoft.com/office/drawing/2014/main" val="2985028607"/>
                    </a:ext>
                  </a:extLst>
                </a:gridCol>
                <a:gridCol w="2805544">
                  <a:extLst>
                    <a:ext uri="{9D8B030D-6E8A-4147-A177-3AD203B41FA5}">
                      <a16:colId xmlns:a16="http://schemas.microsoft.com/office/drawing/2014/main" val="2926637104"/>
                    </a:ext>
                  </a:extLst>
                </a:gridCol>
              </a:tblGrid>
              <a:tr h="197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Операция / Процедура / техника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768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047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85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18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3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455" y="365125"/>
            <a:ext cx="11166763" cy="62468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"Наименование по перечню медицинских специальностей программ резидентуры</a:t>
            </a:r>
            <a: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"</a:t>
            </a:r>
            <a:br>
              <a:rPr lang="ru-RU" sz="28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ru-RU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E14490-C340-42B1-9F4C-CFCA5F10779F}"/>
              </a:ext>
            </a:extLst>
          </p:cNvPr>
          <p:cNvSpPr txBox="1"/>
          <p:nvPr/>
        </p:nvSpPr>
        <p:spPr>
          <a:xfrm>
            <a:off x="401782" y="3970867"/>
            <a:ext cx="50299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u="sng" strike="noStrike" dirty="0">
                <a:solidFill>
                  <a:srgbClr val="0563C1"/>
                </a:solidFill>
                <a:effectLst/>
                <a:latin typeface="Arial Narrow" panose="020B0606020202030204" pitchFamily="34" charset="0"/>
                <a:hlinkClick r:id="rId2"/>
              </a:rPr>
              <a:t>https://adilet.zan.kz/rus/docs/V2100022844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4" name="Объект 8">
            <a:extLst>
              <a:ext uri="{FF2B5EF4-FFF2-40B4-BE49-F238E27FC236}">
                <a16:creationId xmlns:a16="http://schemas.microsoft.com/office/drawing/2014/main" id="{16282150-9F48-4243-B531-4B953D277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82" y="1495847"/>
            <a:ext cx="6472670" cy="227729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5DEA67-CC8D-4662-A502-A4575A6E7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638" y="891822"/>
            <a:ext cx="4835580" cy="44436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2BB3B9-B6BF-4456-8284-D518CC198430}"/>
              </a:ext>
            </a:extLst>
          </p:cNvPr>
          <p:cNvSpPr txBox="1"/>
          <p:nvPr/>
        </p:nvSpPr>
        <p:spPr>
          <a:xfrm>
            <a:off x="6954637" y="5540690"/>
            <a:ext cx="51131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Зам.председателя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Секции </a:t>
            </a: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ВОиПВО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резидентуре </a:t>
            </a:r>
          </a:p>
          <a:p>
            <a:pPr algn="l">
              <a:spcAft>
                <a:spcPts val="0"/>
              </a:spcAft>
            </a:pP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Досаева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С.Т. подготовит перечень с закреплением специальностей, будет вести базу проектов и готовить материалы на заседание УМО.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408A6-0BF7-43E8-ACA3-48F5E431C202}"/>
              </a:ext>
            </a:extLst>
          </p:cNvPr>
          <p:cNvSpPr txBox="1"/>
          <p:nvPr/>
        </p:nvSpPr>
        <p:spPr>
          <a:xfrm>
            <a:off x="519289" y="4560711"/>
            <a:ext cx="60734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В приказе 49 специальностей, при необходимости внести предложения о новых специальностях в приказ и Номенклатуру;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Предложения, проблемы, вопросы выносить на обсуждение своевременно (от этого прием, контингент, госзаказ, рабочие места зависят).</a:t>
            </a:r>
          </a:p>
        </p:txBody>
      </p:sp>
    </p:spTree>
    <p:extLst>
      <p:ext uri="{BB962C8B-B14F-4D97-AF65-F5344CB8AC3E}">
        <p14:creationId xmlns:p14="http://schemas.microsoft.com/office/powerpoint/2010/main" val="73319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Ресурсы для разработки </a:t>
            </a:r>
            <a:r>
              <a:rPr lang="ru-RU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ТУПлов</a:t>
            </a:r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 ОП резидентуры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02538"/>
              </p:ext>
            </p:extLst>
          </p:nvPr>
        </p:nvGraphicFramePr>
        <p:xfrm>
          <a:off x="838200" y="1825625"/>
          <a:ext cx="10515600" cy="3830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427">
                  <a:extLst>
                    <a:ext uri="{9D8B030D-6E8A-4147-A177-3AD203B41FA5}">
                      <a16:colId xmlns:a16="http://schemas.microsoft.com/office/drawing/2014/main" val="2181821109"/>
                    </a:ext>
                  </a:extLst>
                </a:gridCol>
                <a:gridCol w="8601173">
                  <a:extLst>
                    <a:ext uri="{9D8B030D-6E8A-4147-A177-3AD203B41FA5}">
                      <a16:colId xmlns:a16="http://schemas.microsoft.com/office/drawing/2014/main" val="3775249829"/>
                    </a:ext>
                  </a:extLst>
                </a:gridCol>
              </a:tblGrid>
              <a:tr h="86101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2"/>
                        </a:rPr>
                        <a:t>https://adilet.zan.kz/rus/docs/V1500012007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800437"/>
                  </a:ext>
                </a:extLst>
              </a:tr>
              <a:tr h="89554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https://www-uems-eu.translate.goog/areas-of-expertise/postgraduate-training/european-standards-in-medical-training?_x_tr_sl=en&amp;_x_tr_tl=ru&amp;_x_tr_hl=ru&amp;_x_tr_pto=sc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696897"/>
                  </a:ext>
                </a:extLst>
              </a:tr>
              <a:tr h="100961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4"/>
                        </a:rPr>
                        <a:t>https://www.acgme.org/Specialties/Anesthesiology/Milestones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511018"/>
                  </a:ext>
                </a:extLst>
              </a:tr>
              <a:tr h="106428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hlinkClick r:id="rId5"/>
                        </a:rPr>
                        <a:t>http://www.rcrz.kz/index.php/ru/2017-03-12-10-51-13/obrazovatelnye-standarty-2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333810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4D0168-A8ED-48CC-B2AB-0BC3A53097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5738" y="1955276"/>
            <a:ext cx="1676400" cy="6096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B3E7928-53E0-4793-9DDE-099A9AE804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4326" y="3661924"/>
            <a:ext cx="882438" cy="8469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D5574BA-0E72-43BE-8FB1-5D22292332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4326" y="2703711"/>
            <a:ext cx="838446" cy="83209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55C9559-A7CF-4E40-8918-E217629C3E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5739" y="4700490"/>
            <a:ext cx="1114720" cy="86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3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45F18D-59C4-4C64-8732-5D11B6620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005652"/>
              </p:ext>
            </p:extLst>
          </p:nvPr>
        </p:nvGraphicFramePr>
        <p:xfrm>
          <a:off x="287352" y="904450"/>
          <a:ext cx="11617297" cy="16264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99">
                  <a:extLst>
                    <a:ext uri="{9D8B030D-6E8A-4147-A177-3AD203B41FA5}">
                      <a16:colId xmlns:a16="http://schemas.microsoft.com/office/drawing/2014/main" val="2574822691"/>
                    </a:ext>
                  </a:extLst>
                </a:gridCol>
                <a:gridCol w="3569379">
                  <a:extLst>
                    <a:ext uri="{9D8B030D-6E8A-4147-A177-3AD203B41FA5}">
                      <a16:colId xmlns:a16="http://schemas.microsoft.com/office/drawing/2014/main" val="1771338562"/>
                    </a:ext>
                  </a:extLst>
                </a:gridCol>
                <a:gridCol w="5674936">
                  <a:extLst>
                    <a:ext uri="{9D8B030D-6E8A-4147-A177-3AD203B41FA5}">
                      <a16:colId xmlns:a16="http://schemas.microsoft.com/office/drawing/2014/main" val="3978704388"/>
                    </a:ext>
                  </a:extLst>
                </a:gridCol>
                <a:gridCol w="1998483">
                  <a:extLst>
                    <a:ext uri="{9D8B030D-6E8A-4147-A177-3AD203B41FA5}">
                      <a16:colId xmlns:a16="http://schemas.microsoft.com/office/drawing/2014/main" val="1122500623"/>
                    </a:ext>
                  </a:extLst>
                </a:gridCol>
              </a:tblGrid>
              <a:tr h="34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 приказа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номер, дата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ссылка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extLst>
                  <a:ext uri="{0D108BD9-81ED-4DB2-BD59-A6C34878D82A}">
                    <a16:rowId xmlns:a16="http://schemas.microsoft.com/office/drawing/2014/main" val="983771937"/>
                  </a:ext>
                </a:extLst>
              </a:tr>
              <a:tr h="110991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444444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кардиологической и кардиохирургической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6 июня 2016 года № 479. Зарегистрирован в Министерстве юстиции Республики Казахстан 5 июля 2016 года № 13877.</a:t>
                      </a:r>
                      <a:endParaRPr lang="ru-RU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</a:rPr>
                        <a:t>http://adilet.zan.kz/rus/docs/V1600013877</a:t>
                      </a:r>
                      <a:endParaRPr lang="en-US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extLst>
                  <a:ext uri="{0D108BD9-81ED-4DB2-BD59-A6C34878D82A}">
                    <a16:rowId xmlns:a16="http://schemas.microsoft.com/office/drawing/2014/main" val="3854076141"/>
                  </a:ext>
                </a:extLst>
              </a:tr>
              <a:tr h="12949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444444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Положения об организациях здравоохранения, оказывающих кардиологическую, интервенционную кардиологическую и кардиохирургическую помощь населению Республики Казахстан</a:t>
                      </a:r>
                      <a:endParaRPr lang="ru-RU" sz="800" b="0" i="0" u="none" strike="noStrike" dirty="0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и.о. Министра здравоохранения Республики Казахстан от 22 сентября 2011 года № 647. Зарегистрирован в Министерстве юстиции Республики Казахстан 24 октября 2011 года № 7273.</a:t>
                      </a:r>
                      <a:endParaRPr lang="ru-RU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http://adilet.zan.kz/rus/docs/V1100007273</a:t>
                      </a:r>
                      <a:endParaRPr lang="en-US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extLst>
                  <a:ext uri="{0D108BD9-81ED-4DB2-BD59-A6C34878D82A}">
                    <a16:rowId xmlns:a16="http://schemas.microsoft.com/office/drawing/2014/main" val="3343294450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444444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специализированной, в том числе высокотехнологичной медицинской помощи</a:t>
                      </a:r>
                      <a:endParaRPr lang="ru-RU" sz="800" b="0" i="0" u="none" strike="noStrike" dirty="0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8 декабря 2020 года № ҚР ДСМ-238/2020. Зарегистрирован в Министерстве юстиции Республики Казахстан 10 декабря 2020 года № 21746.</a:t>
                      </a:r>
                      <a:endParaRPr lang="ru-RU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http://adilet.zan.kz/rus/docs/V2000021746#z132</a:t>
                      </a:r>
                      <a:endParaRPr lang="en-US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extLst>
                  <a:ext uri="{0D108BD9-81ED-4DB2-BD59-A6C34878D82A}">
                    <a16:rowId xmlns:a16="http://schemas.microsoft.com/office/drawing/2014/main" val="105637108"/>
                  </a:ext>
                </a:extLst>
              </a:tr>
              <a:tr h="110991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444444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паллиативной медицинской помощи</a:t>
                      </a:r>
                      <a:endParaRPr lang="ru-RU" sz="800" b="0" i="0" u="none" strike="noStrike" dirty="0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27 ноября 2020 года № ҚР ДСМ-209/2020. Зарегистрирован в Министерстве юстиции Республики Казахстан 30 ноября 2020 года № 21687.</a:t>
                      </a:r>
                      <a:endParaRPr lang="ru-RU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http://adilet.zan.kz/rus/docs/V2000021687</a:t>
                      </a:r>
                      <a:endParaRPr lang="en-US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extLst>
                  <a:ext uri="{0D108BD9-81ED-4DB2-BD59-A6C34878D82A}">
                    <a16:rowId xmlns:a16="http://schemas.microsoft.com/office/drawing/2014/main" val="80350534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444444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неврологической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19 октября 2015 года № 809. Зарегистрирован в Министерстве юстиции Республики Казахстан 20 ноября 2015 года № 12311.</a:t>
                      </a:r>
                      <a:endParaRPr lang="ru-RU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"/>
                        </a:rPr>
                        <a:t>http://adilet.zan.kz/rus/docs/V1500012311</a:t>
                      </a:r>
                      <a:endParaRPr lang="en-US" sz="800" b="0" i="0" u="none" strike="noStrike">
                        <a:solidFill>
                          <a:srgbClr val="44444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ctr"/>
                </a:tc>
                <a:extLst>
                  <a:ext uri="{0D108BD9-81ED-4DB2-BD59-A6C34878D82A}">
                    <a16:rowId xmlns:a16="http://schemas.microsoft.com/office/drawing/2014/main" val="1920020379"/>
                  </a:ext>
                </a:extLst>
              </a:tr>
              <a:tr h="129490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детской хирургической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30 декабря 2019 года № ҚР ДСМ-152. Зарегистрирован в Министерстве юстиции Республики Казахстан 5 января 2020 года № 19817.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6"/>
                        </a:rPr>
                        <a:t>http://adilet.zan.kz/rus/docs/V1900019817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003478614"/>
                  </a:ext>
                </a:extLst>
              </a:tr>
              <a:tr h="129490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анестезиологической и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реаниматологической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16 октября 2017 года № 763. Зарегистрирован в Министерстве юстиции Республики Казахстан 1 ноября 2017 года № 15953.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7"/>
                        </a:rPr>
                        <a:t>http://adilet.zan.kz/rus/docs/V1700015953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220927839"/>
                  </a:ext>
                </a:extLst>
              </a:tr>
              <a:tr h="92492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нефрологической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 населению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30 декабря 2013 года № 765. Зарегистрирован в Министерстве юстиции Республики Казахстан 13 февраля 2014 года № 9144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8"/>
                        </a:rPr>
                        <a:t>http://adilet.zan.kz/rus/docs/V1300009144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495391602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сестринского ухода населению Республики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и.о. Министра здравоохранения Республики Казахстан от 20 мая 2014 года № 269. Зарегистрирован в Министерстве юстиции Республики Казахстан 20 июня 2014 года № 9532.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9"/>
                        </a:rPr>
                        <a:t>http://adilet.zan.kz/rus/docs/V1400009532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403348811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сестринского ухода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23 ноября 2020 года № ҚР ДСМ-199/2020. Зарегистрирован в Министерстве юстиции Республики Казахстан 25 ноября 2020 года № 21674.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0"/>
                        </a:rPr>
                        <a:t>http://adilet.zan.kz/rus/docs/V2000021674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766641662"/>
                  </a:ext>
                </a:extLst>
              </a:tr>
              <a:tr h="92492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челюстно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- лицевой хирургической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20 мая 2020 года № ҚР ДСМ-53/2020. Зарегистрирован в Министерстве юстиции Республики Казахстан 21 мая 2020 года № 20687.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1"/>
                        </a:rPr>
                        <a:t>http://adilet.zan.kz/rus/docs/V2000020687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427848307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онкологической помощи населению Республики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 августа 2013 года № 452. Зарегистрирован в Министерстве юстиции Республики Казахстан 10 сентября 2013 года № 8687.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2"/>
                        </a:rPr>
                        <a:t>http://adilet.zan.kz/rus/docs/V1300008687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619962078"/>
                  </a:ext>
                </a:extLst>
              </a:tr>
              <a:tr h="184985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медицинской реабилитации населению Республики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27 декабря 2013 года № 759. Зарегистрирован в Министерстве юстиции Республики Казахстан 29 января 2014 года № 9108.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3"/>
                        </a:rPr>
                        <a:t>http://adilet.zan.kz/rus/docs/V1300009108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467192071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медицинской реабилитации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7 октября 2020 года № ҚР ДСМ-116/2020. Зарегистрирован в Министерстве юстиции Республики Казахстан 9 октября 2020 года № 21381.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4"/>
                        </a:rPr>
                        <a:t>http://adilet.zan.kz/rus/docs/V2000021381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22469384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стоматологической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12 декабря 2016 года № 1053. Зарегистрирован в Министерстве юстиции Республики Казахстан 11 января 2017 года № 14664.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5"/>
                        </a:rPr>
                        <a:t>http://adilet.zan.kz/rus/docs/V1600014664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943352005"/>
                  </a:ext>
                </a:extLst>
              </a:tr>
              <a:tr h="92492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медицинской помощи по клинической фармакологии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и.о. Министра здравоохранения Республики Казахстан от 3 ноября 2017 года № 808. Зарегистрирован в Министерстве юстиции Республики Казахстан 20 ноября 2017 года № 16001.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6"/>
                        </a:rPr>
                        <a:t>http://adilet.zan.kz/rus/docs/V1700016001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301085397"/>
                  </a:ext>
                </a:extLst>
              </a:tr>
              <a:tr h="110991"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травматологической и ортопедической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25 июня 2015 года № 514. Зарегистрирован в Министерстве юстиции Республики Казахстан 23 июля 2015 года № 11738.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7"/>
                        </a:rPr>
                        <a:t>http://adilet.zan.kz/rus/docs/V1500011738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329521521"/>
                  </a:ext>
                </a:extLst>
              </a:tr>
              <a:tr h="18498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00" dirty="0"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эндокринологической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6 июня 2016 года № 478. Зарегистрирован в Министерстве юстиции Республики Казахстан 5 июля 2016 года № 13880.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8"/>
                        </a:rPr>
                        <a:t>http://adilet.zan.kz/rus/docs/V1600013880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214602936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00" dirty="0"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патологоанатомической диагностики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14 декабря 2020 года № ҚР ДСМ-259/2020. Зарегистрирован в Министерстве юстиции Республики Казахстан 15 декабря 2020 года № 21790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19"/>
                        </a:rPr>
                        <a:t>http://adilet.zan.kz/rus/docs/V2000021790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830126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00" dirty="0"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оториноларингологической и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сурдологической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12 декабря 2016 года № 1054. Зарегистрирован в Министерстве юстиции Республики Казахстан 11 января 2017 года № 14662.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0"/>
                        </a:rPr>
                        <a:t>http://adilet.zan.kz/rus/docs/V1600014662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85260327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800" dirty="0"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населению медицинской помощи при туберкулезе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 февраля 2016 года № 77. Зарегистрирован в Министерстве юстиции Республики Казахстан 3 марта 2016 года № 13384.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1"/>
                        </a:rPr>
                        <a:t>http://adilet.zan.kz/rus/docs/V1600013384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393152579"/>
                  </a:ext>
                </a:extLst>
              </a:tr>
              <a:tr h="147988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800" dirty="0"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урологической и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андрологической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14 августа 2015 года № 666. Зарегистрирован в Министерстве юстиции Республики Казахстан 10 сентября 2015 года № 12049.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2"/>
                        </a:rPr>
                        <a:t>http://adilet.zan.kz/rus/docs/V1500012049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00538206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800" dirty="0"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первичной медико-санитарной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3 февраля 2016 года № 85. Зарегистрирован в Министерстве юстиции Республики Казахстан 4 марта 2016 года № 13392.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3"/>
                        </a:rPr>
                        <a:t>http://adilet.zan.kz/rus/docs/V1600013392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576219743"/>
                  </a:ext>
                </a:extLst>
              </a:tr>
              <a:tr h="110991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800" dirty="0"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аллергологической и иммунологической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26 июня 2017 года № 446. Зарегистрирован в Министерстве юстиции Республики Казахстан 28 июля 2017 года № 15397.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4"/>
                        </a:rPr>
                        <a:t>http://adilet.zan.kz/rus/docs/V1700015397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996871528"/>
                  </a:ext>
                </a:extLst>
              </a:tr>
              <a:tr h="16648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офтальмологической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25 декабря 2015 года № 1023. Зарегистрирован в Министерстве юстиции Республики Казахстан 26 января 2016 года № 12923.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5"/>
                        </a:rPr>
                        <a:t>http://adilet.zan.kz/rus/docs/V1500012923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364744994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токсикологической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5 февраля 2019 года № ҚР ДСМ-2. Зарегистрирован в Министерстве юстиции Республики Казахстан 6 февраля 2019 года № 18273.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6"/>
                        </a:rPr>
                        <a:t>http://adilet.zan.kz/rus/docs/V1900018273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635008868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педиатрической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29 декабря 2017 года № 1027. Зарегистрирован в Министерстве юстиции Республики Казахстан 25 января 2018 года № 16279.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7"/>
                        </a:rPr>
                        <a:t>http://adilet.zan.kz/rus/docs/V1700016279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310639561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пульмонологической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23 декабря 2015 года № 993. Зарегистрирован в Министерстве юстиции Республики Казахстан 22 января 2016 года № 12916.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8"/>
                        </a:rPr>
                        <a:t>http://adilet.zan.kz/rus/docs/V1500012916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87639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трансфузионной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 населению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и.о. Министра здравоохранения Республики Казахстан от 16 сентября 2013 года № 529. Зарегистрирован в Министерстве юстиции Республики Казахстан 17 октября 2013 года № 8823.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29"/>
                        </a:rPr>
                        <a:t>http://adilet.zan.kz/rus/docs/V1300008823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65225751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ревматологической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18 февраля 2016 года № 126. Зарегистрирован в Министерстве юстиции Республики Казахстан 15 марта 2016 года № 13474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0"/>
                        </a:rPr>
                        <a:t>http://adilet.zan.kz/rus/docs/V1600013474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4106138004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гериатрической и геронтологической помощи в Республике Казахстан</a:t>
                      </a:r>
                      <a:b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23 октября 2015 года № 822. Зарегистрирован в Министерстве юстиции Республики Казахстан 20 ноября 2015 года № 12310.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  <a:latin typeface="Arial Narrow" panose="020B0606020202030204" pitchFamily="34" charset="0"/>
                          <a:hlinkClick r:id="rId31"/>
                        </a:rPr>
                        <a:t>http://adilet.zan.kz/rus/docs/V1500012310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682113274"/>
                  </a:ext>
                </a:extLst>
              </a:tr>
              <a:tr h="14798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дерматовенерологической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23 октября 2015 года № 821. Зарегистрирован в Министерстве юстиции Республики Казахстан 17 ноября 2015 года № 12289.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2"/>
                        </a:rPr>
                        <a:t>http://adilet.zan.kz/rus/docs/V1500012289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993379812"/>
                  </a:ext>
                </a:extLst>
              </a:tr>
              <a:tr h="12949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нейрохирургической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28 декабря 2015 года № 1034. Зарегистрирован в Министерстве юстиции Республики Казахстан 30 января 2016 года № 12956.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3"/>
                        </a:rPr>
                        <a:t>http://adilet.zan.kz/rus/docs/V1500012956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902364732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медико-социальной помощи в области психического здоровья населению Республики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30 ноября 2020 года № ҚР ДСМ-224/2020. Зарегистрирован в Министерстве юстиции Республики Казахстан 2 декабря 2020 года № 21712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4"/>
                        </a:rPr>
                        <a:t>http://adilet.zan.kz/rus/docs/V2000021712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446856633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медицинской помощи при инфекционных заболеваниях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20 ноября 2019 года № ҚР ДСМ-144. Зарегистрирован в Министерстве юстиции Республики Казахстан 21 ноября 2019 года № 19621.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5"/>
                        </a:rPr>
                        <a:t>http://adilet.zan.kz/rus/docs/V1900019621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71888144"/>
                  </a:ext>
                </a:extLst>
              </a:tr>
              <a:tr h="14798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хирургической (абдоминальной, торакальной,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колопроктологической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) помощи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20 февраля 2020 года № ҚР ДСМ-11/2020. Зарегистрирован в Министерстве юстиции Республики Казахстан 27 февраля 2020 года № 20069.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6"/>
                        </a:rPr>
                        <a:t>http://adilet.zan.kz/rus/docs/V2000020069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942808926"/>
                  </a:ext>
                </a:extLst>
              </a:tr>
              <a:tr h="25897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гастроэнтерологической и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гепатологической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 в Республике Казахстан и о признании утратившими силу некоторых приказов исполняющего обязанности Министра здравоохранения Республики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4 мая 2019 года № ҚР ДСМ-63. Зарегистрирован в Министерстве юстиции Республики Казахстан 8 мая 2019 года № 18647.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7"/>
                        </a:rPr>
                        <a:t>http://adilet.zan.kz/rus/docs/V1900018647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645343964"/>
                  </a:ext>
                </a:extLst>
              </a:tr>
              <a:tr h="221981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оказания акушерско-гинекологической помощи в Республике Казахстан и признании утратившими силу некоторых приказов Министерства здравоохранения Республики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16 апреля 2018 года № 173. Зарегистрирован в Министерстве юстиции Республики Казахстан 2 мая 2018 года № 16854.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8"/>
                        </a:rPr>
                        <a:t>http://adilet.zan.kz/rus/docs/V1800016854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303278314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проведения лабораторной диагностики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11 декабря 2020 года № ҚР ДСМ-257/2020. Зарегистрирован в Министерстве юстиции Республики Казахстан 14 декабря 2020 года № 21768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39"/>
                        </a:rPr>
                        <a:t>http://adilet.zan.kz/rus/docs/V2000021768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684713233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организации медицинской помощи по профессиональной патологии в Республике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28 декабря 2015 года № 1032. Зарегистрирован в Министерстве юстиции Республики Казахстан 3 марта 2016 года № 13386.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0"/>
                        </a:rPr>
                        <a:t>http://adilet.zan.kz/rus/docs/V1500013386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184722547"/>
                  </a:ext>
                </a:extLst>
              </a:tr>
              <a:tr h="16648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41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первой помощи лицами без медицинского образования, в том числе прошедшими соответствующую подготовку и Стандарта оказания первой помощи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15 декабря 2020 года № ҚР ДСМ-269/2020. Зарегистрирован в Министерстве юстиции Республики Казахстан 20 декабря 2020 года № 21814.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1"/>
                        </a:rPr>
                        <a:t>http://adilet.zan.kz/rus/docs/V2000021814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4199377125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стандарта оказания специальных социальных услуг в области здравоохранения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и.о. Министра здравоохранения Республики Казахстан от 30 октября 2009 года № 630. Зарегистрирован в Министерстве юстиции Республики Казахстан 26 ноября 2009 года № 5917.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2"/>
                        </a:rPr>
                        <a:t>http://adilet.zan.kz/rus/docs/V090005917_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537095793"/>
                  </a:ext>
                </a:extLst>
              </a:tr>
              <a:tr h="110991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43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стационарной помощи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29 сентября 2015 года № 761. Зарегистрирован в Министерстве юстиции Республики Казахстан 28 октября 2015 года № 12204.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3"/>
                        </a:rPr>
                        <a:t>http://adilet.zan.kz/rus/docs/V1500012204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40379130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стационарозамещающей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17 августа 2015 года № 669. Зарегистрирован в Министерстве юстиции Республики Казахстан 23 сентября 2015 года № 12106.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4"/>
                        </a:rPr>
                        <a:t>http://adilet.zan.kz/rus/docs/V1500012106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929867496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доврачебной медицинской помощи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30 ноября 2020 года № ҚР ДСМ-223/2020. Зарегистрирован в Министерстве юстиции Республики Казахстан 3 декабря 2020 года № 21721.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5"/>
                        </a:rPr>
                        <a:t>http://adilet.zan.kz/rus/docs/V2000021721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979979846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46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медицинской помощи обучающимся и воспитанникам организаций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7 апреля 2017 года № 141. Зарегистрирован в Министерстве юстиции Республики Казахстан 18 мая 2017 года № 15131.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6"/>
                        </a:rPr>
                        <a:t>http://adilet.zan.kz/rus/docs/V1700015131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4074123872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сурдологической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помощи населению Республики Казахстан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21 декабря 2020 года № ҚР ДСМ-306/2020. Зарегистрирован в Министерстве юстиции Республики Казахстан 22 декабря 2020 года № 21849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7"/>
                        </a:rPr>
                        <a:t>http://adilet.zan.kz/rus/docs/V2000021849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531330483"/>
                  </a:ext>
                </a:extLst>
              </a:tr>
              <a:tr h="12949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медицинской помощи детям в период оздоровления и организованного отдыха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20 декабря 2020 года № ҚР ДСМ-292/2020. Зарегистрирован в Министерстве юстиции Республики Казахстан 22 декабря 2020 года № 21842.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8"/>
                        </a:rPr>
                        <a:t>http://adilet.zan.kz/rus/docs/V2000021842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974686864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49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скорой медицинской помощи, в том числе с привлечением медицинской авиации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30 ноября 2020 года № ҚР ДСМ-225/2020. Зарегистрирован в Министерстве юстиции Республики Казахстан 2 декабря 2020 года № 21713.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49"/>
                        </a:rPr>
                        <a:t>http://adilet.zan.kz/rus/docs/V2000021713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228886297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платных услуг субъектами здравоохранения и типовой формы договора по предоставлению платных медицинских услуг (помощи)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29 октября 2020 года № ҚР ДСМ-170/2020. Зарегистрирован в Министерстве юстиции Республики Казахстан 30 октября 2020 года № 21559.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0"/>
                        </a:rPr>
                        <a:t>http://adilet.zan.kz/rus/docs/V2000021559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880523727"/>
                  </a:ext>
                </a:extLst>
              </a:tr>
              <a:tr h="12949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медицинской помощи лицам, больным туберкулезом, направленным на принудительное лечение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и.о. Министра здравоохранения Республики Казахстан от 28 октября 2020 года № ҚР ДСМ-161/2020. Зарегистрирован в Министерстве юстиции Республики Казахстан 29 октября 2020 года № 21538.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1"/>
                        </a:rPr>
                        <a:t>http://adilet.zan.kz/rus/docs/V2000021538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480630724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медицинской помощи посредством передвижных медицинских комплексов и медицинских поездов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8 декабря 2020 года № ҚР ДСМ-241/2020. Зарегистрирован в Министерстве юстиции Республики Казахстан 10 декабря 2020 года № 21745.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2"/>
                        </a:rPr>
                        <a:t>http://adilet.zan.kz/rus/docs/V2000021745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658914189"/>
                  </a:ext>
                </a:extLst>
              </a:tr>
              <a:tr h="14798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53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организации оказания медицинской помощи на период введенного чрезвычайного положения в соответствии с Законом Республики Казахстан "О чрезвычайном положении"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15 декабря 2020 года № ҚР ДСМ-279/2020. Зарегистрирован в Министерстве юстиции Республики Казахстан 20 декабря 2020 года № 21817.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3"/>
                        </a:rPr>
                        <a:t>http://adilet.zan.kz/rus/docs/V2000021817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470876680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медико-социальной помощи, предоставляемой гражданам, страдающим социально значимыми заболеваниями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и социального развития Республики Казахстан от 28 апреля 2015 года № 285. Зарегистрирован в Министерстве юстиции Республики Казахстан 29 мая 2015 года № 11226.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4"/>
                        </a:rPr>
                        <a:t>http://adilet.zan.kz/rus/docs/V1500011226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397817819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организации оказания медицинской помощи лицам с хроническими заболеваниями, периодичности и сроков наблюдения, обязательного минимума и кратности диагностических исследований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23 октября 2020 года № ҚР ДСМ-149/2020. Зарегистрирован в Министерстве юстиции Республики Казахстан 26 октября 2020 года № 21513.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5"/>
                        </a:rPr>
                        <a:t>http://adilet.zan.kz/rus/docs/V2000021513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373592773"/>
                  </a:ext>
                </a:extLst>
              </a:tr>
              <a:tr h="14798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обучения граждан Республики Казахстан навыкам оказания первой помощи, а также перечня экстренных и неотложных состояний, при которых оказывается первая помощь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19 октября 2020 года № ҚР ДСМ-138/2020. Зарегистрирован в Министерстве юстиции Республики Казахстан 21 октября 2020 года № 21464.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6"/>
                        </a:rPr>
                        <a:t>http://adilet.zan.kz/rus/docs/V2000021464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2505763600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57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оказания медицинской помощи лицам, свобода которых ограничена, а также лицам, отбывающим наказание по приговору суда в местах лишения свободы, задержанным, заключенным под стражу и помещенным в специальные учреждения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внутренних дел Республики Казахстан от 28 октября 2020 года № 745. Зарегистрирован в Министерстве юстиции Республики Казахстан 29 октября 2020 года № 21534.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7"/>
                        </a:rPr>
                        <a:t>http://adilet.zan.kz/rus/docs/V2000021534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3732136255"/>
                  </a:ext>
                </a:extLst>
              </a:tr>
              <a:tr h="739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58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медицинского обеспечения и оказания медицинской помощи спортсменам и тренерам при проведении спортивных мероприятий, в период восстановительных мероприятий после интенсивных физических нагрузок, заболеваний и травм у спортсменов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культуры и спорта Республики Казахстан от 28 декабря 2020 года № 361. Зарегистрирован в Министерстве юстиции Республики Казахстан 28 декабря 2020 года № 21943.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Arial Narrow" panose="020B0606020202030204" pitchFamily="34" charset="0"/>
                          <a:hlinkClick r:id="rId58"/>
                        </a:rPr>
                        <a:t>http://adilet.zan.kz/rus/docs/V2000021943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79259978"/>
                  </a:ext>
                </a:extLst>
              </a:tr>
              <a:tr h="5549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59</a:t>
                      </a: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Об утверждении правил организации деятельности центров временной адаптации и детоксикации и правил внутреннего распорядка центра временной адаптации и детоксикации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Arial Narrow" panose="020B0606020202030204" pitchFamily="34" charset="0"/>
                        </a:rPr>
                        <a:t>Приказ Министра здравоохранения Республики Казахстан от 4 декабря 2020 года № ҚР ДСМ-233/2020. Зарегистрирован в Министерстве юстиции Республики Казахстан 4 декабря 2020 года № 21726.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Arial Narrow" panose="020B0606020202030204" pitchFamily="34" charset="0"/>
                          <a:hlinkClick r:id="rId59"/>
                        </a:rPr>
                        <a:t>http://adilet.zan.kz/rus/docs/V2000021726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3" marR="823" marT="823" marB="0" anchor="b"/>
                </a:tc>
                <a:extLst>
                  <a:ext uri="{0D108BD9-81ED-4DB2-BD59-A6C34878D82A}">
                    <a16:rowId xmlns:a16="http://schemas.microsoft.com/office/drawing/2014/main" val="1609168597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1E6DB82-47E8-47BC-8346-F4C2E85F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-3044"/>
            <a:ext cx="10515600" cy="90749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Ресурсы для разработки </a:t>
            </a:r>
            <a:r>
              <a:rPr lang="ru-RU" sz="4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ТУПлов</a:t>
            </a: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 ОП резидентуры</a:t>
            </a:r>
          </a:p>
        </p:txBody>
      </p:sp>
    </p:spTree>
    <p:extLst>
      <p:ext uri="{BB962C8B-B14F-4D97-AF65-F5344CB8AC3E}">
        <p14:creationId xmlns:p14="http://schemas.microsoft.com/office/powerpoint/2010/main" val="165011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19D35-D265-4A6F-9FBD-D9DA597D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Решения УМО от 8 декабря 2021г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38654-75E4-4810-B292-89DAD8873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1. Утвердить план работы над пересмотром </a:t>
            </a:r>
            <a:r>
              <a:rPr lang="ru-RU" dirty="0" err="1">
                <a:latin typeface="Arial Narrow" panose="020B0606020202030204" pitchFamily="34" charset="0"/>
              </a:rPr>
              <a:t>ТУПлов</a:t>
            </a:r>
            <a:r>
              <a:rPr lang="ru-RU" dirty="0">
                <a:latin typeface="Arial Narrow" panose="020B0606020202030204" pitchFamily="34" charset="0"/>
              </a:rPr>
              <a:t> ОП резидентуры.</a:t>
            </a:r>
          </a:p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2. Председателям ГУП клинических профилей представить проекты </a:t>
            </a:r>
            <a:r>
              <a:rPr lang="ru-RU" dirty="0" err="1">
                <a:latin typeface="Arial Narrow" panose="020B0606020202030204" pitchFamily="34" charset="0"/>
              </a:rPr>
              <a:t>ТУПлов</a:t>
            </a:r>
            <a:r>
              <a:rPr lang="ru-RU" dirty="0">
                <a:latin typeface="Arial Narrow" panose="020B0606020202030204" pitchFamily="34" charset="0"/>
              </a:rPr>
              <a:t> в Секцию высшего и послевузовского образования до 12 января 2022г</a:t>
            </a:r>
          </a:p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3. Председателю секции высшего и послевузовского образования представить проекты </a:t>
            </a:r>
            <a:r>
              <a:rPr lang="ru-RU" dirty="0" err="1">
                <a:latin typeface="Arial Narrow" panose="020B0606020202030204" pitchFamily="34" charset="0"/>
              </a:rPr>
              <a:t>ТУПлов</a:t>
            </a:r>
            <a:r>
              <a:rPr lang="ru-RU" dirty="0">
                <a:latin typeface="Arial Narrow" panose="020B0606020202030204" pitchFamily="34" charset="0"/>
              </a:rPr>
              <a:t> на заседание УМО, срок исполнения – январь 2022г.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B89EE-107D-4874-8977-43FC924814A5}"/>
              </a:ext>
            </a:extLst>
          </p:cNvPr>
          <p:cNvSpPr txBox="1"/>
          <p:nvPr/>
        </p:nvSpPr>
        <p:spPr>
          <a:xfrm>
            <a:off x="838200" y="5569545"/>
            <a:ext cx="6073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Обсудить нужны ли </a:t>
            </a:r>
            <a:r>
              <a:rPr lang="ru-RU" sz="2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ТУПлы</a:t>
            </a:r>
            <a:r>
              <a:rPr lang="ru-RU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 по СД?!</a:t>
            </a:r>
          </a:p>
        </p:txBody>
      </p:sp>
    </p:spTree>
    <p:extLst>
      <p:ext uri="{BB962C8B-B14F-4D97-AF65-F5344CB8AC3E}">
        <p14:creationId xmlns:p14="http://schemas.microsoft.com/office/powerpoint/2010/main" val="140323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4008</Words>
  <Application>Microsoft Office PowerPoint</Application>
  <PresentationFormat>Широкоэкранный</PresentationFormat>
  <Paragraphs>376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Wingdings</vt:lpstr>
      <vt:lpstr>Тема Office</vt:lpstr>
      <vt:lpstr>Пересмотр и разработка типовых учебных планов  ОП резидентуры</vt:lpstr>
      <vt:lpstr>План по пересмотру и разработке ТУПлов ОП резидентуры</vt:lpstr>
      <vt:lpstr>1. Проект ТУПла</vt:lpstr>
      <vt:lpstr>2. Форма типового учебного плана образовательной программы «Наименование» нормативный срок обучения – действующий (2-4 года)*</vt:lpstr>
      <vt:lpstr>3. Форма типового учебного плана образовательной программы «Наименование» нормативный срок обучения – для ОП (5+1) и непрерывной интегрированной подготовки*</vt:lpstr>
      <vt:lpstr> "Наименование по перечню медицинских специальностей программ резидентуры" </vt:lpstr>
      <vt:lpstr>Ресурсы для разработки ТУПлов ОП резидентуры</vt:lpstr>
      <vt:lpstr>Ресурсы для разработки ТУПлов ОП резидентуры</vt:lpstr>
      <vt:lpstr>Решения УМО от 8 декабря 2021г</vt:lpstr>
      <vt:lpstr>Техническое задание</vt:lpstr>
      <vt:lpstr>Оперативное решение вопросов</vt:lpstr>
    </vt:vector>
  </TitlesOfParts>
  <Company>Wolfish 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Пересмотр типовых учебных планов ОП резидентуры</dc:title>
  <dc:creator>Пользователь</dc:creator>
  <cp:lastModifiedBy>Saule Sydykova</cp:lastModifiedBy>
  <cp:revision>16</cp:revision>
  <dcterms:created xsi:type="dcterms:W3CDTF">2021-12-06T11:54:31Z</dcterms:created>
  <dcterms:modified xsi:type="dcterms:W3CDTF">2021-12-14T09:38:50Z</dcterms:modified>
</cp:coreProperties>
</file>