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16"/>
  </p:handoutMasterIdLst>
  <p:sldIdLst>
    <p:sldId id="256" r:id="rId2"/>
    <p:sldId id="267" r:id="rId3"/>
    <p:sldId id="257" r:id="rId4"/>
    <p:sldId id="262" r:id="rId5"/>
    <p:sldId id="259" r:id="rId6"/>
    <p:sldId id="260" r:id="rId7"/>
    <p:sldId id="271" r:id="rId8"/>
    <p:sldId id="263" r:id="rId9"/>
    <p:sldId id="269" r:id="rId10"/>
    <p:sldId id="264" r:id="rId11"/>
    <p:sldId id="265" r:id="rId12"/>
    <p:sldId id="273" r:id="rId13"/>
    <p:sldId id="272" r:id="rId14"/>
    <p:sldId id="274" r:id="rId15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96" autoAdjust="0"/>
    <p:restoredTop sz="94660"/>
  </p:normalViewPr>
  <p:slideViewPr>
    <p:cSldViewPr>
      <p:cViewPr>
        <p:scale>
          <a:sx n="66" d="100"/>
          <a:sy n="66" d="100"/>
        </p:scale>
        <p:origin x="-2466" y="-10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5F3B1-7E62-4B06-B436-18295FDC4DB5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2FB57-3FB8-48D6-BD6B-9A007364A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61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2D0D-96F5-45CE-A0B2-2A5752FDD1D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8034-5AC0-473B-BEB3-1E0535228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552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2D0D-96F5-45CE-A0B2-2A5752FDD1D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8034-5AC0-473B-BEB3-1E0535228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04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2D0D-96F5-45CE-A0B2-2A5752FDD1D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8034-5AC0-473B-BEB3-1E0535228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28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2D0D-96F5-45CE-A0B2-2A5752FDD1D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8034-5AC0-473B-BEB3-1E0535228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504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2D0D-96F5-45CE-A0B2-2A5752FDD1D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8034-5AC0-473B-BEB3-1E0535228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145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2D0D-96F5-45CE-A0B2-2A5752FDD1D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8034-5AC0-473B-BEB3-1E0535228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877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2D0D-96F5-45CE-A0B2-2A5752FDD1D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8034-5AC0-473B-BEB3-1E0535228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995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2D0D-96F5-45CE-A0B2-2A5752FDD1D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8034-5AC0-473B-BEB3-1E0535228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56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2D0D-96F5-45CE-A0B2-2A5752FDD1D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8034-5AC0-473B-BEB3-1E0535228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025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2D0D-96F5-45CE-A0B2-2A5752FDD1D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8034-5AC0-473B-BEB3-1E0535228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764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2D0D-96F5-45CE-A0B2-2A5752FDD1D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8034-5AC0-473B-BEB3-1E0535228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580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92D0D-96F5-45CE-A0B2-2A5752FDD1D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A8034-5AC0-473B-BEB3-1E0535228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265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umo.rums.med@gmail.co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ilet.zan.kz/rus/docs/Z070000319_#z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dilet.zan.kz/rus/docs/V1800017669#z155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dilet.zan.kz/rus/docs/V1800017657#z31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dilet.zan.kz/rus/docs/V180001758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90663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Признание результатов обучения и </a:t>
            </a:r>
            <a:r>
              <a:rPr lang="ru-RU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перезачет</a:t>
            </a:r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кредитов предшествующей подготовки, включая дополнительное и неформальное образование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5157192"/>
            <a:ext cx="6400800" cy="913656"/>
          </a:xfrm>
        </p:spPr>
        <p:txBody>
          <a:bodyPr>
            <a:normAutofit fontScale="40000" lnSpcReduction="2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Зам. руководителя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Департамента академической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работы </a:t>
            </a:r>
            <a:r>
              <a:rPr lang="ru-RU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КазНМУ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им. С. Ж. </a:t>
            </a:r>
            <a:r>
              <a:rPr lang="ru-RU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Асфендиярова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Ташетова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А.Б. </a:t>
            </a:r>
          </a:p>
        </p:txBody>
      </p:sp>
    </p:spTree>
    <p:extLst>
      <p:ext uri="{BB962C8B-B14F-4D97-AF65-F5344CB8AC3E}">
        <p14:creationId xmlns:p14="http://schemas.microsoft.com/office/powerpoint/2010/main" val="54755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Сопоставление результатов обучения </a:t>
            </a:r>
            <a:r>
              <a:rPr lang="ru-R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дисциплин</a:t>
            </a:r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347" y="1196752"/>
            <a:ext cx="7543077" cy="51845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49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Примечания к трансферту</a:t>
            </a:r>
            <a:endParaRPr lang="en-U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19869"/>
            <a:ext cx="8291264" cy="5361459"/>
          </a:xfrm>
        </p:spPr>
        <p:txBody>
          <a:bodyPr>
            <a:normAutofit fontScale="92500" lnSpcReduction="10000"/>
          </a:bodyPr>
          <a:lstStyle/>
          <a:p>
            <a:pPr>
              <a:buFont typeface="+mj-lt"/>
              <a:buAutoNum type="arabicPeriod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 случае отсутствия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Куррикулумов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признании РО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формального образования Претендент делает запрос в ОВПО </a:t>
            </a: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предшествующего места обучения и предъявляет в принимающий вуз документ описывающий содержание модуля/дисциплины.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при признании неформального образования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претендент делает запрос в учреждение, выдавшего документ (программу/план обучения) </a:t>
            </a: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и предъявляет в принимающий вуз.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ри признании РО неформального образования через МООК (образовательные платформы)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претендент </a:t>
            </a: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предоставлет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программу/план обучения из официального сайта </a:t>
            </a: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в принимающий вуз</a:t>
            </a:r>
            <a:r>
              <a:rPr lang="kk-KZ" sz="1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kk-K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2. Рекомендации </a:t>
            </a: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по перезачету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ри признании РО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дисциплин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КВ –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перезачет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осуществляется по наименованию модуля/дисциплины по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транскрипту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предыдущего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этапе обучения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ри признании РО </a:t>
            </a:r>
            <a:r>
              <a:rPr lang="kk-K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дисциплин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ВК – </a:t>
            </a: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перезачет осуществляется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по наименованию модуля/дисциплина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РУПлу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заявленной образовательной программы принимающего вуза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3. При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необходимости Комиссия проводит интервью для определения уровня имеющихся у претендента знаний, умений и навыков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15963" indent="-266700">
              <a:buFont typeface="Wingdings" panose="05000000000000000000" pitchFamily="2" charset="2"/>
              <a:buChar char="q"/>
            </a:pPr>
            <a:r>
              <a:rPr lang="kk-K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наличии различий в системе оценивания учебных достижений по программам академической мобильности (при прохождении обучения в  зарубежных вузах на английском языке) кредиты перезачитываются согласно </a:t>
            </a:r>
            <a:r>
              <a:rPr lang="kk-K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решению, </a:t>
            </a: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принятым ОВПО самостоятельно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5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0112" y="2132856"/>
            <a:ext cx="3312368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Каталог по </a:t>
            </a: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 «Медицина» </a:t>
            </a: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аналогии каталога </a:t>
            </a: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 for graduates</a:t>
            </a: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3608" y="1340768"/>
            <a:ext cx="3623525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0440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РЕШЕНИЯ </a:t>
            </a:r>
            <a:endParaRPr lang="en-U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Предложения УМО по признанию и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перезачету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результатов обучения предшествующей подготовки, включая дополнительное и неформальное образование присылать на адрес УМО (</a:t>
            </a:r>
            <a:r>
              <a:rPr lang="en-US" sz="2400" dirty="0" smtClean="0">
                <a:latin typeface="Arial" pitchFamily="34" charset="0"/>
                <a:cs typeface="Arial" pitchFamily="34" charset="0"/>
                <a:hlinkClick r:id="rId2"/>
              </a:rPr>
              <a:t>umo.rums.med@gmail.com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до 13.00 25 июня 2021г. 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Рабочей группе совместно с РЦРЗ составить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проекты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каталога по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ОП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«Медицина» (аналог каталога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«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Outcomes for graduates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») и методических рекомендаций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признанию результатов обучения и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перезачету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освоенных учебных программ, дисциплин в виде академических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кредитов до 5 июля 2021г. </a:t>
            </a:r>
          </a:p>
          <a:p>
            <a:pPr marL="0" indent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38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525963"/>
          </a:xfrm>
        </p:spPr>
        <p:txBody>
          <a:bodyPr anchor="ctr"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БЛАГОДАРЮ ЗА ВНИМАНИЕ!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551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971600" y="2060848"/>
            <a:ext cx="7344816" cy="35283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Механизм признания результатов обучения, полученных через формальное и неформальное образование  разработан в соответствии с НПА, регламентирующими образовательную деятельность в РК и рекомендуется к внедрению в качестве обязательного элемента образовательной деятельности медицинских вузов и факультетов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275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47667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НОРМАТИВНЫЕ ССЫЛКИ </a:t>
            </a:r>
            <a:endParaRPr lang="ru-RU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1651078"/>
              </p:ext>
            </p:extLst>
          </p:nvPr>
        </p:nvGraphicFramePr>
        <p:xfrm>
          <a:off x="107504" y="548680"/>
          <a:ext cx="8856983" cy="612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9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823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9766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13938">
                <a:tc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24630">
                <a:tc rowSpan="4"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Закон 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Республики Казахстан 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«Об образовании»</a:t>
                      </a:r>
                    </a:p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от 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27 июля 2007 года № 319-III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.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ase" latinLnBrk="0" hangingPunct="1"/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   Статья 1. Основные понятия, используемые в настоящем Законе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академическая мобильность – перемещение обучающихся или преподавателей-исследователей для обучения или проведения исследований на определенный академический период (семестр или учебный год) в другую организацию высшего и (или) послевузовского образования (внутри страны или за рубежом) </a:t>
                      </a:r>
                      <a:r>
                        <a:rPr lang="ru-RU" sz="1400" b="0" i="0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 </a:t>
                      </a:r>
                      <a:r>
                        <a:rPr lang="ru-RU" sz="1400" b="1" i="0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обязательным </a:t>
                      </a:r>
                      <a:r>
                        <a:rPr lang="ru-RU" sz="1400" b="1" i="0" kern="1200" dirty="0" err="1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перезачетом</a:t>
                      </a:r>
                      <a:r>
                        <a:rPr lang="ru-RU" sz="1400" b="1" i="0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освоенных учебных программ, дисциплин в виде академических кредитов в своей организации высшего и (или) послевузовского образования или для продолжения учебы в другой организации высшего и (или) послевузовского образования;</a:t>
                      </a:r>
                      <a:endParaRPr lang="ru-RU" sz="1400" b="1" i="0" kern="1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32523"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Результаты обучения – </a:t>
                      </a:r>
                      <a:r>
                        <a:rPr lang="ru-RU" sz="1400" b="1" i="0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подтвержденный оценкой объем знаний, умений, навыков, приобретенных, демонстрируемых обучающимся по освоению образовательной программы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и сформированные ценности и отношения;</a:t>
                      </a:r>
                      <a:endParaRPr lang="ru-RU" sz="1400" b="0" i="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881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     Статья 5. Компетенция уполномоченного органа в области образования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38-3) </a:t>
                      </a:r>
                      <a:r>
                        <a:rPr lang="ru-RU" sz="1400" b="1" i="0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разрабатывает и утверждает правила 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признан</a:t>
                      </a:r>
                      <a:r>
                        <a:rPr lang="ru-RU" sz="1400" b="1" i="0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ия результатов обучения, полученных взрослыми через неформальное образование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предоставляемое организациями, внесенными в перечень </a:t>
                      </a:r>
                      <a:r>
                        <a:rPr lang="ru-RU" sz="1400" b="0" dirty="0" smtClean="0">
                          <a:latin typeface="Arial" pitchFamily="34" charset="0"/>
                          <a:cs typeface="Arial" pitchFamily="34" charset="0"/>
                        </a:rPr>
                        <a:t>признан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ных организаций, предоставляющих неформальное образование;</a:t>
                      </a:r>
                      <a:endParaRPr lang="ru-RU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99120355"/>
                  </a:ext>
                </a:extLst>
              </a:tr>
              <a:tr h="1778984"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Статья 37. Дополнительное образование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273050">
                        <a:lnSpc>
                          <a:spcPts val="1500"/>
                        </a:lnSpc>
                      </a:pPr>
                      <a:r>
                        <a:rPr lang="ru-RU" sz="1400" b="0" i="0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Неформальное образование взрослых 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осуществляется организациями, которые предоставляют образовательные услуги, оказываемые без учета места, сроков и формы обучения, </a:t>
                      </a:r>
                      <a:r>
                        <a:rPr lang="ru-RU" sz="1400" b="1" i="0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 сопровождается выдачей документа, подтверждающего результаты обучения.</a:t>
                      </a: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Результаты обучения, полученные взрослыми в течение всей жизни через неформальное образование, </a:t>
                      </a:r>
                      <a:r>
                        <a:rPr lang="ru-RU" sz="1400" b="1" i="0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признаются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 соответствии с порядком, предусмотренным настоящим Законом, и способствуют дальнейшему трудоустройству.</a:t>
                      </a:r>
                      <a:endParaRPr lang="ru-RU" sz="1400" b="0" i="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404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164526"/>
              </p:ext>
            </p:extLst>
          </p:nvPr>
        </p:nvGraphicFramePr>
        <p:xfrm>
          <a:off x="107504" y="692696"/>
          <a:ext cx="8820980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1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4807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67577">
                <a:tc>
                  <a:txBody>
                    <a:bodyPr/>
                    <a:lstStyle/>
                    <a:p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3572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/>
                        </a:rPr>
                        <a:t>Государственный общеобязательный стандарт высшего образования</a:t>
                      </a:r>
                      <a:endParaRPr lang="en-US" sz="14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Глава 2. Требования к содержанию высшего образования с ориентиром на результаты обучения</a:t>
                      </a:r>
                      <a:endParaRPr lang="en-US" sz="1400" b="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    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22. Подготовка кадров с высшим образованием осуществляется на базе общеобразовательных учебных программ общего среднего образования, технического и профессионального образования, </a:t>
                      </a:r>
                      <a:r>
                        <a:rPr lang="ru-RU" sz="1400" b="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послесреднего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образования, а также высшего образования - при получении второго высшего образования.</a:t>
                      </a:r>
                      <a:endParaRPr lang="en-US" sz="14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 базе образовательных программ технического и профессионального образования, </a:t>
                      </a:r>
                      <a:r>
                        <a:rPr lang="ru-RU" sz="1400" b="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послесреднего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образования на "входе" в случае совпадения профиля образовательной программы высшего образования с образовательной программой технического и профессионального образования или </a:t>
                      </a:r>
                      <a:r>
                        <a:rPr lang="ru-RU" sz="1400" b="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послесреднего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образования </a:t>
                      </a: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результаты обучения предыдущего уровня формального образования признаются автоматически и срок обучения сокращается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lang="en-US" sz="14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    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 случае несовпадения профиля образовательной программы обучение осуществляется по полной программе высшего образования.</a:t>
                      </a:r>
                      <a:endParaRPr lang="en-US" sz="14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    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случае соответствия результатов обучения в качестве </a:t>
                      </a:r>
                      <a:r>
                        <a:rPr lang="ru-RU" sz="1400" b="1" kern="120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пререквизитов</a:t>
                      </a: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перезачитываются</a:t>
                      </a: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отдельные дисциплины предыдущего уровня формального образования, а также результаты обучения неформального образования соответствующего уровня.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41313"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Глава 3. Требования к максимальному объему учебной нагрузки студентов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Arial" pitchFamily="34" charset="0"/>
                          <a:cs typeface="Arial" pitchFamily="34" charset="0"/>
                        </a:rPr>
                        <a:t>32. Количество академических кредитов и необходимый объем образовательной программы высшего образования студентам, поступившим на базе программы </a:t>
                      </a:r>
                      <a:r>
                        <a:rPr lang="ru-RU" sz="1400" b="0" dirty="0" err="1" smtClean="0">
                          <a:latin typeface="Arial" pitchFamily="34" charset="0"/>
                          <a:cs typeface="Arial" pitchFamily="34" charset="0"/>
                        </a:rPr>
                        <a:t>ТиППО</a:t>
                      </a:r>
                      <a:r>
                        <a:rPr lang="ru-RU" sz="1400" b="0" dirty="0" smtClean="0">
                          <a:latin typeface="Arial" pitchFamily="34" charset="0"/>
                          <a:cs typeface="Arial" pitchFamily="34" charset="0"/>
                        </a:rPr>
                        <a:t>, или программы высшего образования, или на базе программы общего среднего образования для обучения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 сокращенным образовательным программам высшего образования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определяется ВУЗом самостоятельно с учетом признания ранее достигнутых результатов обучения формального и неформального образования.</a:t>
                      </a:r>
                      <a:endParaRPr lang="ru-RU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НОРМАТИВНЫЕ ССЫЛКИ </a:t>
            </a:r>
            <a:endParaRPr lang="ru-RU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74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8551099"/>
              </p:ext>
            </p:extLst>
          </p:nvPr>
        </p:nvGraphicFramePr>
        <p:xfrm>
          <a:off x="107504" y="1556792"/>
          <a:ext cx="8712968" cy="4248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613">
                  <a:extLst>
                    <a:ext uri="{9D8B030D-6E8A-4147-A177-3AD203B41FA5}">
                      <a16:colId xmlns="" xmlns:a16="http://schemas.microsoft.com/office/drawing/2014/main" val="2256546392"/>
                    </a:ext>
                  </a:extLst>
                </a:gridCol>
                <a:gridCol w="15506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6117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79097">
                <a:tc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12559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/>
                        </a:rPr>
                        <a:t>Типовые правила деятельности организаций высшего и (или) послевузовского образования</a:t>
                      </a:r>
                      <a:endParaRPr lang="ru-RU" sz="1400" b="0" i="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fontAlgn="base"/>
                      <a:endParaRPr lang="ru-RU" sz="14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Глава 2. Порядок деятельности организаций высшего и (или) послевузовского образования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35. Основой процесса обучения является академическая честность, реализация которой обеспечивается ОВПО.</a:t>
                      </a:r>
                    </a:p>
                    <a:p>
                      <a:pPr marL="0" indent="176213" algn="just" fontAlgn="base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3) </a:t>
                      </a: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обеспечение последовательной и непрерывной траектории обучения обучающегося путем определения четкого механизма и процедуры </a:t>
                      </a:r>
                      <a:r>
                        <a:rPr lang="ru-RU" sz="1400" b="1" kern="1200" dirty="0" err="1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перезачета</a:t>
                      </a: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кредитов обучающегося на основе верифицируемых </a:t>
                      </a:r>
                      <a:r>
                        <a:rPr lang="ru-RU" sz="1400" b="1" kern="1200" dirty="0" err="1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транскриптов</a:t>
                      </a: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других образовательных организаций;</a:t>
                      </a:r>
                      <a:endParaRPr lang="ru-RU" sz="1400" b="1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44258">
                <a:tc vMerge="1">
                  <a:txBody>
                    <a:bodyPr/>
                    <a:lstStyle/>
                    <a:p>
                      <a:pPr marL="0" algn="ctr" defTabSz="914400" rtl="0" eaLnBrk="1" fontAlgn="base" latinLnBrk="0" hangingPunct="1"/>
                      <a:endParaRPr lang="ru-RU" sz="1200" b="0" i="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base" latinLnBrk="0" hangingPunct="1"/>
                      <a:endParaRPr lang="ru-RU" sz="1200" b="0" i="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При переводе или восстановлении обучающихся для </a:t>
                      </a:r>
                      <a:r>
                        <a:rPr lang="ru-RU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перезачета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результатов обучения ОВПО создается соответствующая комиссия.</a:t>
                      </a:r>
                      <a:endParaRPr lang="ru-RU" sz="1400" b="0" i="0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12559">
                <a:tc vMerge="1">
                  <a:txBody>
                    <a:bodyPr/>
                    <a:lstStyle/>
                    <a:p>
                      <a:pPr algn="ctr" fontAlgn="base"/>
                      <a:endParaRPr lang="ru-RU" sz="1200" b="0" i="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273050"/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38. Признание результатов обучения, полученных взрослыми через неформальное образование осуществляется в соответствии с Правилами признания результатов обучения, полученных взрослыми через неформальное образование, предоставляемое организациями, внесенными в перечень признанных организаций, предоставляющих неформальное образование</a:t>
                      </a:r>
                      <a:endParaRPr lang="ru-RU" sz="1400" b="0" i="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НОРМАТИВНЫЕ ССЫЛКИ </a:t>
            </a:r>
            <a:endParaRPr lang="ru-RU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45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4368652"/>
              </p:ext>
            </p:extLst>
          </p:nvPr>
        </p:nvGraphicFramePr>
        <p:xfrm>
          <a:off x="107504" y="980728"/>
          <a:ext cx="8928992" cy="5530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049">
                  <a:extLst>
                    <a:ext uri="{9D8B030D-6E8A-4147-A177-3AD203B41FA5}">
                      <a16:colId xmlns="" xmlns:a16="http://schemas.microsoft.com/office/drawing/2014/main" val="2256546392"/>
                    </a:ext>
                  </a:extLst>
                </a:gridCol>
                <a:gridCol w="24482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74067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18126">
                <a:tc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8622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/>
                        </a:rPr>
                        <a:t> Правила признания результатов обучения, полученных взрослыми через неформальное образование, предоставляемое организациями, внесенными в перечень признанных организаций, предоставляющих неформальное образование</a:t>
                      </a:r>
                      <a:endParaRPr lang="ru-RU" sz="1600" b="0" i="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fontAlgn="base"/>
                      <a:endParaRPr lang="ru-RU" sz="16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  Глава 1. Общие положения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2)</a:t>
                      </a:r>
                      <a:r>
                        <a:rPr lang="ru-RU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признание результатов обучения - процесс формализации результатов образовательного опыта, набора компетенций и знаний;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04348">
                <a:tc vMerge="1">
                  <a:txBody>
                    <a:bodyPr/>
                    <a:lstStyle/>
                    <a:p>
                      <a:pPr fontAlgn="base"/>
                      <a:endParaRPr lang="ru-RU" sz="14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Глава 2. Порядок признания результатов обучения полученных взрослыми через неформальное образование, предоставляемое организациями, внесенными в перечень признанных организаций, предоставляющих неформальное образование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4) Результаты обучения, полученные через неформальное образование признаются организациями технического и профессионального,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послесреднего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высшего и (или) послевузовского образования 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88751204"/>
                  </a:ext>
                </a:extLst>
              </a:tr>
              <a:tr h="13341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5) Документами, подтверждающими результаты обучения, являются сертификат о завершении обучения или свидетельство о завершении обучения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778543853"/>
                  </a:ext>
                </a:extLst>
              </a:tr>
              <a:tr h="1257772">
                <a:tc vMerge="1">
                  <a:txBody>
                    <a:bodyPr/>
                    <a:lstStyle/>
                    <a:p>
                      <a:pPr fontAlgn="base"/>
                      <a:endParaRPr lang="ru-RU" sz="14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6) Для признания результатов обучения организация образования создает комиссию 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89385968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НОРМАТИВНЫЕ ССЫЛКИ </a:t>
            </a:r>
            <a:endParaRPr lang="ru-RU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67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ТЕРМИНЫ </a:t>
            </a:r>
            <a:endParaRPr lang="en-US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91264" cy="5544616"/>
          </a:xfrm>
        </p:spPr>
        <p:txBody>
          <a:bodyPr>
            <a:normAutofit fontScale="92500" lnSpcReduction="10000"/>
          </a:bodyPr>
          <a:lstStyle/>
          <a:p>
            <a:pPr lvl="1" algn="just">
              <a:buFont typeface="Wingdings" panose="05000000000000000000" pitchFamily="2" charset="2"/>
              <a:buChar char="v"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Признание результатов обучения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– процесс признания результатов обучения (далее - РО), полученных по одной образовательной программе (далее - ОП) могут быть признаны в другую программу, реализуемую в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КазНМУ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или другим учебным заведением, в другом официальном контексте с целью получения квалификации. Процесс, посредством которого вуз удостоверяет, что определенные результаты обучения, достигнутые и оцененные по другой ОП или по той же ОП в другом учебном заведении, соответствуют установленным требованиям одной из программ этого вуза.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Перезачет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кредитов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– это процедура признания эквивалентности содержания дисциплины, изученной в другом учебном заведении или по другому учебном плану, дисциплине рабочего учебного плана по образовательной программе, утвержденной и действующей на текущий момент, с внесением дисциплины и полученной по ней оценки в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транскрипт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обучающегося.</a:t>
            </a:r>
          </a:p>
          <a:p>
            <a:pPr marL="457200" lvl="1" indent="0" algn="just"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Формальное образование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— процесс получения знаний проходит в хорошо организованном и иерархически упорядоченном контексте, в учебных заведениях, по завершению которого выдается документ об образовании  государственного образца.</a:t>
            </a:r>
          </a:p>
          <a:p>
            <a:pPr marL="457200" lvl="1" indent="0" algn="just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Неформальное образование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для получения дополнительного объема знаний и навыков осуществляется организациями, которые предоставляют образовательные услуги, оказываемые без учета места, сроков и формы обучения, и сопровождается выдачей документа, подтверждающего результаты обучения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614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457200" y="1400092"/>
            <a:ext cx="8266271" cy="5219537"/>
            <a:chOff x="457200" y="1400092"/>
            <a:chExt cx="8266271" cy="5219537"/>
          </a:xfrm>
        </p:grpSpPr>
        <p:grpSp>
          <p:nvGrpSpPr>
            <p:cNvPr id="23" name="Группа 22"/>
            <p:cNvGrpSpPr/>
            <p:nvPr/>
          </p:nvGrpSpPr>
          <p:grpSpPr>
            <a:xfrm>
              <a:off x="457200" y="1400092"/>
              <a:ext cx="8266271" cy="5197262"/>
              <a:chOff x="434056" y="1355058"/>
              <a:chExt cx="8289279" cy="4394349"/>
            </a:xfrm>
          </p:grpSpPr>
          <p:grpSp>
            <p:nvGrpSpPr>
              <p:cNvPr id="5" name="Группа 4"/>
              <p:cNvGrpSpPr/>
              <p:nvPr/>
            </p:nvGrpSpPr>
            <p:grpSpPr>
              <a:xfrm>
                <a:off x="436019" y="1355058"/>
                <a:ext cx="2520013" cy="2152378"/>
                <a:chOff x="200532" y="247029"/>
                <a:chExt cx="2520013" cy="2152378"/>
              </a:xfrm>
            </p:grpSpPr>
            <p:sp>
              <p:nvSpPr>
                <p:cNvPr id="21" name="Прямоугольник 20"/>
                <p:cNvSpPr/>
                <p:nvPr/>
              </p:nvSpPr>
              <p:spPr>
                <a:xfrm>
                  <a:off x="200532" y="257753"/>
                  <a:ext cx="2520013" cy="2141654"/>
                </a:xfrm>
                <a:prstGeom prst="rect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200532" y="247029"/>
                  <a:ext cx="2520013" cy="2141654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spcFirstLastPara="0" vert="horz" wrap="square" lIns="41910" tIns="41910" rIns="41910" bIns="41910" numCol="1" spcCol="1270" anchor="ctr" anchorCtr="0">
                  <a:noAutofit/>
                </a:bodyPr>
                <a:lstStyle/>
                <a:p>
                  <a:pPr lvl="0" algn="ctr" defTabSz="466725">
                    <a:lnSpc>
                      <a:spcPts val="1500"/>
                    </a:lnSpc>
                    <a:spcBef>
                      <a:spcPct val="0"/>
                    </a:spcBef>
                  </a:pPr>
                  <a:r>
                    <a:rPr lang="ru-RU" sz="1600" i="0" kern="1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effectLst/>
                      <a:latin typeface="Arial" pitchFamily="34" charset="0"/>
                      <a:ea typeface="+mn-ea"/>
                      <a:cs typeface="Arial" pitchFamily="34" charset="0"/>
                    </a:rPr>
                    <a:t>Результаты обучения, полученные на предшествующем этапе обучения для продолжения обучения </a:t>
                  </a:r>
                </a:p>
                <a:p>
                  <a:pPr lvl="0" algn="ctr" defTabSz="466725">
                    <a:lnSpc>
                      <a:spcPts val="1500"/>
                    </a:lnSpc>
                    <a:spcBef>
                      <a:spcPct val="0"/>
                    </a:spcBef>
                  </a:pPr>
                  <a:r>
                    <a:rPr lang="ru-RU" sz="1600" i="0" kern="1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effectLst/>
                      <a:latin typeface="Arial" pitchFamily="34" charset="0"/>
                      <a:ea typeface="+mn-ea"/>
                      <a:cs typeface="Arial" pitchFamily="34" charset="0"/>
                    </a:rPr>
                    <a:t>при восстановлении, </a:t>
                  </a:r>
                </a:p>
                <a:p>
                  <a:pPr lvl="0" algn="ctr" defTabSz="466725">
                    <a:lnSpc>
                      <a:spcPts val="1500"/>
                    </a:lnSpc>
                    <a:spcBef>
                      <a:spcPct val="0"/>
                    </a:spcBef>
                  </a:pPr>
                  <a:r>
                    <a:rPr lang="ru-RU" sz="1600" i="0" kern="1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effectLst/>
                      <a:latin typeface="Arial" pitchFamily="34" charset="0"/>
                      <a:ea typeface="+mn-ea"/>
                      <a:cs typeface="Arial" pitchFamily="34" charset="0"/>
                    </a:rPr>
                    <a:t>выходе с академического отпуска, </a:t>
                  </a:r>
                </a:p>
                <a:p>
                  <a:pPr lvl="0" algn="ctr" defTabSz="466725">
                    <a:lnSpc>
                      <a:spcPts val="1500"/>
                    </a:lnSpc>
                    <a:spcBef>
                      <a:spcPct val="0"/>
                    </a:spcBef>
                  </a:pPr>
                  <a:r>
                    <a:rPr lang="ru-RU" sz="1600" i="0" kern="1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effectLst/>
                      <a:latin typeface="Arial" pitchFamily="34" charset="0"/>
                      <a:ea typeface="+mn-ea"/>
                      <a:cs typeface="Arial" pitchFamily="34" charset="0"/>
                    </a:rPr>
                    <a:t>переводе из одной ОП на другую, из одного вуза в другой.</a:t>
                  </a:r>
                  <a:endParaRPr lang="ru-RU" sz="1600" i="0" kern="1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grpSp>
            <p:nvGrpSpPr>
              <p:cNvPr id="6" name="Группа 5"/>
              <p:cNvGrpSpPr/>
              <p:nvPr/>
            </p:nvGrpSpPr>
            <p:grpSpPr>
              <a:xfrm>
                <a:off x="3312975" y="1355058"/>
                <a:ext cx="2520014" cy="2152378"/>
                <a:chOff x="3077488" y="247029"/>
                <a:chExt cx="2520014" cy="2152378"/>
              </a:xfrm>
            </p:grpSpPr>
            <p:sp>
              <p:nvSpPr>
                <p:cNvPr id="19" name="Прямоугольник 18"/>
                <p:cNvSpPr/>
                <p:nvPr/>
              </p:nvSpPr>
              <p:spPr>
                <a:xfrm>
                  <a:off x="3077488" y="257753"/>
                  <a:ext cx="2520013" cy="2141654"/>
                </a:xfrm>
                <a:prstGeom prst="rect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3077488" y="247029"/>
                  <a:ext cx="2520014" cy="2141654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spcFirstLastPara="0" vert="horz" wrap="square" lIns="41910" tIns="41910" rIns="41910" bIns="41910" numCol="1" spcCol="1270" anchor="ctr" anchorCtr="0">
                  <a:noAutofit/>
                </a:bodyPr>
                <a:lstStyle/>
                <a:p>
                  <a:pPr algn="ctr" defTabSz="466725">
                    <a:lnSpc>
                      <a:spcPts val="15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ru-RU" sz="160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Результаты обучения, предыдущего уровня формального </a:t>
                  </a:r>
                  <a:r>
                    <a:rPr lang="ru-RU" sz="1600" dirty="0" err="1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ТиППО</a:t>
                  </a:r>
                  <a:r>
                    <a:rPr lang="ru-RU" sz="160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, или программы высшего образования, или программы общего среднего образования для продолжения обучения на следующем уровне по сокращенным </a:t>
                  </a:r>
                  <a:r>
                    <a:rPr lang="ru-RU" sz="16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ОП высшего </a:t>
                  </a:r>
                  <a:r>
                    <a:rPr lang="ru-RU" sz="160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образования</a:t>
                  </a:r>
                </a:p>
              </p:txBody>
            </p:sp>
          </p:grpSp>
          <p:grpSp>
            <p:nvGrpSpPr>
              <p:cNvPr id="7" name="Группа 6"/>
              <p:cNvGrpSpPr/>
              <p:nvPr/>
            </p:nvGrpSpPr>
            <p:grpSpPr>
              <a:xfrm>
                <a:off x="6189930" y="1355058"/>
                <a:ext cx="2527221" cy="2152378"/>
                <a:chOff x="5954443" y="247029"/>
                <a:chExt cx="2527221" cy="2152378"/>
              </a:xfrm>
            </p:grpSpPr>
            <p:sp>
              <p:nvSpPr>
                <p:cNvPr id="17" name="Прямоугольник 16"/>
                <p:cNvSpPr/>
                <p:nvPr/>
              </p:nvSpPr>
              <p:spPr>
                <a:xfrm>
                  <a:off x="5954443" y="257753"/>
                  <a:ext cx="2520013" cy="2141654"/>
                </a:xfrm>
                <a:prstGeom prst="rect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5961651" y="247029"/>
                  <a:ext cx="2520013" cy="2141654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spcFirstLastPara="0" vert="horz" wrap="square" lIns="41910" tIns="41910" rIns="41910" bIns="41910" numCol="1" spcCol="1270" anchor="ctr" anchorCtr="0">
                  <a:noAutofit/>
                </a:bodyPr>
                <a:lstStyle/>
                <a:p>
                  <a:pPr lvl="0" algn="ctr" defTabSz="466725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ru-RU" sz="160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Результаты обучения, </a:t>
                  </a:r>
                  <a:r>
                    <a:rPr lang="ru-RU" sz="16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неформальное образования </a:t>
                  </a:r>
                  <a:r>
                    <a:rPr lang="ru-RU" sz="160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для продолжения обучения на следующем уровне образования и/или для получения второго высшего образования </a:t>
                  </a:r>
                </a:p>
              </p:txBody>
            </p:sp>
          </p:grpSp>
          <p:grpSp>
            <p:nvGrpSpPr>
              <p:cNvPr id="8" name="Группа 7"/>
              <p:cNvGrpSpPr/>
              <p:nvPr/>
            </p:nvGrpSpPr>
            <p:grpSpPr>
              <a:xfrm>
                <a:off x="434056" y="3607753"/>
                <a:ext cx="2520013" cy="2141654"/>
                <a:chOff x="198569" y="2499724"/>
                <a:chExt cx="2520013" cy="2141654"/>
              </a:xfrm>
            </p:grpSpPr>
            <p:sp>
              <p:nvSpPr>
                <p:cNvPr id="15" name="Прямоугольник 14"/>
                <p:cNvSpPr/>
                <p:nvPr/>
              </p:nvSpPr>
              <p:spPr>
                <a:xfrm>
                  <a:off x="198569" y="2499724"/>
                  <a:ext cx="2520013" cy="2141654"/>
                </a:xfrm>
                <a:prstGeom prst="rect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198569" y="2499724"/>
                  <a:ext cx="2520013" cy="2141654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spcFirstLastPara="0" vert="horz" wrap="square" lIns="45720" tIns="45720" rIns="45720" bIns="45720" numCol="1" spcCol="1270" anchor="ctr" anchorCtr="0">
                  <a:noAutofit/>
                </a:bodyPr>
                <a:lstStyle/>
                <a:p>
                  <a:pPr lvl="0" algn="ctr" defTabSz="5334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ru-RU" sz="1600" i="0" kern="1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effectLst/>
                      <a:latin typeface="Arial" pitchFamily="34" charset="0"/>
                      <a:ea typeface="+mn-ea"/>
                      <a:cs typeface="Arial" pitchFamily="34" charset="0"/>
                    </a:rPr>
                    <a:t>Результаты обучения языковых компетенций по международным/признанным сертификатам.</a:t>
                  </a:r>
                  <a:endParaRPr lang="ru-RU" sz="1600" i="0" kern="1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grpSp>
            <p:nvGrpSpPr>
              <p:cNvPr id="10" name="Группа 9"/>
              <p:cNvGrpSpPr/>
              <p:nvPr/>
            </p:nvGrpSpPr>
            <p:grpSpPr>
              <a:xfrm>
                <a:off x="6189930" y="3607189"/>
                <a:ext cx="2533405" cy="2142218"/>
                <a:chOff x="5954443" y="2499160"/>
                <a:chExt cx="2533405" cy="2142218"/>
              </a:xfrm>
            </p:grpSpPr>
            <p:sp>
              <p:nvSpPr>
                <p:cNvPr id="11" name="Прямоугольник 10"/>
                <p:cNvSpPr/>
                <p:nvPr/>
              </p:nvSpPr>
              <p:spPr>
                <a:xfrm>
                  <a:off x="5954443" y="2499724"/>
                  <a:ext cx="2520013" cy="2141654"/>
                </a:xfrm>
                <a:prstGeom prst="rect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5967835" y="2499160"/>
                  <a:ext cx="2520013" cy="2141654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spcFirstLastPara="0" vert="horz" wrap="square" lIns="41910" tIns="41910" rIns="41910" bIns="41910" numCol="1" spcCol="1270" anchor="ctr" anchorCtr="0">
                  <a:noAutofit/>
                </a:bodyPr>
                <a:lstStyle/>
                <a:p>
                  <a:pPr algn="ctr" defTabSz="5334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ru-RU" sz="160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Результаты обучения, полученные в рамках академической мобильности, с обязательным </a:t>
                  </a:r>
                  <a:r>
                    <a:rPr lang="ru-RU" sz="1600" dirty="0" err="1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перезачетом</a:t>
                  </a:r>
                  <a:r>
                    <a:rPr lang="ru-RU" sz="160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 освоенных  кредитов в своей ОВПО или для продолжения учебы в другой ОВПО.</a:t>
                  </a:r>
                </a:p>
              </p:txBody>
            </p:sp>
          </p:grpSp>
        </p:grpSp>
        <p:sp>
          <p:nvSpPr>
            <p:cNvPr id="24" name="TextBox 23"/>
            <p:cNvSpPr txBox="1"/>
            <p:nvPr/>
          </p:nvSpPr>
          <p:spPr>
            <a:xfrm>
              <a:off x="3341819" y="4086663"/>
              <a:ext cx="2513018" cy="253296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spcBef>
                  <a:spcPct val="0"/>
                </a:spcBef>
              </a:pPr>
              <a:r>
                <a:rPr lang="ru-RU" sz="16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Результаты обучения неформального образования соответствующего уровня в качестве </a:t>
              </a:r>
              <a:r>
                <a:rPr lang="ru-RU" sz="16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пререквизитов</a:t>
              </a:r>
              <a:r>
                <a:rPr lang="ru-RU" sz="16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при поступлении в магистратуру/</a:t>
              </a:r>
            </a:p>
            <a:p>
              <a:pPr lvl="0" algn="ctr" defTabSz="533400">
                <a:spcBef>
                  <a:spcPct val="0"/>
                </a:spcBef>
              </a:pPr>
              <a:r>
                <a:rPr lang="ru-RU" sz="1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докторантуру. </a:t>
              </a:r>
              <a:endPara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6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Результатом обучения формального и неформального образования считаются знания, навыки и компетенции, </a:t>
            </a:r>
            <a:r>
              <a:rPr lang="ru-R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полученные: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99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63408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признания результатов формального и неформального образования. </a:t>
            </a:r>
            <a:endParaRPr lang="en-U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616624"/>
          </a:xfrm>
        </p:spPr>
        <p:txBody>
          <a:bodyPr>
            <a:noAutofit/>
          </a:bodyPr>
          <a:lstStyle/>
          <a:p>
            <a:pPr marL="531813" lvl="1" indent="-514350" algn="just">
              <a:lnSpc>
                <a:spcPts val="15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признания результатов обучения в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ОВПО 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создается комиссия по признанию результатов формального и неформального обучения обучающихся (далее - Комиссия), состоящая из нечетного количества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членов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7425" lvl="1" indent="-450850" algn="just">
              <a:lnSpc>
                <a:spcPts val="15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числа членов комиссии большинством голосов избирается председатель комиссии, который руководит деятельностью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комиссии.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1" indent="-514350" algn="just">
              <a:lnSpc>
                <a:spcPts val="15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Лицо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подавшее заявление на признание результатов обучения (далее - Претендент), предоставляет на рассмотрение Комиссии следующие документы: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6312" lvl="0" indent="-457200" algn="just">
              <a:lnSpc>
                <a:spcPts val="15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заявление на имя председателя Комиссии в произвольной форме о признании результатов обучения;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6312" lvl="0" indent="-457200" algn="just">
              <a:lnSpc>
                <a:spcPts val="15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копия удостоверения личности;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6312" lvl="0" indent="-457200" algn="just">
              <a:lnSpc>
                <a:spcPts val="15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оригинал документа, подтверждающего результаты обучения формального или неформального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 algn="just">
              <a:lnSpc>
                <a:spcPts val="15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Комиссия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на основании предоставленных документов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2663" lvl="0" indent="-441325" algn="just">
              <a:lnSpc>
                <a:spcPts val="15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проводит сопоставление результатов обучения дисциплин изученных на предыдущем этапе обучения с учебным планом заявленной образовательной программы;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2663" lvl="0" indent="-441325" algn="just">
              <a:lnSpc>
                <a:spcPts val="15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знакомит претендентов с условиями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перезачета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2663" lvl="0" indent="-441325" algn="just">
              <a:lnSpc>
                <a:spcPts val="15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определяет дисциплины, которые можно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перезачесть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или переходят в академическую разницу. </a:t>
            </a:r>
          </a:p>
          <a:p>
            <a:pPr marL="982663" lvl="0" indent="-441325" algn="just">
              <a:lnSpc>
                <a:spcPts val="15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выносит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решение о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перезачете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дисциплин, о необходимости сдачи итогового контроля;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2663" lvl="0" indent="-441325" algn="just">
              <a:lnSpc>
                <a:spcPts val="15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ешение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комиссии принимается большинством голосов от общего числа участвующих в заседании комиссии. Решение комиссии оформляется протоколом по форме, установленной в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ОВПО.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2663" lvl="0" indent="-441325" algn="just">
              <a:lnSpc>
                <a:spcPts val="15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трансферт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дисциплин учебных кредитов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перезачета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дисциплин передается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офис Регистратора, и дисциплины переносятся в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транскрипт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57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1337</Words>
  <Application>Microsoft Office PowerPoint</Application>
  <PresentationFormat>Экран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Признание результатов обучения и перезачет кредитов предшествующей подготовки, включая дополнительное и неформальное образование</vt:lpstr>
      <vt:lpstr>Презентация PowerPoint</vt:lpstr>
      <vt:lpstr>НОРМАТИВНЫЕ ССЫЛКИ </vt:lpstr>
      <vt:lpstr>НОРМАТИВНЫЕ ССЫЛКИ </vt:lpstr>
      <vt:lpstr>НОРМАТИВНЫЕ ССЫЛКИ </vt:lpstr>
      <vt:lpstr>НОРМАТИВНЫЕ ССЫЛКИ </vt:lpstr>
      <vt:lpstr>ОСНОВНЫЕ ТЕРМИНЫ </vt:lpstr>
      <vt:lpstr>Результатом обучения формального и неформального образования считаются знания, навыки и компетенции, полученные:</vt:lpstr>
      <vt:lpstr>Порядок признания результатов формального и неформального образования. </vt:lpstr>
      <vt:lpstr>Сопоставление результатов обучения дисциплин</vt:lpstr>
      <vt:lpstr>Примечания к трансферту</vt:lpstr>
      <vt:lpstr>Каталог по ОП «Медицина»  по аналогии каталога «Outcomes for graduates»</vt:lpstr>
      <vt:lpstr>ПРОЕКТ РЕШЕНИЯ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88</cp:revision>
  <cp:lastPrinted>2021-06-23T04:27:44Z</cp:lastPrinted>
  <dcterms:created xsi:type="dcterms:W3CDTF">2021-06-21T13:02:23Z</dcterms:created>
  <dcterms:modified xsi:type="dcterms:W3CDTF">2021-06-23T05:01:12Z</dcterms:modified>
</cp:coreProperties>
</file>