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76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66" r:id="rId11"/>
    <p:sldId id="273" r:id="rId12"/>
    <p:sldId id="274" r:id="rId13"/>
    <p:sldId id="283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867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71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8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210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1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25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1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87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5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4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6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9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0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8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55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1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15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63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658200" cy="35283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И РЕАЛИЗАЦИЯ ОБРАЗОВАТЕЛЬНЫХ ПРОГРАММ ДОПОЛНИТЕЛЬНОГО  ОБРАЗОВАНИЯ В ОБЛАСТИ ЗДРАВООХРАНЕНИЯ</a:t>
            </a:r>
            <a:b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(методические рекомендации)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5589240"/>
            <a:ext cx="6858000" cy="108012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Султангазиева </a:t>
            </a:r>
            <a:r>
              <a:rPr lang="ru-RU" sz="2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А.А</a:t>
            </a: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Зам. Руководителя </a:t>
            </a:r>
            <a:r>
              <a:rPr lang="ru-RU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Института </a:t>
            </a:r>
            <a:r>
              <a:rPr lang="ru-RU" i="1" dirty="0">
                <a:solidFill>
                  <a:srgbClr val="002060"/>
                </a:solidFill>
                <a:latin typeface="Arial Narrow" panose="020B0606020202030204" pitchFamily="34" charset="0"/>
              </a:rPr>
              <a:t>Д</a:t>
            </a:r>
            <a:r>
              <a:rPr lang="ru-RU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 </a:t>
            </a: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КазНМУ им. С.Д. </a:t>
            </a:r>
            <a:r>
              <a:rPr lang="ru-RU" sz="2000" i="1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Асфендиярова</a:t>
            </a:r>
            <a:endParaRPr lang="ru-RU" sz="2000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r">
              <a:spcBef>
                <a:spcPts val="600"/>
              </a:spcBef>
            </a:pPr>
            <a:endParaRPr lang="ru-RU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46408" y="5760"/>
            <a:ext cx="8317432" cy="326896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Учебно-методическая документация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6264696" cy="432048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Журнал </a:t>
            </a:r>
            <a:r>
              <a:rPr lang="ru-RU" sz="1900" b="1" dirty="0">
                <a:solidFill>
                  <a:srgbClr val="002060"/>
                </a:solidFill>
                <a:latin typeface="Arial Narrow" panose="020B0606020202030204" pitchFamily="34" charset="0"/>
              </a:rPr>
              <a:t>учета посещаемости и успеваемости </a:t>
            </a:r>
            <a:r>
              <a:rPr lang="ru-RU" sz="19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слушателей</a:t>
            </a:r>
            <a:endParaRPr lang="ru-RU" sz="19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88685"/>
              </p:ext>
            </p:extLst>
          </p:nvPr>
        </p:nvGraphicFramePr>
        <p:xfrm>
          <a:off x="179512" y="975008"/>
          <a:ext cx="8640960" cy="2309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0"/>
              </a:tblGrid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 (в соответствии с Номенклатурой специальностей и специализаций)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программы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2885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дополнительного образования (повышение квалификации/сертификационный цикл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Общий объем кредитов (часов)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проведения программы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 обучения (</a:t>
                      </a:r>
                      <a:r>
                        <a:rPr lang="ru-RU" sz="1600" b="0" spc="1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очное,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дистанционное, смешанное, </a:t>
                      </a:r>
                      <a:r>
                        <a:rPr lang="ru-RU" sz="1600" b="0" spc="1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вечернее, заочного обучения)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Кодировка группы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444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Куратор цикла (должность,звание, квалификация, контакты)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3501008"/>
            <a:ext cx="80648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1900" b="1" dirty="0">
                <a:solidFill>
                  <a:srgbClr val="002060"/>
                </a:solidFill>
                <a:latin typeface="Arial Narrow" panose="020B0606020202030204" pitchFamily="34" charset="0"/>
              </a:rPr>
              <a:t>Журнал учета посещаемости и успеваемости слушателей</a:t>
            </a:r>
            <a:endParaRPr lang="ru-RU" sz="19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90738"/>
              </p:ext>
            </p:extLst>
          </p:nvPr>
        </p:nvGraphicFramePr>
        <p:xfrm>
          <a:off x="168043" y="3993446"/>
          <a:ext cx="8712971" cy="2711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354"/>
                <a:gridCol w="1036852"/>
                <a:gridCol w="226180"/>
                <a:gridCol w="226180"/>
                <a:gridCol w="226180"/>
                <a:gridCol w="226180"/>
                <a:gridCol w="226957"/>
                <a:gridCol w="226957"/>
                <a:gridCol w="226180"/>
                <a:gridCol w="226180"/>
                <a:gridCol w="226180"/>
                <a:gridCol w="226957"/>
                <a:gridCol w="226957"/>
                <a:gridCol w="226180"/>
                <a:gridCol w="226180"/>
                <a:gridCol w="226180"/>
                <a:gridCol w="226180"/>
                <a:gridCol w="226957"/>
                <a:gridCol w="226957"/>
                <a:gridCol w="226180"/>
                <a:gridCol w="226180"/>
                <a:gridCol w="226180"/>
                <a:gridCol w="226957"/>
                <a:gridCol w="226957"/>
                <a:gridCol w="507544"/>
                <a:gridCol w="568169"/>
                <a:gridCol w="661438"/>
                <a:gridCol w="661438"/>
              </a:tblGrid>
              <a:tr h="30811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Номер занятия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Итоговая оценка**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Дата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ФИО слушателя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по буквенной системе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Цифровой эквивалент оценки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Процентное содержание оценки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*Оценка по традиционной системе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453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8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0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Подпись преподавателя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0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308" y="692696"/>
            <a:ext cx="871296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1900" b="1" dirty="0">
                <a:solidFill>
                  <a:srgbClr val="002060"/>
                </a:solidFill>
                <a:latin typeface="Arial Narrow" panose="020B0606020202030204" pitchFamily="34" charset="0"/>
              </a:rPr>
              <a:t>Зачетная ведомость повышения квалификации</a:t>
            </a:r>
            <a:endParaRPr lang="ru-RU" sz="19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395747"/>
              </p:ext>
            </p:extLst>
          </p:nvPr>
        </p:nvGraphicFramePr>
        <p:xfrm>
          <a:off x="251520" y="1109814"/>
          <a:ext cx="8544740" cy="2348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4740"/>
              </a:tblGrid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программы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Язык обучения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Объем в кредитах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Объем часов/из них аудиторные/самостоятельные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обучения (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очное,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дистанционное, смешанное,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вечернее, заочного обучения)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Кодировка группы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Куратор цикла (должность,звание, квалификация, контакты)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Сроки проведения программы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Дата проведения зачета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93884"/>
              </p:ext>
            </p:extLst>
          </p:nvPr>
        </p:nvGraphicFramePr>
        <p:xfrm>
          <a:off x="251520" y="3429000"/>
          <a:ext cx="8568951" cy="10436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5276"/>
                <a:gridCol w="2737094"/>
                <a:gridCol w="2142657"/>
                <a:gridCol w="3093924"/>
              </a:tblGrid>
              <a:tr h="40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Ф.И.О слушателя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тметка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о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зачет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Подпись преподавателя, принимающего зачет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27308" y="4365104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solidFill>
                  <a:srgbClr val="002060"/>
                </a:solidFill>
                <a:latin typeface="Arial Narrow" pitchFamily="34" charset="0"/>
              </a:rPr>
              <a:t>Число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</a:rPr>
              <a:t> слушателей ___</a:t>
            </a:r>
          </a:p>
          <a:p>
            <a:r>
              <a:rPr lang="ru-RU" dirty="0">
                <a:solidFill>
                  <a:srgbClr val="002060"/>
                </a:solidFill>
                <a:latin typeface="Arial Narrow" pitchFamily="34" charset="0"/>
              </a:rPr>
              <a:t>Сдали __</a:t>
            </a:r>
          </a:p>
          <a:p>
            <a:r>
              <a:rPr lang="ru-RU" dirty="0">
                <a:solidFill>
                  <a:srgbClr val="002060"/>
                </a:solidFill>
                <a:latin typeface="Arial Narrow" pitchFamily="34" charset="0"/>
              </a:rPr>
              <a:t>Не сдали ___</a:t>
            </a:r>
          </a:p>
          <a:p>
            <a:r>
              <a:rPr lang="ru-RU" dirty="0">
                <a:solidFill>
                  <a:srgbClr val="002060"/>
                </a:solidFill>
                <a:latin typeface="Arial Narrow" pitchFamily="34" charset="0"/>
              </a:rPr>
              <a:t>Не явились ___</a:t>
            </a:r>
          </a:p>
          <a:p>
            <a:r>
              <a:rPr lang="kk-KZ" dirty="0">
                <a:solidFill>
                  <a:srgbClr val="002060"/>
                </a:solidFill>
                <a:latin typeface="Arial Narrow" pitchFamily="34" charset="0"/>
              </a:rPr>
              <a:t>Зав. кафедрой        __________________________ _____________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kk-KZ" dirty="0">
                <a:solidFill>
                  <a:srgbClr val="002060"/>
                </a:solidFill>
                <a:latin typeface="Arial Narrow" pitchFamily="34" charset="0"/>
              </a:rPr>
              <a:t>                 </a:t>
            </a:r>
            <a:r>
              <a:rPr lang="kk-KZ" dirty="0" smtClean="0">
                <a:solidFill>
                  <a:srgbClr val="002060"/>
                </a:solidFill>
                <a:latin typeface="Arial Narrow" pitchFamily="34" charset="0"/>
              </a:rPr>
              <a:t>                       </a:t>
            </a:r>
            <a:r>
              <a:rPr lang="kk-KZ" dirty="0">
                <a:solidFill>
                  <a:srgbClr val="002060"/>
                </a:solidFill>
                <a:latin typeface="Arial Narrow" pitchFamily="34" charset="0"/>
              </a:rPr>
              <a:t>(ФИО)                                     (подпись</a:t>
            </a:r>
            <a:r>
              <a:rPr lang="kk-KZ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</a:p>
          <a:p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kk-KZ" dirty="0">
                <a:solidFill>
                  <a:srgbClr val="002060"/>
                </a:solidFill>
                <a:latin typeface="Arial Narrow" pitchFamily="34" charset="0"/>
              </a:rPr>
              <a:t>«______» _________________ 20_____г.</a:t>
            </a:r>
            <a:r>
              <a:rPr lang="kk-KZ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5300" y="116632"/>
            <a:ext cx="8856984" cy="43204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Учебно-методическая документация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7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400" y="362561"/>
            <a:ext cx="384752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kk-KZ" sz="1900" b="1" dirty="0">
                <a:solidFill>
                  <a:srgbClr val="002060"/>
                </a:solidFill>
                <a:latin typeface="Arial Narrow" panose="020B0606020202030204" pitchFamily="34" charset="0"/>
              </a:rPr>
              <a:t>Экзаменационная ведомость СК*</a:t>
            </a:r>
            <a:endParaRPr lang="ru-RU" sz="19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502373"/>
              </p:ext>
            </p:extLst>
          </p:nvPr>
        </p:nvGraphicFramePr>
        <p:xfrm>
          <a:off x="337023" y="702994"/>
          <a:ext cx="8285991" cy="2609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5991"/>
              </a:tblGrid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программы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Язык обучения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Объем в кредитах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Объем часов/из них аудиторные/самостоятельные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обучения (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очное,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дистанционное, смешанное,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вечернее, заочного обучения)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Кодировка группы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Куратор цикла (должность,звание, квалификация, контакты)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Сроки проведения программы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4338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проведения итогового контроля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Дата проведения зачета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97957"/>
              </p:ext>
            </p:extLst>
          </p:nvPr>
        </p:nvGraphicFramePr>
        <p:xfrm>
          <a:off x="325511" y="3501010"/>
          <a:ext cx="8349209" cy="15094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0810"/>
                <a:gridCol w="1673437"/>
                <a:gridCol w="1019739"/>
                <a:gridCol w="1019739"/>
                <a:gridCol w="917622"/>
                <a:gridCol w="819818"/>
                <a:gridCol w="1019022"/>
                <a:gridCol w="1019022"/>
              </a:tblGrid>
              <a:tr h="25157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 слушателя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 апелляции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После апелляции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знаний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навыков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Итоговая оценка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знаний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навыков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Итоговая оценка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1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4071" y="5042118"/>
            <a:ext cx="86805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rgbClr val="002060"/>
                </a:solidFill>
                <a:latin typeface="Arial Narrow" pitchFamily="34" charset="0"/>
              </a:rPr>
              <a:t>Число</a:t>
            </a:r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 слушателей ___</a:t>
            </a:r>
          </a:p>
          <a:p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Сдали __</a:t>
            </a:r>
          </a:p>
          <a:p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Не сдали ___</a:t>
            </a:r>
          </a:p>
          <a:p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Не явились ___</a:t>
            </a:r>
          </a:p>
          <a:p>
            <a:r>
              <a:rPr lang="kk-KZ" sz="1400" dirty="0">
                <a:solidFill>
                  <a:srgbClr val="002060"/>
                </a:solidFill>
                <a:latin typeface="Arial Narrow" pitchFamily="34" charset="0"/>
              </a:rPr>
              <a:t>Представитель организации</a:t>
            </a:r>
            <a:endParaRPr lang="ru-RU" sz="1400" dirty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kk-KZ" sz="1400" dirty="0">
                <a:solidFill>
                  <a:srgbClr val="002060"/>
                </a:solidFill>
                <a:latin typeface="Arial Narrow" pitchFamily="34" charset="0"/>
              </a:rPr>
              <a:t>по оценке                                        ____________________ _____________</a:t>
            </a:r>
            <a:endParaRPr lang="ru-RU" sz="1400" dirty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kk-KZ" sz="1400" dirty="0">
                <a:solidFill>
                  <a:srgbClr val="002060"/>
                </a:solidFill>
                <a:latin typeface="Arial Narrow" pitchFamily="34" charset="0"/>
              </a:rPr>
              <a:t>                                                                                 (ФИО)                                     (подпись</a:t>
            </a:r>
            <a:r>
              <a:rPr lang="kk-KZ" sz="1400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kk-KZ" sz="1400" dirty="0">
                <a:solidFill>
                  <a:srgbClr val="002060"/>
                </a:solidFill>
                <a:latin typeface="Arial Narrow" pitchFamily="34" charset="0"/>
              </a:rPr>
              <a:t>«______» _________________ 20_____г.</a:t>
            </a:r>
            <a:endParaRPr lang="ru-RU" sz="1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8375" y="4090"/>
            <a:ext cx="8856984" cy="28803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Учебно-методическая документация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09" y="603704"/>
            <a:ext cx="8537915" cy="1215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19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Контрольно-измерительные средства оценки учебных достижений слушателей</a:t>
            </a:r>
            <a:endParaRPr lang="ru-RU" sz="19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1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2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 3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 и т.д.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73785"/>
              </p:ext>
            </p:extLst>
          </p:nvPr>
        </p:nvGraphicFramePr>
        <p:xfrm>
          <a:off x="384660" y="2371440"/>
          <a:ext cx="8461164" cy="15979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7330"/>
                <a:gridCol w="1872208"/>
                <a:gridCol w="1152128"/>
                <a:gridCol w="1800200"/>
                <a:gridCol w="1368152"/>
                <a:gridCol w="1771146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степень, звание, квалификация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темы/раздела/ дисциплины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кафедры, телефон, электронный адрес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48375" y="4090"/>
            <a:ext cx="8856984" cy="28803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Учебно-методическая документация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7924" y="1986719"/>
            <a:ext cx="311816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9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 о преподавателях</a:t>
            </a:r>
            <a:endParaRPr lang="ru-RU" sz="19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7924" y="4184349"/>
            <a:ext cx="249299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80340" algn="l"/>
              </a:tabLst>
            </a:pPr>
            <a:r>
              <a:rPr lang="ru-RU" sz="19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Расписание занятий</a:t>
            </a:r>
            <a:endParaRPr lang="ru-RU" sz="19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28359"/>
              </p:ext>
            </p:extLst>
          </p:nvPr>
        </p:nvGraphicFramePr>
        <p:xfrm>
          <a:off x="388823" y="4653136"/>
          <a:ext cx="8461164" cy="13696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7330"/>
                <a:gridCol w="1361805"/>
                <a:gridCol w="1123499"/>
                <a:gridCol w="1800200"/>
                <a:gridCol w="1224136"/>
                <a:gridCol w="936104"/>
                <a:gridCol w="1518090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проведения занятия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 часах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1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95400" y="1659392"/>
            <a:ext cx="6858000" cy="238760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Narrow" pitchFamily="34" charset="0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Учебно-методическая документация*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" y="1268760"/>
            <a:ext cx="8229600" cy="3528392"/>
          </a:xfrm>
          <a:solidFill>
            <a:schemeClr val="accent5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lvl="0">
              <a:buClr>
                <a:srgbClr val="002060"/>
              </a:buClr>
              <a:buSzPct val="50000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бразовательная программа</a:t>
            </a:r>
          </a:p>
          <a:p>
            <a:pPr lvl="0">
              <a:buClr>
                <a:srgbClr val="002060"/>
              </a:buClr>
              <a:buSzPct val="50000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Журнал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контроля посещаемости и успеваемости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слушателей</a:t>
            </a:r>
          </a:p>
          <a:p>
            <a:pPr lvl="0">
              <a:buClr>
                <a:srgbClr val="002060"/>
              </a:buClr>
              <a:buSzPct val="50000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Ведомости экзаменационные/зачетные</a:t>
            </a:r>
          </a:p>
          <a:p>
            <a:pPr lvl="0">
              <a:buClr>
                <a:srgbClr val="002060"/>
              </a:buClr>
              <a:buSzPct val="50000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Данные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преподавателях</a:t>
            </a:r>
          </a:p>
          <a:p>
            <a:pPr lvl="0">
              <a:buClr>
                <a:srgbClr val="002060"/>
              </a:buClr>
              <a:buSzPct val="50000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Расписание занятий</a:t>
            </a:r>
          </a:p>
          <a:p>
            <a:pPr lvl="0">
              <a:buClr>
                <a:srgbClr val="002060"/>
              </a:buClr>
              <a:buSzPct val="50000"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Контрольно-измерительные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средства оценки учебных достижений слушателей в соответствии с согласованием ключевых элементов, заявленных в паспорте программы.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5517232"/>
            <a:ext cx="83272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*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Другие учетно-отчетные и учебно-методические документы по дополнительному образованию могут разрабатываться и внедряться Организацией образования самостоятельно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609" y="0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713122"/>
              </p:ext>
            </p:extLst>
          </p:nvPr>
        </p:nvGraphicFramePr>
        <p:xfrm>
          <a:off x="107504" y="548680"/>
          <a:ext cx="8875073" cy="6194834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875073"/>
              </a:tblGrid>
              <a:tr h="5966234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организации образования и науки, разработчика образовательной </a:t>
                      </a: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программы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Вид дополнительного образования (ПК/СК/НФО)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Наименование программы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специальности и (или) специализации (в соответствии с Номенклатурой специальностей и специализаций)</a:t>
                      </a:r>
                      <a:r>
                        <a:rPr lang="ru-RU" sz="1900" b="0" spc="1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spc="1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Уровень образовательной программы (базовый, средний, высший, специализированный)</a:t>
                      </a: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Уровень квалификации по ОРК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Требования к предшествующему уровню образовательной программы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Продолжительность программы в кредитах(часах)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Язык обучения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Место проведения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Формат обучения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Присваиваемая квалификация по специализации (сертификационный курс)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Документ по завершению обучения (свидетельство о сертификационном курсе, свидетельство о повышении квалификации)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Полное наименование организации экспертизы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Дата составления экспертного заключения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Срок действия экспертного заключения</a:t>
                      </a:r>
                      <a:endParaRPr lang="ru-RU" sz="1900" b="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6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609" y="0"/>
            <a:ext cx="8856984" cy="404664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516836"/>
              </p:ext>
            </p:extLst>
          </p:nvPr>
        </p:nvGraphicFramePr>
        <p:xfrm>
          <a:off x="107504" y="620688"/>
          <a:ext cx="8784976" cy="6000895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388843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19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Нормативные ссылки для разработки программы  ПК/СК</a:t>
                      </a: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:</a:t>
                      </a:r>
                    </a:p>
                    <a:p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1.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2. и т.д.</a:t>
                      </a:r>
                    </a:p>
                    <a:p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Сведения о разработчиках: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12463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Программа повышения квалификации/сертификационного курса утверждена на заседании </a:t>
                      </a: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указать наименование методического коллегиального органа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32193"/>
              </p:ext>
            </p:extLst>
          </p:nvPr>
        </p:nvGraphicFramePr>
        <p:xfrm>
          <a:off x="395536" y="2132855"/>
          <a:ext cx="8444943" cy="175069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814981"/>
                <a:gridCol w="2814981"/>
                <a:gridCol w="2814981"/>
              </a:tblGrid>
              <a:tr h="298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Должность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Подпись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Разработано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Должность, место работы, звание (при наличии)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Должность, место работы, звание (при наличии)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</a:p>
                    <a:p>
                      <a:endParaRPr lang="ru-RU" sz="16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25552"/>
              </p:ext>
            </p:extLst>
          </p:nvPr>
        </p:nvGraphicFramePr>
        <p:xfrm>
          <a:off x="395536" y="5229200"/>
          <a:ext cx="8444943" cy="10801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952328"/>
                <a:gridCol w="1586094"/>
                <a:gridCol w="2158322"/>
                <a:gridCol w="1748199"/>
              </a:tblGrid>
              <a:tr h="60255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Должность, место работы, звание (при наличии)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Подпись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дата, № протокола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77563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Председатель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Ф.И.О.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5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221846"/>
              </p:ext>
            </p:extLst>
          </p:nvPr>
        </p:nvGraphicFramePr>
        <p:xfrm>
          <a:off x="179512" y="980728"/>
          <a:ext cx="8784976" cy="5138147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346857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19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Паспорт программы ПК/СК</a:t>
                      </a:r>
                    </a:p>
                    <a:p>
                      <a:pPr marL="0" indent="0">
                        <a:buNone/>
                      </a:pPr>
                      <a:endParaRPr lang="ru-RU" sz="19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631825" indent="0">
                        <a:buFont typeface="Wingdings" panose="05000000000000000000" pitchFamily="2" charset="2"/>
                        <a:buChar char="ü"/>
                        <a:tabLst>
                          <a:tab pos="981075" algn="l"/>
                        </a:tabLst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Цель программы</a:t>
                      </a:r>
                    </a:p>
                    <a:p>
                      <a:pPr marL="631825" indent="0">
                        <a:buFont typeface="Wingdings" panose="05000000000000000000" pitchFamily="2" charset="2"/>
                        <a:buChar char="ü"/>
                        <a:tabLst>
                          <a:tab pos="981075" algn="l"/>
                        </a:tabLst>
                      </a:pP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Краткое описание программы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Согласование ключевых элементов программы: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71987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34588"/>
              </p:ext>
            </p:extLst>
          </p:nvPr>
        </p:nvGraphicFramePr>
        <p:xfrm>
          <a:off x="300126" y="4437112"/>
          <a:ext cx="8444943" cy="10801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62662"/>
                <a:gridCol w="2736304"/>
                <a:gridCol w="3297778"/>
                <a:gridCol w="1748199"/>
              </a:tblGrid>
              <a:tr h="602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№/п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Результат обучения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метод оценки (КИС согласно приложению к ОП)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метод обучения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775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6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935394"/>
              </p:ext>
            </p:extLst>
          </p:nvPr>
        </p:nvGraphicFramePr>
        <p:xfrm>
          <a:off x="107504" y="836712"/>
          <a:ext cx="8784976" cy="4820231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308287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План реализации программы*</a:t>
                      </a:r>
                    </a:p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 </a:t>
                      </a: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20750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61815"/>
              </p:ext>
            </p:extLst>
          </p:nvPr>
        </p:nvGraphicFramePr>
        <p:xfrm>
          <a:off x="200011" y="1412776"/>
          <a:ext cx="8444943" cy="389516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62662"/>
                <a:gridCol w="3081754"/>
                <a:gridCol w="576064"/>
                <a:gridCol w="576064"/>
                <a:gridCol w="576064"/>
                <a:gridCol w="864096"/>
                <a:gridCol w="792088"/>
                <a:gridCol w="1316151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темы/раздела/дисциплин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Объем в часах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Задание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88232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Л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екция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еминар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Т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ренинг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Д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ругие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виды обучения на усмотрение разработчика ОП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СРС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spc="-5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spc="-5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spc="-5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57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spc="-5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4 и т.д.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Всего: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5640333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*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Плане определяется трудоемкость цикла и каждого вида учебной деятельности (лекции, семинара, тренинга, СРС и другие виды обучения на усмотрение разработчика) в кредитах/часах на весь период обучения.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0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287365"/>
              </p:ext>
            </p:extLst>
          </p:nvPr>
        </p:nvGraphicFramePr>
        <p:xfrm>
          <a:off x="107504" y="836713"/>
          <a:ext cx="8784976" cy="3324298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2179965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Оценка учебных достижений слушателей</a:t>
                      </a:r>
                    </a:p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 </a:t>
                      </a: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16378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07317"/>
              </p:ext>
            </p:extLst>
          </p:nvPr>
        </p:nvGraphicFramePr>
        <p:xfrm>
          <a:off x="344027" y="1700808"/>
          <a:ext cx="8332429" cy="180020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802217"/>
                <a:gridCol w="4530212"/>
              </a:tblGrid>
              <a:tr h="46760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Оценка учебных достижений слушателей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Оценка учебных достижений слушателей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9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Текущий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67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Рубежный (при необходимости)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75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Итоговый**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 этап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 этап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91704" y="4149080"/>
            <a:ext cx="838944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Примечание: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*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Результаты контролей слушателей программы ПК проводит Организация образования. Итоговый контроль: знания слушателей отметкой «зачтено» или «не зачтено» оценивает обучаемый преподаватель.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** При реализации программы СК в соответствии с Приказом МЗ РК от 21 декабря 2020 года № ҚР ДСМ-303/2020 «Об утверждении правил ДО и НФО», итоговый контроль слушателей проводится аккредитованной организацией, проходной балл</a:t>
            </a:r>
            <a:r>
              <a:rPr lang="ru-RU" sz="19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526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588737"/>
              </p:ext>
            </p:extLst>
          </p:nvPr>
        </p:nvGraphicFramePr>
        <p:xfrm>
          <a:off x="107504" y="593304"/>
          <a:ext cx="8784976" cy="5788024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4662624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Балльно-рейтинговая буквенная система оценки учебных достижений слушателей </a:t>
                      </a:r>
                    </a:p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  </a:t>
                      </a: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20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25400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05671"/>
              </p:ext>
            </p:extLst>
          </p:nvPr>
        </p:nvGraphicFramePr>
        <p:xfrm>
          <a:off x="287016" y="1700808"/>
          <a:ext cx="8461448" cy="423843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288753"/>
                <a:gridCol w="2358109"/>
                <a:gridCol w="1664548"/>
                <a:gridCol w="2150038"/>
              </a:tblGrid>
              <a:tr h="46760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по буквенной системе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Цифровой эквивалент баллов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%-</a:t>
                      </a:r>
                      <a:r>
                        <a:rPr lang="ru-RU" sz="1400" spc="1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ное</a:t>
                      </a: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содержание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Оценка по традиционной системе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527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4,0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95-100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Отлично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727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А-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3,67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90-94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В+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3,33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85-89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Хорошо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3,0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80-84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В-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2,67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75-79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С+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2,33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70-74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Удовлетворительно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3113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65-69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С-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1,67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60-64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77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D+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1,33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55-59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50-54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0-49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Неудовлетворительно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7625" marR="47625" marT="28575" marB="28575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476672"/>
          </a:xfrm>
        </p:spPr>
        <p:txBody>
          <a:bodyPr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Образовательная программа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(ПК,СК)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195724"/>
              </p:ext>
            </p:extLst>
          </p:nvPr>
        </p:nvGraphicFramePr>
        <p:xfrm>
          <a:off x="179512" y="908720"/>
          <a:ext cx="8784976" cy="5434568"/>
        </p:xfrm>
        <a:graphic>
          <a:graphicData uri="http://schemas.openxmlformats.org/drawingml/2006/table">
            <a:tbl>
              <a:tblPr firstRow="1" firstCol="1" bandRow="1">
                <a:effectLst/>
                <a:tableStyleId>{ED083AE6-46FA-4A59-8FB0-9F97EB10719F}</a:tableStyleId>
              </a:tblPr>
              <a:tblGrid>
                <a:gridCol w="8784976"/>
              </a:tblGrid>
              <a:tr h="514500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Рекомендуемая литература: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8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lvl="0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    Основная</a:t>
                      </a:r>
                    </a:p>
                    <a:p>
                      <a:pPr lvl="0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    Дополнительная</a:t>
                      </a:r>
                    </a:p>
                    <a:p>
                      <a:pPr lvl="0"/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    Интернет-ресурсы</a:t>
                      </a:r>
                    </a:p>
                    <a:p>
                      <a:pPr lvl="0"/>
                      <a:endParaRPr lang="ru-RU" sz="18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lvl="0"/>
                      <a:endParaRPr lang="ru-RU" sz="18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Требования к образовательным ресурсам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marL="0" lvl="0" indent="0">
                        <a:buNone/>
                      </a:pPr>
                      <a:endParaRPr lang="ru-RU" sz="18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Материально-техническое обеспечение и оборудование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ru-RU" sz="19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marL="0" lvl="0" indent="0">
                        <a:buNone/>
                      </a:pPr>
                      <a:endParaRPr lang="ru-RU" sz="1800" dirty="0" smtClean="0">
                        <a:solidFill>
                          <a:srgbClr val="002060"/>
                        </a:solidFill>
                        <a:latin typeface="Arial Narrow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Используемые сокращения и термины:</a:t>
                      </a:r>
                      <a:br>
                        <a:rPr lang="ru-RU" sz="19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</a:br>
                      <a:r>
                        <a:rPr lang="ru-RU" sz="17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1.</a:t>
                      </a:r>
                    </a:p>
                    <a:p>
                      <a:r>
                        <a:rPr lang="ru-RU" sz="1700" dirty="0" smtClean="0">
                          <a:solidFill>
                            <a:srgbClr val="002060"/>
                          </a:solidFill>
                          <a:latin typeface="Arial Narrow" pitchFamily="34" charset="0"/>
                        </a:rPr>
                        <a:t>      2. и т.д.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 </a:t>
                      </a: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991" marR="5499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1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958</Words>
  <Application>Microsoft Office PowerPoint</Application>
  <PresentationFormat>Экран (4:3)</PresentationFormat>
  <Paragraphs>467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ОРГАНИЗАЦИЯ И РЕАЛИЗАЦИЯ ОБРАЗОВАТЕЛЬНЫХ ПРОГРАММ ДОПОЛНИТЕЛЬНОГО  ОБРАЗОВАНИЯ В ОБЛАСТИ ЗДРАВООХРАНЕНИЯ (методические рекомендации)</vt:lpstr>
      <vt:lpstr>Учебно-методическая документация* </vt:lpstr>
      <vt:lpstr>Образовательная программа (ПК,СК)</vt:lpstr>
      <vt:lpstr>Образовательная программа (ПК,СК)</vt:lpstr>
      <vt:lpstr>Образовательная программа (ПК,СК)</vt:lpstr>
      <vt:lpstr>Образовательная программа (ПК,СК)</vt:lpstr>
      <vt:lpstr>Образовательная программа (ПК,СК)</vt:lpstr>
      <vt:lpstr>Образовательная программа (ПК,СК)</vt:lpstr>
      <vt:lpstr>Образовательная программа (ПК,СК)</vt:lpstr>
      <vt:lpstr>Учебно-методическая документация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Sultangazieva Aigul</dc:creator>
  <cp:lastModifiedBy>Айнур Шариповна</cp:lastModifiedBy>
  <cp:revision>41</cp:revision>
  <dcterms:created xsi:type="dcterms:W3CDTF">2021-06-22T07:41:23Z</dcterms:created>
  <dcterms:modified xsi:type="dcterms:W3CDTF">2021-06-23T03:14:25Z</dcterms:modified>
</cp:coreProperties>
</file>