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29AD"/>
    <a:srgbClr val="702963"/>
    <a:srgbClr val="C2A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8D242-C5AB-4F29-9B9C-6D4739C10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8C6DE8-F96C-456A-B222-A0E415120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C1E4D1-1FCD-444E-B83B-D237E4873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74F3A6-9957-4F61-A553-F79611E04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482BCA-9180-486B-93BA-FE2B704B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01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A724B-ABF2-4D9F-9CEF-8BE0DF085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7F157B-EB41-41EB-B1F0-C33953232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6CDA9B-50D7-4E6A-A04C-01721FDBC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E8CE7A-D725-4EC5-939F-811BE2D38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CD83E6-4A71-4720-AE2E-39F575C4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6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22533C-23FE-4A88-80EE-03C923A66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9EC1FE-24E8-4129-94B4-37D57B2BE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F8152A-67EB-4EC8-A9AD-DD01DC79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A8B5AB-A001-4BB1-9A1C-F5947E72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E46B62-53A6-4C84-96A1-C0ECDEC76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44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FF96B-63AA-4EAF-A278-E70B26413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C39FFF-5281-487D-9E3B-DF0D97A54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C254D1-A33E-41C7-BAA8-EF53EE2EB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445D6F-18F1-4BDD-B298-E3F848B8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491268-C997-47D1-BF00-4CBF940F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34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D12CD-21F8-4914-93F0-5D02840CB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B36A24-8368-45A4-A5C9-A44DEBB77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4C7380-A3C7-4022-AB9C-BFF28CBC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6477D2-C75A-43BA-8B65-C5F8EB7E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718C77-6B20-4AD9-BC15-2DF5EEC7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34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C0F45-BE44-49CC-8CB2-2895B9B0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FC6C84-6FBF-4BD9-8A51-D916851AF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805431-6A25-4A8E-99C6-FA9A31535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FA4B4A-CC29-4DF0-A35E-03B39A28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9FFB6A-75A7-47E7-89B0-CE931814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D97C68-A1F4-451A-8E0A-2C6FA6D9C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21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9C114-87DC-4470-90A6-E8DF8C9E2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B93781-B025-4C5A-BB45-EBE0349B7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2A69DC-6F01-4774-901F-63069DEC1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EA10DA-E477-4697-BC09-60F962ECF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96DE6C6-565F-4423-81AF-082C5640B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13F14D6-0AF7-426B-BD70-CC5A276E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3159DFA-67BE-4248-91DA-6E562B80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58290D1-E180-4019-982A-D027F248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4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641D3-4AD4-463F-864F-EB1C3425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4C281-E9C4-45CD-91E0-AC455F38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2D46A5E-D025-4E2F-8016-571B5169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3EFEC25-97A8-4E34-97CB-FEC05E86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91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7A80EB7-79DD-4569-9115-6484FC48E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C3DECCB-35F0-430B-ADE7-AC8ED882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89E6A0-5C82-4587-94B6-B902EB8D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51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545A36-5B75-43DF-B4E5-7507992BF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900556-EE1F-4CCB-8FC6-B3C906731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8C30D2-DAC0-468E-B54B-51A7C8484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79B2AF-AB3A-45EF-BE4C-4436D4FD7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67B19B-7094-444A-8C4F-6C48DF5FA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A04DE1-3C8B-449C-B1EE-608E69AB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8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F85C36-3D19-4D52-B65C-5A1EB536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80A84A8-3CCF-46DC-9CCB-2F9CAB649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8A864D0-5839-4ECA-AEED-0D6DE99EF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2CCAE4-4242-4BB6-A313-5DB05B86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42EAB4-799C-4647-BF0E-56F259CD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98C61C-7DCE-480A-999E-9096CC33E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29DA4-253C-4CAA-BB54-EC6AAFCC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6D9A59-AC16-41A1-87DF-31CD2D892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DD3CD9-0153-47E0-B002-E1F837379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0997D-351F-4DB4-8CDA-A8F7B947FB0A}" type="datetimeFigureOut">
              <a:rPr lang="ru-RU" smtClean="0"/>
              <a:t>26.05.2021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4715EE-1648-4374-B4B9-781E25BFC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4BE966-DEE6-4BF2-8C3E-11A5058CD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82247-AE95-4B9D-856F-5323BC94C7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84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aznmu.kz/rus/obrazovanie-2/uchebno-metodicheskoe-obedineni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DA4B0F-37B9-4A56-A568-2D65DF071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403" y="560829"/>
            <a:ext cx="9406596" cy="165576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НАО «Казахский национальный медицинский университет имени С.Д.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Асфендиярова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7A04101-B18A-476D-89BD-9458EC5D4B3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96" y="266347"/>
            <a:ext cx="932707" cy="112236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ED38F6-DE10-453F-B3C0-E436D4718F49}"/>
              </a:ext>
            </a:extLst>
          </p:cNvPr>
          <p:cNvSpPr/>
          <p:nvPr/>
        </p:nvSpPr>
        <p:spPr>
          <a:xfrm>
            <a:off x="11600705" y="-42202"/>
            <a:ext cx="591293" cy="6900202"/>
          </a:xfrm>
          <a:prstGeom prst="rect">
            <a:avLst/>
          </a:prstGeom>
          <a:solidFill>
            <a:srgbClr val="702963"/>
          </a:solidFill>
          <a:ln>
            <a:solidFill>
              <a:srgbClr val="A42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48AFE1-2575-4887-BCFE-1D6179481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2396" y="2253810"/>
            <a:ext cx="11164609" cy="2387600"/>
          </a:xfrm>
          <a:solidFill>
            <a:srgbClr val="C2A965"/>
          </a:solidFill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работе УМО по направлению подготовки – Здравоохранение за 2020-2021 учебный год.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плана работы УМО на 2021-2022 учебный год.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F9FC141-2F14-4CC5-B144-AC617F791257}"/>
              </a:ext>
            </a:extLst>
          </p:cNvPr>
          <p:cNvCxnSpPr>
            <a:cxnSpLocks/>
          </p:cNvCxnSpPr>
          <p:nvPr/>
        </p:nvCxnSpPr>
        <p:spPr>
          <a:xfrm>
            <a:off x="382396" y="3798277"/>
            <a:ext cx="11164609" cy="0"/>
          </a:xfrm>
          <a:prstGeom prst="line">
            <a:avLst/>
          </a:prstGeom>
          <a:ln>
            <a:solidFill>
              <a:srgbClr val="7029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44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A9003A-A836-4E8E-A48D-BEBEC3A893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2963"/>
          </a:solidFill>
        </p:spPr>
        <p:txBody>
          <a:bodyPr/>
          <a:lstStyle/>
          <a:p>
            <a:pPr algn="ctr"/>
            <a:r>
              <a:rPr lang="ru-RU" dirty="0">
                <a:solidFill>
                  <a:srgbClr val="C2A9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работе УМО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9438B5-C3E5-40C6-ADDF-3F450C2BD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 отчетный период УМО провел 9 плановых заседаний в дистанционном формате. План работы на 2020 - 2021 учебный год полностью реализован.</a:t>
            </a:r>
          </a:p>
          <a:p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Структура, состав и планы УМО по направлению подготовки – Здравоохранение пересмотрены и утверждены на заседании от 10.02.2021 года, протокол №6 </a:t>
            </a:r>
          </a:p>
        </p:txBody>
      </p:sp>
    </p:spTree>
    <p:extLst>
      <p:ext uri="{BB962C8B-B14F-4D97-AF65-F5344CB8AC3E}">
        <p14:creationId xmlns:p14="http://schemas.microsoft.com/office/powerpoint/2010/main" val="415456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2FD9CE-FF8D-47EA-9935-85041ED63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87171"/>
            <a:ext cx="10908323" cy="5032375"/>
          </a:xfrm>
        </p:spPr>
        <p:txBody>
          <a:bodyPr>
            <a:normAutofit/>
          </a:bodyPr>
          <a:lstStyle/>
          <a:p>
            <a:pPr indent="450215"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основной состав УМО по направлению подготовки – Здравоохранение входят представители 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мед.вузов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многопрофильных университетов с медицинскими факультетами (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аучно - исследовательских институтов  и национальных научных центров (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курирующего госоргана -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ДНЧР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МЗ РК, ОЮЛ Ассоциация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Казахстанский медицинский совет», 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РЦРЗ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МЗ РК,  Комитет медицинского и фармацевтического контроля,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НЦОЗ МЗ РК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«Назарбаев Университет»,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НЦНЭ, 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аккредитационные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агентства, 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ОЮЛ «Союз медицинских колледжей Казахстана», профессиональных ассоциаций специалистов здравоохранения.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endParaRPr lang="ru-RU" sz="2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 по направлению подготовки – Здравоохранение охватывает 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674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представителя от 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организаций, из них в основном составе – 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человека от 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организаций. </a:t>
            </a:r>
          </a:p>
          <a:p>
            <a:pPr indent="450215" algn="just"/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Представители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 и работодателей включены в составы 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Комитетов по специальностям и специализациям.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6AFA301-AA81-470F-AEF3-FDC0E4AA3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561" y="134937"/>
            <a:ext cx="10515600" cy="1325563"/>
          </a:xfrm>
          <a:solidFill>
            <a:srgbClr val="702963"/>
          </a:solidFill>
        </p:spPr>
        <p:txBody>
          <a:bodyPr/>
          <a:lstStyle/>
          <a:p>
            <a:pPr algn="ctr"/>
            <a:r>
              <a:rPr lang="kk-KZ" b="1" dirty="0">
                <a:solidFill>
                  <a:srgbClr val="C2A9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 УМО</a:t>
            </a:r>
            <a:endParaRPr lang="ru-RU" b="1" dirty="0">
              <a:solidFill>
                <a:srgbClr val="C2A9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37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4BC2EEC-992C-4F0A-A1A8-73A528932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417021"/>
              </p:ext>
            </p:extLst>
          </p:nvPr>
        </p:nvGraphicFramePr>
        <p:xfrm>
          <a:off x="287345" y="975546"/>
          <a:ext cx="11690252" cy="5584870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530063">
                  <a:extLst>
                    <a:ext uri="{9D8B030D-6E8A-4147-A177-3AD203B41FA5}">
                      <a16:colId xmlns:a16="http://schemas.microsoft.com/office/drawing/2014/main" val="2035934506"/>
                    </a:ext>
                  </a:extLst>
                </a:gridCol>
                <a:gridCol w="5348971">
                  <a:extLst>
                    <a:ext uri="{9D8B030D-6E8A-4147-A177-3AD203B41FA5}">
                      <a16:colId xmlns:a16="http://schemas.microsoft.com/office/drawing/2014/main" val="1394485902"/>
                    </a:ext>
                  </a:extLst>
                </a:gridCol>
                <a:gridCol w="2099210">
                  <a:extLst>
                    <a:ext uri="{9D8B030D-6E8A-4147-A177-3AD203B41FA5}">
                      <a16:colId xmlns:a16="http://schemas.microsoft.com/office/drawing/2014/main" val="340659217"/>
                    </a:ext>
                  </a:extLst>
                </a:gridCol>
                <a:gridCol w="1856004">
                  <a:extLst>
                    <a:ext uri="{9D8B030D-6E8A-4147-A177-3AD203B41FA5}">
                      <a16:colId xmlns:a16="http://schemas.microsoft.com/office/drawing/2014/main" val="3167153110"/>
                    </a:ext>
                  </a:extLst>
                </a:gridCol>
                <a:gridCol w="1856004">
                  <a:extLst>
                    <a:ext uri="{9D8B030D-6E8A-4147-A177-3AD203B41FA5}">
                      <a16:colId xmlns:a16="http://schemas.microsoft.com/office/drawing/2014/main" val="2538151030"/>
                    </a:ext>
                  </a:extLst>
                </a:gridCol>
              </a:tblGrid>
              <a:tr h="33312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01233"/>
                  </a:ext>
                </a:extLst>
              </a:tr>
              <a:tr h="694569">
                <a:tc>
                  <a:txBody>
                    <a:bodyPr/>
                    <a:lstStyle/>
                    <a:p>
                      <a:pPr marL="0" lvl="0" indent="0" algn="r"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плана работы УМО на 2021-2022 учебный год	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90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Исполнительный директор УМО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работы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0755001"/>
                  </a:ext>
                </a:extLst>
              </a:tr>
              <a:tr h="694569">
                <a:tc>
                  <a:txBody>
                    <a:bodyPr/>
                    <a:lstStyle/>
                    <a:p>
                      <a:pPr marL="0" lvl="0" indent="0" algn="r"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Актуализация состава УМО, ГУП, Комитетов на 2021 -2022 учебный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90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Исполнительный директор УМО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7013979"/>
                  </a:ext>
                </a:extLst>
              </a:tr>
              <a:tr h="694569">
                <a:tc>
                  <a:txBody>
                    <a:bodyPr/>
                    <a:lstStyle/>
                    <a:p>
                      <a:pPr marL="0" lvl="0" indent="0" algn="r"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плана работы ГУП, Комитетов на 2021-2022 учебный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90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Председатели  ГУП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работы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9874830"/>
                  </a:ext>
                </a:extLst>
              </a:tr>
              <a:tr h="1056012">
                <a:tc>
                  <a:txBody>
                    <a:bodyPr/>
                    <a:lstStyle/>
                    <a:p>
                      <a:pPr marL="0" lvl="0" indent="0" algn="r"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трудоустройства выпускников 2021 года, анализ обеспеченности кадров здравоохранения РК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</a:t>
                      </a:r>
                      <a:endParaRPr lang="ru-RU" sz="90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Обсерватория кадровых ресурсов РЦРЗ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7469873"/>
                  </a:ext>
                </a:extLst>
              </a:tr>
              <a:tr h="694569">
                <a:tc>
                  <a:txBody>
                    <a:bodyPr/>
                    <a:lstStyle/>
                    <a:p>
                      <a:pPr marL="0" lvl="0" indent="0" algn="r"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результатов независимой оценки выпускников программ высшего и послевузовского образования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90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НЦНЭ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6608904"/>
                  </a:ext>
                </a:extLst>
              </a:tr>
              <a:tr h="1417453">
                <a:tc>
                  <a:txBody>
                    <a:bodyPr/>
                    <a:lstStyle/>
                    <a:p>
                      <a:pPr marL="0" lvl="0" indent="0" algn="r"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Подходы совершенствования внешней и внутренней систем обеспечения качества высшего и послевузовского образования по направлению подготовки Здравоохранение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90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образования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94931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E441F9-91C0-4DAA-A93A-8D8766AA85CD}"/>
              </a:ext>
            </a:extLst>
          </p:cNvPr>
          <p:cNvSpPr txBox="1"/>
          <p:nvPr/>
        </p:nvSpPr>
        <p:spPr>
          <a:xfrm>
            <a:off x="1000313" y="125566"/>
            <a:ext cx="106304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плана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 Учебно-методического объединения по направлению подготовки – Здравоохранение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2021-2022 учебный год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9758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1697ED6-1F08-4072-ABB0-517FAB4C0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660670"/>
              </p:ext>
            </p:extLst>
          </p:nvPr>
        </p:nvGraphicFramePr>
        <p:xfrm>
          <a:off x="267286" y="407962"/>
          <a:ext cx="11662117" cy="6471654"/>
        </p:xfrm>
        <a:graphic>
          <a:graphicData uri="http://schemas.openxmlformats.org/drawingml/2006/table">
            <a:tbl>
              <a:tblPr firstCol="1" bandRow="1">
                <a:tableStyleId>{91EBBBCC-DAD2-459C-BE2E-F6DE35CF9A28}</a:tableStyleId>
              </a:tblPr>
              <a:tblGrid>
                <a:gridCol w="528789">
                  <a:extLst>
                    <a:ext uri="{9D8B030D-6E8A-4147-A177-3AD203B41FA5}">
                      <a16:colId xmlns:a16="http://schemas.microsoft.com/office/drawing/2014/main" val="4134406302"/>
                    </a:ext>
                  </a:extLst>
                </a:gridCol>
                <a:gridCol w="5336099">
                  <a:extLst>
                    <a:ext uri="{9D8B030D-6E8A-4147-A177-3AD203B41FA5}">
                      <a16:colId xmlns:a16="http://schemas.microsoft.com/office/drawing/2014/main" val="3796061931"/>
                    </a:ext>
                  </a:extLst>
                </a:gridCol>
                <a:gridCol w="2094157">
                  <a:extLst>
                    <a:ext uri="{9D8B030D-6E8A-4147-A177-3AD203B41FA5}">
                      <a16:colId xmlns:a16="http://schemas.microsoft.com/office/drawing/2014/main" val="312350048"/>
                    </a:ext>
                  </a:extLst>
                </a:gridCol>
                <a:gridCol w="1851536">
                  <a:extLst>
                    <a:ext uri="{9D8B030D-6E8A-4147-A177-3AD203B41FA5}">
                      <a16:colId xmlns:a16="http://schemas.microsoft.com/office/drawing/2014/main" val="1889258463"/>
                    </a:ext>
                  </a:extLst>
                </a:gridCol>
                <a:gridCol w="1851536">
                  <a:extLst>
                    <a:ext uri="{9D8B030D-6E8A-4147-A177-3AD203B41FA5}">
                      <a16:colId xmlns:a16="http://schemas.microsoft.com/office/drawing/2014/main" val="3461296156"/>
                    </a:ext>
                  </a:extLst>
                </a:gridCol>
              </a:tblGrid>
              <a:tr h="25530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46068"/>
                  </a:ext>
                </a:extLst>
              </a:tr>
              <a:tr h="255306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перечня результатов обучения по направлению подготовки Здравоохранение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1050" spc="-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Председатели  ГУП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957999009"/>
                  </a:ext>
                </a:extLst>
              </a:tr>
              <a:tr h="776325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рекомендаций по планированию и реализации программ дополнительного и неформального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РЦРЗ, организации образования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2169533743"/>
                  </a:ext>
                </a:extLst>
              </a:tr>
              <a:tr h="1042038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рекомендаций по списку литературы и формирования базы экспертов для подготовки к независимой оценке выпускников ОП по направлению подготовки Здравоохранение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Председатели  ГУП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1848081988"/>
                  </a:ext>
                </a:extLst>
              </a:tr>
              <a:tr h="776325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Мониторинг деятельности ГУП и Комитетов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председателя УМО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1047270498"/>
                  </a:ext>
                </a:extLst>
              </a:tr>
              <a:tr h="1042038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Независимая оценка выпускников ОП по направлению подготовки Здравоохранение: согласование спецификаций, списка экспертов, графика экспертизы и аттестации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НЦНЭ, председатели ГУП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для независимой оценки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666129821"/>
                  </a:ext>
                </a:extLst>
              </a:tr>
              <a:tr h="510612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Признание результатов обучения формального и неформального обучения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образования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2477931813"/>
                  </a:ext>
                </a:extLst>
              </a:tr>
              <a:tr h="510612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Отчеты о работе ГУП за 2021-2022 уч.г., утверждение плана работы ГУП на 2022-2023 уч.г.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Председатели  ГУП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отчет, план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355537850"/>
                  </a:ext>
                </a:extLst>
              </a:tr>
              <a:tr h="510612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 работе УМО за 2021-2022 уч.г., утверждение плана работы УМО на 2022-2023 уч.г.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Исполнительный директор УМО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отчет, план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792568816"/>
                  </a:ext>
                </a:extLst>
              </a:tr>
              <a:tr h="510612"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15.  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протокольных поручений РУМС МОН РК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spc="-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уч.года</a:t>
                      </a:r>
                      <a:endParaRPr lang="ru-RU" sz="1050" spc="-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Исполнительный директор УМО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протоколы заседаний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317" marR="48317" marT="0" marB="0" anchor="ctr"/>
                </a:tc>
                <a:extLst>
                  <a:ext uri="{0D108BD9-81ED-4DB2-BD59-A6C34878D82A}">
                    <a16:rowId xmlns:a16="http://schemas.microsoft.com/office/drawing/2014/main" val="179971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622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9E1EA6F-9A7B-417C-91BB-07427D0BD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819490"/>
              </p:ext>
            </p:extLst>
          </p:nvPr>
        </p:nvGraphicFramePr>
        <p:xfrm>
          <a:off x="506438" y="548641"/>
          <a:ext cx="11493305" cy="5105758"/>
        </p:xfrm>
        <a:graphic>
          <a:graphicData uri="http://schemas.openxmlformats.org/drawingml/2006/table">
            <a:tbl>
              <a:tblPr firstCol="1" bandRow="1">
                <a:tableStyleId>{91EBBBCC-DAD2-459C-BE2E-F6DE35CF9A28}</a:tableStyleId>
              </a:tblPr>
              <a:tblGrid>
                <a:gridCol w="521134">
                  <a:extLst>
                    <a:ext uri="{9D8B030D-6E8A-4147-A177-3AD203B41FA5}">
                      <a16:colId xmlns:a16="http://schemas.microsoft.com/office/drawing/2014/main" val="363321889"/>
                    </a:ext>
                  </a:extLst>
                </a:gridCol>
                <a:gridCol w="5258856">
                  <a:extLst>
                    <a:ext uri="{9D8B030D-6E8A-4147-A177-3AD203B41FA5}">
                      <a16:colId xmlns:a16="http://schemas.microsoft.com/office/drawing/2014/main" val="36002052"/>
                    </a:ext>
                  </a:extLst>
                </a:gridCol>
                <a:gridCol w="2063845">
                  <a:extLst>
                    <a:ext uri="{9D8B030D-6E8A-4147-A177-3AD203B41FA5}">
                      <a16:colId xmlns:a16="http://schemas.microsoft.com/office/drawing/2014/main" val="4104762670"/>
                    </a:ext>
                  </a:extLst>
                </a:gridCol>
                <a:gridCol w="1824735">
                  <a:extLst>
                    <a:ext uri="{9D8B030D-6E8A-4147-A177-3AD203B41FA5}">
                      <a16:colId xmlns:a16="http://schemas.microsoft.com/office/drawing/2014/main" val="2228974355"/>
                    </a:ext>
                  </a:extLst>
                </a:gridCol>
                <a:gridCol w="1824735">
                  <a:extLst>
                    <a:ext uri="{9D8B030D-6E8A-4147-A177-3AD203B41FA5}">
                      <a16:colId xmlns:a16="http://schemas.microsoft.com/office/drawing/2014/main" val="812886063"/>
                    </a:ext>
                  </a:extLst>
                </a:gridCol>
              </a:tblGrid>
              <a:tr h="22090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indent="201930" algn="ctr">
                        <a:lnSpc>
                          <a:spcPct val="11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исполнения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23174"/>
                  </a:ext>
                </a:extLst>
              </a:tr>
              <a:tr h="867695">
                <a:tc>
                  <a:txBody>
                    <a:bodyPr/>
                    <a:lstStyle/>
                    <a:p>
                      <a:r>
                        <a:rPr lang="ru-RU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рекомендаций для внесения изменений и дополнений в НПА в области здравоохранения с учетом анализа и обобщения международного опыта и лучшей практики (как основа для триединства и дуального обучения)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УМО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УМО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4163968"/>
                  </a:ext>
                </a:extLst>
              </a:tr>
              <a:tr h="1735390">
                <a:tc>
                  <a:txBody>
                    <a:bodyPr/>
                    <a:lstStyle/>
                    <a:p>
                      <a:r>
                        <a:rPr lang="ru-RU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учебников и учебных пособий по специальностям высшего и послевузовского образования, рекомендованных для присвоения грифов УМО по направлению подготовки Здравоохранение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 (готовности результатов экспертизы)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органы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протоколы заседаний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7370215"/>
                  </a:ext>
                </a:extLst>
              </a:tr>
              <a:tr h="833710">
                <a:tc>
                  <a:txBody>
                    <a:bodyPr/>
                    <a:lstStyle/>
                    <a:p>
                      <a:r>
                        <a:rPr lang="ru-RU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Ответы на обращения физических и юридических лиц по вопросам подготовки кадров здравоохранения.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мере обращения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УМО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протоколы заседаний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6250292"/>
                  </a:ext>
                </a:extLst>
              </a:tr>
              <a:tr h="1041233">
                <a:tc>
                  <a:txBody>
                    <a:bodyPr/>
                    <a:lstStyle/>
                    <a:p>
                      <a:r>
                        <a:rPr lang="ru-RU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429A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Публикация материалов о деятельности УМО/ГУП/Комитетов по направлению подготовки Здравоохранение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УМО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ссылки на страницы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4999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859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2FD9CE-FF8D-47EA-9935-85041ED63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87171"/>
            <a:ext cx="10908323" cy="5032375"/>
          </a:xfrm>
        </p:spPr>
        <p:txBody>
          <a:bodyPr>
            <a:normAutofit/>
          </a:bodyPr>
          <a:lstStyle/>
          <a:p>
            <a:pPr indent="450215" algn="just"/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работы сформированы чаты, открыты страницы ГУП на базе сайтов базовых вузов;</a:t>
            </a:r>
          </a:p>
          <a:p>
            <a:pPr indent="450215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заседания УМО, ГУП, Комитетов проводятся открытые, участвовать могут все желающие;</a:t>
            </a:r>
          </a:p>
          <a:p>
            <a:pPr indent="450215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Объявление о заседаниях размещаются на сайте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kaznmu.kz/rus/obrazovanie-2/uchebno-metodicheskoe-obedinenie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в социальных сетях;</a:t>
            </a:r>
          </a:p>
          <a:p>
            <a:pPr indent="450215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Материалы до заседания размещаются в чатах, после заседания на сайте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kaznmu.kz/rus/obrazovanie-2/uchebno-metodicheskoe-obedinenie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450215"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ГУП и Комитеты должны следовать этим принципам работы.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6AFA301-AA81-470F-AEF3-FDC0E4AA3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561" y="134937"/>
            <a:ext cx="10515600" cy="1325563"/>
          </a:xfrm>
          <a:solidFill>
            <a:srgbClr val="702963"/>
          </a:solidFill>
        </p:spPr>
        <p:txBody>
          <a:bodyPr/>
          <a:lstStyle/>
          <a:p>
            <a:pPr algn="ctr"/>
            <a:r>
              <a:rPr lang="kk-KZ" b="1" dirty="0">
                <a:solidFill>
                  <a:srgbClr val="C2A9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C2A96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Транспарентность деятельности УМО</a:t>
            </a:r>
            <a:endParaRPr lang="ru-RU" b="1" dirty="0">
              <a:solidFill>
                <a:srgbClr val="C2A9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758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9A6F8E-A555-4FD3-AA77-4A0C474A1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4738"/>
            <a:ext cx="10515600" cy="5192225"/>
          </a:xfrm>
          <a:solidFill>
            <a:srgbClr val="C2A965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000" dirty="0">
                <a:solidFill>
                  <a:srgbClr val="7029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71027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716</Words>
  <Application>Microsoft Office PowerPoint</Application>
  <PresentationFormat>Широкоэкранный</PresentationFormat>
  <Paragraphs>132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Отчет о работе УМО по направлению подготовки – Здравоохранение за 2020-2021 учебный год.  Проект плана работы УМО на 2021-2022 учебный год.</vt:lpstr>
      <vt:lpstr>Отчет о работе УМО</vt:lpstr>
      <vt:lpstr> Состав УМО</vt:lpstr>
      <vt:lpstr>Презентация PowerPoint</vt:lpstr>
      <vt:lpstr>Презентация PowerPoint</vt:lpstr>
      <vt:lpstr>Презентация PowerPoint</vt:lpstr>
      <vt:lpstr> Транспарентность деятельности УМО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</dc:creator>
  <cp:lastModifiedBy>Botagoz Turdaliyeva</cp:lastModifiedBy>
  <cp:revision>9</cp:revision>
  <dcterms:created xsi:type="dcterms:W3CDTF">2021-05-26T05:06:07Z</dcterms:created>
  <dcterms:modified xsi:type="dcterms:W3CDTF">2021-05-26T07:26:45Z</dcterms:modified>
</cp:coreProperties>
</file>