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8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3" r:id="rId2"/>
    <p:sldId id="325" r:id="rId3"/>
    <p:sldId id="327" r:id="rId4"/>
    <p:sldId id="328" r:id="rId5"/>
    <p:sldId id="331" r:id="rId6"/>
    <p:sldId id="326" r:id="rId7"/>
    <p:sldId id="329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ra Zhumasheva" initials="AZ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8AD"/>
    <a:srgbClr val="DE9C00"/>
    <a:srgbClr val="FEE1B2"/>
    <a:srgbClr val="17A3CF"/>
    <a:srgbClr val="80D7F1"/>
    <a:srgbClr val="CBA5C9"/>
    <a:srgbClr val="018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95" autoAdjust="0"/>
    <p:restoredTop sz="84223" autoAdjust="0"/>
  </p:normalViewPr>
  <p:slideViewPr>
    <p:cSldViewPr snapToGrid="0" snapToObjects="1">
      <p:cViewPr varScale="1">
        <p:scale>
          <a:sx n="93" d="100"/>
          <a:sy n="93" d="100"/>
        </p:scale>
        <p:origin x="17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6E6CB-D7EE-4310-8D0E-0BA187178E2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966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29FA9-0537-45EE-91EB-452E223282B0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52EE-891A-4206-90CE-69B881AFA6E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2052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C52EE-891A-4206-90CE-69B881AFA6E0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50549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C52EE-891A-4206-90CE-69B881AFA6E0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95448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C52EE-891A-4206-90CE-69B881AFA6E0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3715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C52EE-891A-4206-90CE-69B881AFA6E0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95658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3FFEEEF-F530-42A7-A4CD-A64996F0B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317" y="5214479"/>
            <a:ext cx="6976908" cy="1240299"/>
          </a:xfrm>
        </p:spPr>
        <p:txBody>
          <a:bodyPr anchor="ctr">
            <a:normAutofit/>
          </a:bodyPr>
          <a:lstStyle>
            <a:lvl1pPr algn="l"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3C657AF-A9A7-4634-8DA6-2B42DE97CC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76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5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90AAD-DB98-C547-94B6-59D31075A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C4B79C-9218-8243-95B9-A0C0FB7B2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BFFE08-E1F1-F647-A0E9-266BA0E7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918D38-0420-D64B-BEA8-08E5C92D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85096-D3C4-9742-8526-47B132FF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5468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0E8E93-94A4-7C41-A0FD-86C571033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A90D48-2CA3-4A45-BE78-718EEDCF6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3B233-3933-F34C-8B28-37F1C68F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F2FDF9-C857-0142-8860-072CB11A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0E74CF-38E4-C143-9394-7B826C28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8183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D4776-D583-FA48-9BFF-18E604AE6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7" y="365126"/>
            <a:ext cx="10115548" cy="615950"/>
          </a:xfrm>
        </p:spPr>
        <p:txBody>
          <a:bodyPr>
            <a:noAutofit/>
          </a:bodyPr>
          <a:lstStyle>
            <a:lvl1pPr>
              <a:defRPr sz="2800" b="0" cap="all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23316-1E83-E34F-B5D9-7A50B8D9E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390650"/>
            <a:ext cx="10868025" cy="510222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x-none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2"/>
            <a:ext cx="12192000" cy="68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2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B7E66-D43F-A34F-A6A0-688DC892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D8C352-38C8-064A-80AD-00D76A119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7B79F1-D0DF-6C4C-8A49-1AC54C822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F1359B-2A35-014B-96B3-7D2078A4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ADB32A-2A21-E645-886F-E6132290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460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1616C-BA15-584C-86A7-F030B900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E3D20D-1E95-D240-90ED-9C366A698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D0244E-48EB-F947-BD8C-DF469B15C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FC5FE4-62D4-9044-BA8B-26175EE7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9672DA-EC6F-3740-8090-F3B59FEB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ACC69A-1973-4843-9058-04A24159C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1179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0BF7E-EF70-C64C-9896-087E30EE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C1B44C-2788-7E42-870E-2D8D454F3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2E751E-24D0-D74A-BA60-0555F53A5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64DF61-047B-B542-974D-062A36779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DF6F5E-4291-EA4C-9557-22C5D3D89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32A1C9-C372-F24D-8EFF-68AC22E4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872815-0788-4E42-B610-8E630F41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2AE9D19-99C4-7F41-997B-739B54EB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896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AB3136-A49B-4D43-8584-AA73D9DE9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9539AF-4465-AA41-ADF1-C04A236C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4719D1-4031-3749-917B-E73113DA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B3907B-8596-E349-B16F-0CCD80848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074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0FFF95-E9B5-0349-A867-A487FE55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7E9449-3192-204B-B7EE-FE3F11D4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A3DA2E-42FA-5642-ACD0-B13FE3DB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443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47B4D-68D7-094E-883F-B96122D6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412ADA-5710-BC42-9717-4A876097B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42E943-816B-7A4A-A0BA-D48B5E955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855CA1-D372-0042-B5BD-AF9E67D5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AD2D11-41D2-3749-BE86-FF9D4459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6D3BE1-49CE-ED42-B3AB-7F0012523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21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8FFA5-ADB9-4B44-A788-2BDED3B48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6C9A83-BC5E-C647-9459-9DAC2D73B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A4597F-19CA-604B-8682-E823598D6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CA2C29-948E-5443-B6E1-4887683C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09B0AB-06F5-B643-B3A9-8A94C56D2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0553E7-50A1-B547-BD22-6A053325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0330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90F82-DA48-5745-864B-A9CEA2195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F68931-0716-BE44-8630-B519BE627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D9E1B2-BA06-9444-93BB-08C7F6B60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8E72-AAEA-284A-8D9E-B65210D109D6}" type="datetimeFigureOut">
              <a:rPr lang="x-none" smtClean="0"/>
              <a:t>26.05.2021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38D12C-408C-C842-80FC-FA22808B84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808B2E-5C74-CA4C-A831-BBB92CF1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74BD9-772E-8444-B757-F4D63308F5EC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405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5354" y="880451"/>
            <a:ext cx="110931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Подготовка </a:t>
            </a:r>
            <a:r>
              <a:rPr lang="ru-RU" sz="4800" dirty="0">
                <a:solidFill>
                  <a:srgbClr val="C00000"/>
                </a:solidFill>
                <a:latin typeface="Arial Narrow" panose="020B0606020202030204" pitchFamily="34" charset="0"/>
              </a:rPr>
              <a:t>врачей </a:t>
            </a:r>
            <a:endParaRPr lang="ru-RU" sz="4800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4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 </a:t>
            </a:r>
            <a:r>
              <a:rPr lang="ru-RU" sz="4800" dirty="0">
                <a:solidFill>
                  <a:srgbClr val="C00000"/>
                </a:solidFill>
                <a:latin typeface="Arial Narrow" panose="020B0606020202030204" pitchFamily="34" charset="0"/>
              </a:rPr>
              <a:t>рамках программ непрерывного интегрированного медицинского </a:t>
            </a:r>
            <a:r>
              <a:rPr lang="ru-RU" sz="4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образования: переходный период </a:t>
            </a:r>
            <a:endParaRPr lang="ru-RU" sz="48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9583" y="4949567"/>
            <a:ext cx="5068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Докладчик – заместитель председателя УМО направления Здравоохранения </a:t>
            </a:r>
            <a:r>
              <a:rPr lang="ru-RU" sz="2000" dirty="0" err="1" smtClean="0">
                <a:latin typeface="Arial Narrow" panose="020B0606020202030204" pitchFamily="34" charset="0"/>
              </a:rPr>
              <a:t>Сыдыкова</a:t>
            </a:r>
            <a:r>
              <a:rPr lang="ru-RU" sz="2000" dirty="0" smtClean="0">
                <a:latin typeface="Arial Narrow" panose="020B0606020202030204" pitchFamily="34" charset="0"/>
              </a:rPr>
              <a:t> С.И.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682" y="6123398"/>
            <a:ext cx="402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26 мая 2021г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33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0487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Траектории подготовки </a:t>
            </a:r>
            <a:r>
              <a:rPr lang="ru-RU" sz="3200" dirty="0" smtClean="0">
                <a:latin typeface="Arial Narrow" panose="020B0606020202030204" pitchFamily="34" charset="0"/>
              </a:rPr>
              <a:t>врачей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99" y="639762"/>
            <a:ext cx="11585331" cy="497441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6698" y="5629616"/>
            <a:ext cx="11585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ПНИМО - программа </a:t>
            </a:r>
            <a:r>
              <a:rPr lang="ru-RU" sz="1200" dirty="0">
                <a:latin typeface="Arial Narrow" panose="020B0606020202030204" pitchFamily="34" charset="0"/>
              </a:rPr>
              <a:t>непрерывного интегрированного медицинского образования (6 лет</a:t>
            </a:r>
            <a:r>
              <a:rPr lang="ru-RU" sz="1200" dirty="0" smtClean="0">
                <a:latin typeface="Arial Narrow" panose="020B0606020202030204" pitchFamily="34" charset="0"/>
              </a:rPr>
              <a:t>)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К - конкурс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3386" y="6058339"/>
            <a:ext cx="11148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переход на 1 год интернатуру с 2025-2026 </a:t>
            </a:r>
            <a:r>
              <a:rPr lang="ru-RU" sz="1600" dirty="0" err="1" smtClean="0">
                <a:latin typeface="Arial Narrow" panose="020B0606020202030204" pitchFamily="34" charset="0"/>
              </a:rPr>
              <a:t>уч.года</a:t>
            </a:r>
            <a:r>
              <a:rPr lang="ru-RU" sz="16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ru-RU" sz="1600" dirty="0" smtClean="0">
                <a:latin typeface="Arial Narrow" panose="020B0606020202030204" pitchFamily="34" charset="0"/>
              </a:rPr>
              <a:t>переход </a:t>
            </a:r>
            <a:r>
              <a:rPr lang="ru-RU" sz="1600" dirty="0">
                <a:latin typeface="Arial Narrow" panose="020B0606020202030204" pitchFamily="34" charset="0"/>
              </a:rPr>
              <a:t>на 3-5 </a:t>
            </a:r>
            <a:r>
              <a:rPr lang="ru-RU" sz="1600" dirty="0" err="1">
                <a:latin typeface="Arial Narrow" panose="020B0606020202030204" pitchFamily="34" charset="0"/>
              </a:rPr>
              <a:t>лет.резидентуру</a:t>
            </a:r>
            <a:r>
              <a:rPr lang="ru-RU" sz="1600" dirty="0">
                <a:latin typeface="Arial Narrow" panose="020B0606020202030204" pitchFamily="34" charset="0"/>
              </a:rPr>
              <a:t> для выпускников годичной интернатуры с 2026-2027 учебного </a:t>
            </a:r>
            <a:r>
              <a:rPr lang="ru-RU" sz="1600" dirty="0" smtClean="0">
                <a:latin typeface="Arial Narrow" panose="020B0606020202030204" pitchFamily="34" charset="0"/>
              </a:rPr>
              <a:t>года</a:t>
            </a:r>
          </a:p>
          <a:p>
            <a:r>
              <a:rPr lang="ru-RU" sz="1600" dirty="0" smtClean="0">
                <a:latin typeface="Arial Narrow" panose="020B0606020202030204" pitchFamily="34" charset="0"/>
              </a:rPr>
              <a:t>переход к обязательной резидентуре для выпускников ПНИМО с 2027-2028 </a:t>
            </a:r>
            <a:r>
              <a:rPr lang="ru-RU" sz="1600" dirty="0">
                <a:latin typeface="Arial Narrow" panose="020B0606020202030204" pitchFamily="34" charset="0"/>
              </a:rPr>
              <a:t>учебного </a:t>
            </a:r>
            <a:r>
              <a:rPr lang="ru-RU" sz="1600" dirty="0" smtClean="0">
                <a:latin typeface="Arial Narrow" panose="020B0606020202030204" pitchFamily="34" charset="0"/>
              </a:rPr>
              <a:t>года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222131" y="4079631"/>
            <a:ext cx="7007469" cy="351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222131" y="3790340"/>
            <a:ext cx="4624754" cy="35169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48001" y="6267157"/>
            <a:ext cx="602274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48001" y="6520430"/>
            <a:ext cx="60227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222131" y="4371853"/>
            <a:ext cx="7359161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48001" y="6731122"/>
            <a:ext cx="602274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77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6969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Arial Narrow" panose="020B0606020202030204" pitchFamily="34" charset="0"/>
              </a:rPr>
              <a:t>Траектории подготовки </a:t>
            </a:r>
            <a:r>
              <a:rPr lang="ru-RU" sz="3200" dirty="0" smtClean="0">
                <a:latin typeface="Arial Narrow" panose="020B0606020202030204" pitchFamily="34" charset="0"/>
              </a:rPr>
              <a:t>врачей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8000" y="5231023"/>
            <a:ext cx="115853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ПНИМО - программа </a:t>
            </a:r>
            <a:r>
              <a:rPr lang="ru-RU" sz="1200" dirty="0">
                <a:latin typeface="Arial Narrow" panose="020B0606020202030204" pitchFamily="34" charset="0"/>
              </a:rPr>
              <a:t>непрерывного интегрированного медицинского образования (6 лет</a:t>
            </a:r>
            <a:r>
              <a:rPr lang="ru-RU" sz="1200" dirty="0" smtClean="0">
                <a:latin typeface="Arial Narrow" panose="020B0606020202030204" pitchFamily="34" charset="0"/>
              </a:rPr>
              <a:t>)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Б 5 лет – </a:t>
            </a:r>
            <a:r>
              <a:rPr lang="ru-RU" sz="1200" dirty="0" err="1" smtClean="0">
                <a:latin typeface="Arial Narrow" panose="020B0606020202030204" pitchFamily="34" charset="0"/>
              </a:rPr>
              <a:t>бакалавриат</a:t>
            </a:r>
            <a:r>
              <a:rPr lang="ru-RU" sz="1200" dirty="0" smtClean="0">
                <a:latin typeface="Arial Narrow" panose="020B0606020202030204" pitchFamily="34" charset="0"/>
              </a:rPr>
              <a:t> 5 лет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И 1г/2г – интернатура одно или двухгодичная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Р 2-4г/ Р 3-5г – резидентура 2-4 или 3-5 годичная  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90" y="997406"/>
            <a:ext cx="11710876" cy="41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6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8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Arial Narrow" panose="020B0606020202030204" pitchFamily="34" charset="0"/>
              </a:rPr>
              <a:t>Требования к содержанию </a:t>
            </a:r>
            <a:r>
              <a:rPr lang="ru-RU" sz="32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непрерывного интегрированного образования в части изучения ООД (предложения в приказ 647)</a:t>
            </a:r>
            <a:endParaRPr lang="ru-RU" sz="32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54804" y="1454382"/>
            <a:ext cx="11229654" cy="472258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Arial Narrow" panose="020B0606020202030204" pitchFamily="34" charset="0"/>
              </a:rPr>
              <a:t>Содержание программ непрерывного интегрированного образования включает </a:t>
            </a:r>
            <a:r>
              <a:rPr lang="ru-RU" dirty="0" err="1">
                <a:latin typeface="Arial Narrow" panose="020B0606020202030204" pitchFamily="34" charset="0"/>
              </a:rPr>
              <a:t>бакалавриат</a:t>
            </a:r>
            <a:r>
              <a:rPr lang="ru-RU" dirty="0">
                <a:latin typeface="Arial Narrow" panose="020B0606020202030204" pitchFamily="34" charset="0"/>
              </a:rPr>
              <a:t>, интернатуру и профильную магистратуру.</a:t>
            </a:r>
          </a:p>
          <a:p>
            <a:r>
              <a:rPr lang="ru-RU" dirty="0">
                <a:latin typeface="Arial Narrow" panose="020B0606020202030204" pitchFamily="34" charset="0"/>
              </a:rPr>
              <a:t>Объем цикла ООД по программам непрерывного интегрированного образования составляет 30 академических кредитов. При этом результаты обучения, предусмотренные для дисциплин цикла ООД формируются в течении всей ОП, в том числе в рамках дисциплин ВК и КВ БД и ПД. </a:t>
            </a:r>
          </a:p>
          <a:p>
            <a:pPr lvl="0"/>
            <a:r>
              <a:rPr lang="ru-RU" dirty="0">
                <a:latin typeface="Arial Narrow" panose="020B0606020202030204" pitchFamily="34" charset="0"/>
              </a:rPr>
              <a:t>Дисциплины КВ цикла ООД составляют не менее 5 академических кредитов, которые направлены на формирование у обучающихся компетенций </a:t>
            </a:r>
            <a:r>
              <a:rPr lang="ru-RU" dirty="0" smtClean="0">
                <a:latin typeface="Arial Narrow" panose="020B0606020202030204" pitchFamily="34" charset="0"/>
              </a:rPr>
              <a:t>в </a:t>
            </a:r>
            <a:r>
              <a:rPr lang="ru-RU" dirty="0">
                <a:latin typeface="Arial Narrow" panose="020B0606020202030204" pitchFamily="34" charset="0"/>
              </a:rPr>
              <a:t>области экономики и права, основы антикоррупционной культуры, экологии и безопасности жизнедеятельности, а также навыков предпринимательства,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</a:rPr>
              <a:t>лидерства, восприимчивости инноваций.</a:t>
            </a:r>
          </a:p>
          <a:p>
            <a:pPr lvl="0"/>
            <a:r>
              <a:rPr lang="ru-RU" dirty="0" smtClean="0">
                <a:latin typeface="Arial Narrow" panose="020B0606020202030204" pitchFamily="34" charset="0"/>
              </a:rPr>
              <a:t>ВУЗы </a:t>
            </a:r>
            <a:r>
              <a:rPr lang="ru-RU" dirty="0">
                <a:latin typeface="Arial Narrow" panose="020B0606020202030204" pitchFamily="34" charset="0"/>
              </a:rPr>
              <a:t>разрабатывают интегрированные модули </a:t>
            </a:r>
            <a:r>
              <a:rPr lang="ru-RU" dirty="0" smtClean="0">
                <a:latin typeface="Arial Narrow" panose="020B0606020202030204" pitchFamily="34" charset="0"/>
              </a:rPr>
              <a:t>по </a:t>
            </a:r>
            <a:r>
              <a:rPr lang="ru-RU" dirty="0">
                <a:latin typeface="Arial Narrow" panose="020B0606020202030204" pitchFamily="34" charset="0"/>
              </a:rPr>
              <a:t>дисциплинам цикла ООД, имеющие междисциплинарный характер.</a:t>
            </a:r>
          </a:p>
          <a:p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43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8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Arial Narrow" panose="020B0606020202030204" pitchFamily="34" charset="0"/>
              </a:rPr>
              <a:t>Требования к содержанию высшего  и непрерывного интегрированного образования в области здравоохранения с ориентиром на результаты обучения</a:t>
            </a:r>
            <a:r>
              <a:rPr 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(предложения в приказ 647)</a:t>
            </a:r>
            <a:endParaRPr lang="ru-RU" sz="28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54804" y="1941816"/>
            <a:ext cx="11229654" cy="4615292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latin typeface="Arial Narrow" panose="020B0606020202030204" pitchFamily="34" charset="0"/>
              </a:rPr>
              <a:t>Количество академических кредитов и необходимый объем </a:t>
            </a:r>
            <a:r>
              <a:rPr lang="ru-RU" sz="2400" b="1" dirty="0" smtClean="0">
                <a:latin typeface="Arial Narrow" panose="020B0606020202030204" pitchFamily="34" charset="0"/>
              </a:rPr>
              <a:t>ОП высшего </a:t>
            </a:r>
            <a:r>
              <a:rPr lang="ru-RU" sz="2400" b="1" dirty="0">
                <a:latin typeface="Arial Narrow" panose="020B0606020202030204" pitchFamily="34" charset="0"/>
              </a:rPr>
              <a:t>и непрерывного интегрированного образования</a:t>
            </a:r>
            <a:r>
              <a:rPr lang="ru-RU" sz="2400" dirty="0">
                <a:latin typeface="Arial Narrow" panose="020B0606020202030204" pitchFamily="34" charset="0"/>
              </a:rPr>
              <a:t> направления подготовки Здравоохранение для обучающихся, </a:t>
            </a:r>
            <a:r>
              <a:rPr lang="ru-RU" sz="2400" b="1" dirty="0">
                <a:latin typeface="Arial Narrow" panose="020B0606020202030204" pitchFamily="34" charset="0"/>
              </a:rPr>
              <a:t>поступивших на базе </a:t>
            </a:r>
            <a:r>
              <a:rPr lang="ru-RU" sz="2400" b="1" dirty="0" smtClean="0">
                <a:latin typeface="Arial Narrow" panose="020B0606020202030204" pitchFamily="34" charset="0"/>
              </a:rPr>
              <a:t>программ ТИПО, </a:t>
            </a:r>
            <a:r>
              <a:rPr lang="ru-RU" sz="2400" b="1" dirty="0" err="1" smtClean="0">
                <a:latin typeface="Arial Narrow" panose="020B0606020202030204" pitchFamily="34" charset="0"/>
              </a:rPr>
              <a:t>послесреднего</a:t>
            </a:r>
            <a:r>
              <a:rPr lang="ru-RU" sz="2400" b="1" dirty="0" smtClean="0"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atin typeface="Arial Narrow" panose="020B0606020202030204" pitchFamily="34" charset="0"/>
              </a:rPr>
              <a:t>или </a:t>
            </a:r>
            <a:r>
              <a:rPr lang="ru-RU" sz="2400" b="1" dirty="0" smtClean="0">
                <a:latin typeface="Arial Narrow" panose="020B0606020202030204" pitchFamily="34" charset="0"/>
              </a:rPr>
              <a:t>высшего образования </a:t>
            </a:r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для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обучения с ускоренным сроком обучения определяется ВУЗом самостоятельно с учетом признания ранее достигнутых результатов обучения формального образования и неформального образования</a:t>
            </a:r>
            <a:r>
              <a:rPr lang="ru-RU" sz="2400" dirty="0">
                <a:latin typeface="Arial Narrow" panose="020B0606020202030204" pitchFamily="34" charset="0"/>
              </a:rPr>
              <a:t> в соответствии с приказом Министра образования и науки Республики Казахстан от 28 сентября 2018 года № 508 "Об утверждении Правил признания результатов обучения, полученных взрослыми через неформальное образование, предоставляемое организациями, внесенными в перечень признанных организаций, предоставляющих неформальное образование" (зарегистрирован в Реестре государственной регистрации нормативных правовых актов под №17588).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7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299" y="328224"/>
            <a:ext cx="10515600" cy="54077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Проект решения:</a:t>
            </a:r>
            <a:endParaRPr lang="ru-RU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7677" y="945222"/>
            <a:ext cx="11589250" cy="57021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1) УМО ходатайствовать о предоставлении возможности введения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в реестр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ОП  программ непрерывной интегрированной подготовки врачей (6 лет), срок исполнения до 1 июня, ответственный исполнитель заместитель председателя УМО;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2)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УМО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ходатайствовать о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предоставлении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возможности по программам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непрерывной интегрированной подготовки врачей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планировать объем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цикла ООД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30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академических кредитов. Результаты обучения, предусмотренные для дисциплин цикла ООД формировать в течении всей ОП, в том числе в рамках дисциплин ВК и КВ БД и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ПД, срок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исполнения до 1 июня, ответственный исполнитель заместитель председателя УМО;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3) </a:t>
            </a:r>
            <a:r>
              <a:rPr lang="ru-RU" dirty="0">
                <a:latin typeface="Arial Narrow" panose="020B0606020202030204" pitchFamily="34" charset="0"/>
              </a:rPr>
              <a:t>УМО ходатайствовать о внесении изменений в </a:t>
            </a:r>
            <a:r>
              <a:rPr lang="ru-RU" dirty="0" err="1">
                <a:latin typeface="Arial Narrow" panose="020B0606020202030204" pitchFamily="34" charset="0"/>
              </a:rPr>
              <a:t>пп</a:t>
            </a:r>
            <a:r>
              <a:rPr lang="ru-RU" dirty="0">
                <a:latin typeface="Arial Narrow" panose="020B0606020202030204" pitchFamily="34" charset="0"/>
              </a:rPr>
              <a:t>. 65, 83 пункта 7 Приказа  Министра образования и науки Республики Казахстан № 391 от 17 июня 2015 года «Об утверждении квалификационных требований, предъявляемых к образовательной деятельности, и перечня документов, подтверждающих соответствие им» слова  «с высшей/первой квалификационной категорией врача» заменить на  «врача со стажем не менее пяти лет», в приложении 1 «или о высшей и первой врачебной категории, год присвоения» исключить, срок исполнения до 1 июня, ответственный исполнитель заместитель председателя УМО;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4)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УМО ходатайствовать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 переходе на одногодичную интернатуру  по специальностям «Общая медицина», «Педиатрия» (5+1) с 2025-2026 учебного года, увеличении нормативных сроков обучения в резидентуре (3-5 лет) с 2026-2027 учебного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года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, срок исполнения до 1 июня, ответственный исполнитель заместитель председателя УМО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344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299" y="328224"/>
            <a:ext cx="10515600" cy="54077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Проект решения:</a:t>
            </a:r>
            <a:endParaRPr lang="ru-RU" sz="28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7677" y="945222"/>
            <a:ext cx="11589250" cy="57021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5)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Организациям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образования при разработке ОП непрерывного интегрированного медицинского образования предусмотреть уровень компетенций выпускников, соответствующий норме пункта 3, статьи 221, компетенциям профильной магистратуры 7 уровня дублинских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дескрипторов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, срок исполнения до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2021-2022 </a:t>
            </a:r>
            <a:r>
              <a:rPr lang="ru-RU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уч.г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., ответственные -ректора вузов;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6)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Организациям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образования при разработке ОП по специальностям «Общая медицина», «Педиатрия» (5+2) предусмотреть уровень компетенций выпускников, позволяющий работать на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уровне ПМСП и поступать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на программы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резидентуры без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ограничений,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срок исполнения до 2021-2022 </a:t>
            </a:r>
            <a:r>
              <a:rPr lang="ru-RU" dirty="0" err="1">
                <a:latin typeface="Arial Narrow" panose="020B0606020202030204" pitchFamily="34" charset="0"/>
                <a:cs typeface="Arial" panose="020B0604020202020204" pitchFamily="34" charset="0"/>
              </a:rPr>
              <a:t>уч.г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., ответственные -ректора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вузов;</a:t>
            </a:r>
          </a:p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7) УМО сформировать рабочую группу для организации и проведения семинар-совещания по разработке рекомендаций для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признания ранее достигнутых результатов обучения формального образования и неформального </a:t>
            </a: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образования,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 Narrow" panose="020B0606020202030204" pitchFamily="34" charset="0"/>
                <a:cs typeface="Arial" panose="020B0604020202020204" pitchFamily="34" charset="0"/>
              </a:rPr>
              <a:t>срок исполнения до 1 июня, ответственный исполнитель заместитель председателя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УМО.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04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748</Words>
  <Application>Microsoft Office PowerPoint</Application>
  <PresentationFormat>Широкоэкранный</PresentationFormat>
  <Paragraphs>35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Segoe UI</vt:lpstr>
      <vt:lpstr>Тема Office</vt:lpstr>
      <vt:lpstr>Презентация PowerPoint</vt:lpstr>
      <vt:lpstr>Траектории подготовки врачей</vt:lpstr>
      <vt:lpstr>Траектории подготовки врачей</vt:lpstr>
      <vt:lpstr>Требования к содержанию непрерывного интегрированного образования в части изучения ООД (предложения в приказ 647)</vt:lpstr>
      <vt:lpstr>Требования к содержанию высшего  и непрерывного интегрированного образования в области здравоохранения с ориентиром на результаты обучения (предложения в приказ 647)</vt:lpstr>
      <vt:lpstr>Проект решения:</vt:lpstr>
      <vt:lpstr>Проект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ПУТЕВОДИТЕЛЬ МЕНТОРА  ПРОГРАММА ПОДГОТОВКИ ОТРАСЛЕВЫХ МЕНЕДЖЕРОВ ПО УПРАВЛЕНИЮ ИЗМЕНЕНИЯМИ</dc:title>
  <dc:creator>Anara Zhumasheva</dc:creator>
  <cp:lastModifiedBy>Botagoz Turdaliyeva</cp:lastModifiedBy>
  <cp:revision>212</cp:revision>
  <dcterms:created xsi:type="dcterms:W3CDTF">2020-06-11T13:50:08Z</dcterms:created>
  <dcterms:modified xsi:type="dcterms:W3CDTF">2021-05-26T05:21:52Z</dcterms:modified>
</cp:coreProperties>
</file>