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5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78" autoAdjust="0"/>
    <p:restoredTop sz="94660"/>
  </p:normalViewPr>
  <p:slideViewPr>
    <p:cSldViewPr snapToGrid="0">
      <p:cViewPr>
        <p:scale>
          <a:sx n="65" d="100"/>
          <a:sy n="65" d="100"/>
        </p:scale>
        <p:origin x="4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14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34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48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4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34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0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60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6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56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51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A1672-8469-48F5-B937-A81BA494CF20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49D89-3DFF-4D19-A4D7-528F50DF1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76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sz="2800" b="1" dirty="0" smtClean="0">
                <a:solidFill>
                  <a:srgbClr val="002060"/>
                </a:solidFill>
              </a:rPr>
              <a:t>ОРГАНИЗАЦИЯ И РЕАЛИЗАЦИЯ ПРОГРАММ ДОПОЛНИТЕЛЬНОГО И НЕФОРМАЛЬНОГО ОБРАЗОВАНИЯ В ОБЛАСТИ ЗДРАВООХРАНЕНИЯ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(методические рекомендации)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37645" y="4980077"/>
            <a:ext cx="9144000" cy="1655762"/>
          </a:xfrm>
        </p:spPr>
        <p:txBody>
          <a:bodyPr>
            <a:normAutofit/>
          </a:bodyPr>
          <a:lstStyle/>
          <a:p>
            <a:pPr algn="r">
              <a:spcBef>
                <a:spcPts val="600"/>
              </a:spcBef>
            </a:pPr>
            <a:r>
              <a:rPr lang="ru-RU" sz="2000" i="1" dirty="0" err="1" smtClean="0">
                <a:solidFill>
                  <a:srgbClr val="002060"/>
                </a:solidFill>
              </a:rPr>
              <a:t>Султангазиева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>
                <a:solidFill>
                  <a:srgbClr val="002060"/>
                </a:solidFill>
              </a:rPr>
              <a:t>А.А</a:t>
            </a:r>
            <a:r>
              <a:rPr lang="ru-RU" sz="2000" i="1" dirty="0" smtClean="0">
                <a:solidFill>
                  <a:srgbClr val="002060"/>
                </a:solidFill>
              </a:rPr>
              <a:t>., </a:t>
            </a:r>
            <a:r>
              <a:rPr lang="ru-RU" sz="2000" i="1" dirty="0">
                <a:solidFill>
                  <a:srgbClr val="002060"/>
                </a:solidFill>
              </a:rPr>
              <a:t>магистр </a:t>
            </a:r>
            <a:r>
              <a:rPr lang="en-US" sz="2000" i="1" dirty="0">
                <a:solidFill>
                  <a:srgbClr val="002060"/>
                </a:solidFill>
              </a:rPr>
              <a:t>EMBA</a:t>
            </a:r>
            <a:r>
              <a:rPr lang="ru-RU" sz="2000" i="1" dirty="0">
                <a:solidFill>
                  <a:srgbClr val="002060"/>
                </a:solidFill>
              </a:rPr>
              <a:t>, 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pPr algn="r">
              <a:spcBef>
                <a:spcPts val="600"/>
              </a:spcBef>
            </a:pPr>
            <a:r>
              <a:rPr lang="ru-RU" sz="2000" i="1" dirty="0" smtClean="0">
                <a:solidFill>
                  <a:srgbClr val="002060"/>
                </a:solidFill>
              </a:rPr>
              <a:t>заместитель </a:t>
            </a:r>
            <a:r>
              <a:rPr lang="ru-RU" sz="2000" i="1" dirty="0">
                <a:solidFill>
                  <a:srgbClr val="002060"/>
                </a:solidFill>
              </a:rPr>
              <a:t>руководителя Института дополнительного и 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pPr algn="r">
              <a:spcBef>
                <a:spcPts val="600"/>
              </a:spcBef>
            </a:pPr>
            <a:r>
              <a:rPr lang="ru-RU" sz="2000" i="1" dirty="0" smtClean="0">
                <a:solidFill>
                  <a:srgbClr val="002060"/>
                </a:solidFill>
              </a:rPr>
              <a:t>профессионального </a:t>
            </a:r>
            <a:r>
              <a:rPr lang="ru-RU" sz="2000" i="1" dirty="0">
                <a:solidFill>
                  <a:srgbClr val="002060"/>
                </a:solidFill>
              </a:rPr>
              <a:t>образования </a:t>
            </a:r>
            <a:r>
              <a:rPr lang="ru-RU" sz="2000" i="1" dirty="0" err="1">
                <a:solidFill>
                  <a:srgbClr val="002060"/>
                </a:solidFill>
              </a:rPr>
              <a:t>КазНМУ</a:t>
            </a:r>
            <a:r>
              <a:rPr lang="ru-RU" sz="2000" i="1" dirty="0">
                <a:solidFill>
                  <a:srgbClr val="002060"/>
                </a:solidFill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</a:rPr>
              <a:t>имени С.Д. </a:t>
            </a:r>
            <a:r>
              <a:rPr lang="ru-RU" sz="2000" i="1" dirty="0" err="1" smtClean="0">
                <a:solidFill>
                  <a:srgbClr val="002060"/>
                </a:solidFill>
              </a:rPr>
              <a:t>Асфендиярова</a:t>
            </a:r>
            <a:endParaRPr lang="ru-RU" sz="2000" i="1" dirty="0">
              <a:solidFill>
                <a:srgbClr val="002060"/>
              </a:solidFill>
            </a:endParaRPr>
          </a:p>
          <a:p>
            <a:pPr algn="r">
              <a:spcBef>
                <a:spcPts val="600"/>
              </a:spcBef>
            </a:pPr>
            <a:endParaRPr lang="ru-RU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63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6186"/>
            <a:ext cx="10515600" cy="72957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1" dirty="0">
                <a:solidFill>
                  <a:srgbClr val="002060"/>
                </a:solidFill>
              </a:rPr>
              <a:t>Использование системы зачетных единиц ДО и </a:t>
            </a:r>
            <a:r>
              <a:rPr lang="ru-RU" sz="3200" b="1" dirty="0" smtClean="0">
                <a:solidFill>
                  <a:srgbClr val="002060"/>
                </a:solidFill>
              </a:rPr>
              <a:t>НФ</a:t>
            </a:r>
            <a:r>
              <a:rPr lang="ru-RU" sz="3200" b="1" dirty="0">
                <a:solidFill>
                  <a:srgbClr val="002060"/>
                </a:solidFill>
              </a:rPr>
              <a:t>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485" y="875763"/>
            <a:ext cx="11219543" cy="559760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Реализация программ дополнительного и неформального образования в области здравоохранения и признания результатов обучения, определено через дополнительное образование и неформальное образование.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Результатами непрерывного профессионального развития (далее – НПР) работников здравоохранения являются документы, удостоверяющие результаты дополнительного образования и неформального образования, а также дополнительные компетенции с учетом требований согласно </a:t>
            </a:r>
            <a:r>
              <a:rPr lang="ru-RU" u="sng" dirty="0"/>
              <a:t>пункту 3</a:t>
            </a:r>
            <a:r>
              <a:rPr lang="ru-RU" dirty="0"/>
              <a:t> статьи 269 Кодекса.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Итоговый результат НПР рассчитывается путем суммирования ЗЕ за дополнительное и неформальное образование и дополнительные компетенции. Результаты НПР работников здравоохранения подтверждаются за последние 5 лет.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Зачетные единицы (далее – ЗЕ) по результатам дополнительного образования (повышение квалификации) рассчитываются за последние 5 лет согласно Приказа МЗРК от 20 декабря 2020 года № ҚР ДСМ-283/2020.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ЗЕ по результатам неформального образования рассчитываются согласно критерии подтверждения результатов непрерывного профессионального развития работников здравоохранения (Таблица 2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102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806660"/>
              </p:ext>
            </p:extLst>
          </p:nvPr>
        </p:nvGraphicFramePr>
        <p:xfrm>
          <a:off x="551544" y="769257"/>
          <a:ext cx="11214374" cy="5791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4742">
                  <a:extLst>
                    <a:ext uri="{9D8B030D-6E8A-4147-A177-3AD203B41FA5}">
                      <a16:colId xmlns:a16="http://schemas.microsoft.com/office/drawing/2014/main" xmlns="" val="3633135178"/>
                    </a:ext>
                  </a:extLst>
                </a:gridCol>
                <a:gridCol w="1191982">
                  <a:extLst>
                    <a:ext uri="{9D8B030D-6E8A-4147-A177-3AD203B41FA5}">
                      <a16:colId xmlns:a16="http://schemas.microsoft.com/office/drawing/2014/main" xmlns="" val="197881510"/>
                    </a:ext>
                  </a:extLst>
                </a:gridCol>
                <a:gridCol w="4781255">
                  <a:extLst>
                    <a:ext uri="{9D8B030D-6E8A-4147-A177-3AD203B41FA5}">
                      <a16:colId xmlns:a16="http://schemas.microsoft.com/office/drawing/2014/main" xmlns="" val="1309115455"/>
                    </a:ext>
                  </a:extLst>
                </a:gridCol>
                <a:gridCol w="1473225">
                  <a:extLst>
                    <a:ext uri="{9D8B030D-6E8A-4147-A177-3AD203B41FA5}">
                      <a16:colId xmlns:a16="http://schemas.microsoft.com/office/drawing/2014/main" xmlns="" val="3718162826"/>
                    </a:ext>
                  </a:extLst>
                </a:gridCol>
                <a:gridCol w="3013170">
                  <a:extLst>
                    <a:ext uri="{9D8B030D-6E8A-4147-A177-3AD203B41FA5}">
                      <a16:colId xmlns:a16="http://schemas.microsoft.com/office/drawing/2014/main" xmlns="" val="2027866073"/>
                    </a:ext>
                  </a:extLst>
                </a:gridCol>
              </a:tblGrid>
              <a:tr h="9115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Наименование критерия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Требование к критерию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Единица измерения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Документ на выходе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3944844"/>
                  </a:ext>
                </a:extLst>
              </a:tr>
              <a:tr h="91153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>
                          <a:effectLst/>
                        </a:rPr>
                        <a:t>ДО (ПК)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Заявляемая специальность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Уровень ОП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Объем часов/кредитов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1час =1 ЗЕ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1кр.=30 ЗЕ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Документ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установленного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образца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5779395"/>
                  </a:ext>
                </a:extLst>
              </a:tr>
              <a:tr h="911535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НФО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Стажировка областного, городского, республиканского значения по заявляемой специальности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1нед.=36 ЗЕ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Отчет стажера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Отзыв руководителя структурного подразделения на стажера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56257693"/>
                  </a:ext>
                </a:extLst>
              </a:tr>
              <a:tr h="61676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Стажировка международного значения по заявляемой специальности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1нед.=72 ЗЕ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4478631"/>
                  </a:ext>
                </a:extLst>
              </a:tr>
              <a:tr h="121991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Семинары, тренинги, мастер-классы по заявляемой специальности (объем в часах/кредитах)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1час.=1 ЗЕ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1кр.=30 ЗЕ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Форма, установленная организацией образования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  и науки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3702863"/>
                  </a:ext>
                </a:extLst>
              </a:tr>
              <a:tr h="121991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spc="1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Вебинары, онлайн курсы и др. с дистанционным обучением по заявляемой специальности (объем в часах/кредитах)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1час=0,5 ЗЕ</a:t>
                      </a:r>
                    </a:p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09625" algn="l"/>
                        </a:tabLs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effectLst/>
                        </a:rPr>
                        <a:t>Форма, установленная организацией образования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effectLst/>
                        </a:rPr>
                        <a:t> и науки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288117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6082" y="144659"/>
            <a:ext cx="113398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2 – Критерии подтверждения результатов непрерывного профессионального развития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0983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При подтверждении сертификата специалиста в области здравоохранения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325563"/>
            <a:ext cx="11379200" cy="52203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Государственные </a:t>
            </a:r>
            <a:r>
              <a:rPr lang="ru-RU" dirty="0"/>
              <a:t>органы признают подтвержденные результаты обучения дополнительного и неформального образования согласно подпункту 41) статьи 7 Кодекса Республики Казахстан:</a:t>
            </a:r>
            <a:endParaRPr lang="ru-RU" sz="32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За каждый критерий результатов НПР начисляют ЗЕ службой управления персоналом и руководителем медицинской организации. </a:t>
            </a:r>
            <a:endParaRPr lang="ru-RU" sz="32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Итоговый результат НПР рассчитывается путем суммирования ЗЕ за дополнительное образование, неформальное образование и дополнительные компетенции.</a:t>
            </a:r>
            <a:endParaRPr lang="ru-RU" sz="32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По результатам дополнительного образования ЗЕ (повышение квалификации) рассчитываются за последние 5 лет.</a:t>
            </a:r>
            <a:endParaRPr lang="ru-RU" sz="32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 По результатам неформального образования ЗЕ рассчитываются согласно критерии подтверждения результатов непрерывного профессионального развития работников.</a:t>
            </a:r>
            <a:endParaRPr lang="ru-RU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Основанием для отказа в подтверждении результатов НПР является несоответствие документов, удостоверяющих результаты НПР требованиям к критериям.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902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27200" y="1659392"/>
            <a:ext cx="9144000" cy="2387600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Спасибо за внимание!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45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40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Нормативные правовые акты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2" y="734096"/>
            <a:ext cx="11872686" cy="5847007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dirty="0" smtClean="0"/>
              <a:t>Приказ </a:t>
            </a:r>
            <a:r>
              <a:rPr lang="ru-RU" sz="1600" dirty="0"/>
              <a:t>Министра здравоохранения Республики Казахстан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dirty="0"/>
              <a:t>Приказ Министра здравоохранения Республики Казахстан от 11 декабря 2020 года № ҚР ДСМ-249/2020 «Об утверждении правил оценки знаний и навыков обучающихся, оценки профессиональной подготовленности выпускников образовательных программ в области здравоохранения и специалистов в области здравоохранения».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dirty="0"/>
              <a:t>Приказ Министра здравоохранения Республики Казахстан от 15 декабря 2020 года № ҚР ДСМ-274/2020 «Об утверждении правил проведения сертификации специалиста в области здравоохранения, подтверждения действия сертификата специалиста в области здравоохранения, включая иностранных специалистов, а также условия допуска к сертификации специалиста в области здравоохранения лица, получившего медицинское образование за пределами Республики Казахстан».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dirty="0"/>
              <a:t>Приказ Министра здравоохранения Республики Казахстан от 20 декабря 2020 года № ҚР ДСМ-283/2020 «Об утверждении правил подтверждения результатов непрерывного профессионального развития работников здравоохранения».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dirty="0"/>
              <a:t>Приказ Министра здравоохранения Республики Казахстан от 21 декабря 2020 года № ҚР ДСМ-303/2020 «Об утверждении правил дополнительного и неформального образования специалистов в области здравоохранения, квалификационных требований к организациям, реализующим образовательные программы дополнительного и неформального образования в области здравоохранения, а также правил признания результатов обучения, полученных специалистами в области здравоохранения через дополнительное и неформальное образование».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dirty="0"/>
              <a:t>Приказ Министра здравоохранения Республики Казахстан от 22 декабря 2020 года № ҚР ДСМ-311/2020.Об утверждении правил ведения реестра и включения в реестр образовательных программ по уровням образования в области здравоохранения;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600" dirty="0"/>
              <a:t>Приказ Министра здравоохранения Республики Казахстан от 21 февраля 2020 года № ҚР ДСМ-12/2020 «О внесении изменений в приказ исполняющего обязанностей Министра здравоохранения и социального развития Республики Казахстан от 31 июля 2015 года № 647 </a:t>
            </a:r>
            <a:r>
              <a:rPr lang="ru-RU" sz="1600" dirty="0" smtClean="0"/>
              <a:t>«Об </a:t>
            </a:r>
            <a:r>
              <a:rPr lang="ru-RU" sz="1600" dirty="0"/>
              <a:t>утверждении государственных общеобязательных стандартов и типовых профессиональных учебных программ по медицинским и фармацевтическим </a:t>
            </a:r>
            <a:r>
              <a:rPr lang="ru-RU" sz="1600" dirty="0" smtClean="0"/>
              <a:t>специальностям».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0748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307"/>
            <a:ext cx="10515600" cy="5621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Реализация программ Дополнительного образования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13" y="1016000"/>
            <a:ext cx="11205029" cy="555897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i="1" dirty="0"/>
              <a:t>Для организации программ дополнительного образования рекомендуется следующая учебно-методическая документация: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/>
              <a:t>образовательная программа (приложение 1);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/>
              <a:t>журнал контроля посещаемости и успеваемости слушателей (приложение 2);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/>
              <a:t>ведомости экзаменационные/зачетные (приложение 3).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i="1" dirty="0"/>
              <a:t>Для программ сертификационных курсов предусматривается соответствие </a:t>
            </a:r>
            <a:r>
              <a:rPr lang="ru-RU" dirty="0"/>
              <a:t>наименования программы заявляемой специализации и продолжительности обучения (Номенклатура, перечень соответствия), наличие приложения (</a:t>
            </a:r>
            <a:r>
              <a:rPr lang="ru-RU" dirty="0" err="1"/>
              <a:t>транскрипт</a:t>
            </a:r>
            <a:r>
              <a:rPr lang="ru-RU" dirty="0"/>
              <a:t>) к свидетельству об окончании СК с указанием объема программы в кредитах (часах) и результатов оценки профессиональной подготовленности специалистов в области здравоохранения, уровень квалификации программы соответствующий ОРК.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i="1" dirty="0"/>
              <a:t>Для программ повышения квалификации предусматривается соответствие программы уровню ОРК, уровня квалификации слушателя (при наличии сертификата о квалификационной категории</a:t>
            </a:r>
            <a:r>
              <a:rPr lang="ru-RU" b="1" i="1" dirty="0" smtClean="0"/>
              <a:t>).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09119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94" y="354357"/>
            <a:ext cx="11596914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Квалификационные требования к организациям, реализующим образовательные программы дополнительного и неформального образования в области здравоохранения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914" y="2054110"/>
            <a:ext cx="11350171" cy="4597414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/>
              <a:t>Требования </a:t>
            </a:r>
            <a:r>
              <a:rPr lang="ru-RU" dirty="0"/>
              <a:t>к образовательным ресурсам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/>
              <a:t>Материально-техническое обеспечение и оборудование</a:t>
            </a:r>
          </a:p>
          <a:p>
            <a:pPr marL="0" indent="0">
              <a:buNone/>
            </a:pPr>
            <a:r>
              <a:rPr lang="ru-RU" i="1" dirty="0"/>
              <a:t>Перечислить образовательные ресурсы в соответствии с приказом МЗРК №303/2020 и условиями реализации, заявленной программы повышения квалификации, включая требования Правил внутреннего распорядка базы и другие к слушателям (СИЗ и др.).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Перечислить необходимое материально-техническое обеспечение и оборудование в соответствии с приказом МЗРК №303/2020 и условиями реализации, заявленной программы сертификационного курса.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73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Порядок разработки и утверждения образовательных программ ДО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436914"/>
            <a:ext cx="11538857" cy="512354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 </a:t>
            </a:r>
            <a:r>
              <a:rPr lang="ru-RU" dirty="0"/>
              <a:t>соответствии с пунктами 2 и 3 статьи 51 Закона об образовании образовательная программа разрабатывается профессорско-преподавательским составом Организации (ППС) при условии соблюдения требований ОРК и ПС.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Образовательная программа разрабатывается, обсуждается и утверждается Организацией согласно внутреннему регламенту. Для внесения в Каталог ДО Программу рекомендуется оформлять на листах А4, скрепленной печатью Организации, текст в редакторе </a:t>
            </a:r>
            <a:r>
              <a:rPr lang="ru-RU" dirty="0" err="1"/>
              <a:t>Word</a:t>
            </a:r>
            <a:r>
              <a:rPr lang="ru-RU" dirty="0"/>
              <a:t> шрифтом </a:t>
            </a:r>
            <a:r>
              <a:rPr lang="ru-RU" dirty="0" err="1"/>
              <a:t>Times</a:t>
            </a:r>
            <a:r>
              <a:rPr lang="ru-RU" dirty="0"/>
              <a:t>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Roman</a:t>
            </a:r>
            <a:r>
              <a:rPr lang="ru-RU" dirty="0"/>
              <a:t>, 12-14, межстрочный интервал одинарный, без переносов текста, выравнивание по ширине, абзац 1,25 см, поля со всех сторон 2 см, центровка заголовков и абзацы в тексте выполняются при помощи средств </a:t>
            </a:r>
            <a:r>
              <a:rPr lang="en-US" dirty="0"/>
              <a:t>Word</a:t>
            </a:r>
            <a:r>
              <a:rPr lang="ru-RU" dirty="0"/>
              <a:t>. Таблицы вставляются непосредственно в текст. Титульный лист считается первым, но не нумеруется, также, как и листы приложения (Приложение 1). 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Образовательная программа является обязательной частью документации Организации образования и оригинал хранится в Организации, по истечении срока реализации программа хранится в документах Организации 3 года (на бумажном носителе). 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При внесении изменений в реализуемую ОП ДО менее 50% - программа актуализируется на уровне разработчиков, изменения вносятся в виде вкладыша «Дополнения к ОП ДО».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При внесении изменений в реализуемую ОП ДО более 50% - программа пересматривается и вносится на </a:t>
            </a:r>
            <a:r>
              <a:rPr lang="ru-RU" dirty="0" err="1"/>
              <a:t>переутверждение</a:t>
            </a:r>
            <a:r>
              <a:rPr lang="ru-RU" dirty="0"/>
              <a:t> Организации, </a:t>
            </a:r>
            <a:r>
              <a:rPr lang="ru-RU" dirty="0" err="1"/>
              <a:t>экспертируется</a:t>
            </a:r>
            <a:r>
              <a:rPr lang="ru-RU" dirty="0"/>
              <a:t> и обновляется в Каталоге ОП. 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При изменении наименования, объема, согласования ключевых элементов программы и содержания менее 50% ОП </a:t>
            </a:r>
            <a:r>
              <a:rPr lang="ru-RU" dirty="0" err="1"/>
              <a:t>переутверждается</a:t>
            </a:r>
            <a:r>
              <a:rPr lang="ru-RU" dirty="0"/>
              <a:t>, </a:t>
            </a:r>
            <a:r>
              <a:rPr lang="ru-RU" dirty="0" err="1"/>
              <a:t>экспертируется</a:t>
            </a:r>
            <a:r>
              <a:rPr lang="ru-RU" dirty="0"/>
              <a:t> и обновляется в Каталоге. 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97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315" y="103868"/>
            <a:ext cx="10515600" cy="7524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План реализации образовательной программы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371" y="856343"/>
            <a:ext cx="11466286" cy="577668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 </a:t>
            </a:r>
            <a:r>
              <a:rPr lang="ru-RU" dirty="0"/>
              <a:t>Плане определяется трудоемкость цикла и каждого вида учебной деятельности (лекции, семинара, тренинга, СРС и другие виды обучения на усмотрение разработчика ОП) в кредитах/часах на весь период обучения (Приложение 1).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При планировании объема учебной работы исходят из того, что один кредит равен 30 академическим часам для всех ее видов. Продолжительность одного академического часа составляет 50 минут.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Академический час включает единицу измерения объема учебных занятий или других видов учебной деятельности.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Соотношение времени между контактной работой слушателя с ППС и СРО по всем видам учебной деятельности определяется разработчиком самостоятельно. При этом объем аудиторной работы составляет не менее 30% от общего объема.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Продолжительность цикла определяется в неделях исходя из нормативного времени работы слушателя на циклах в течение недели, равного 36 часам (6 часов в день при 6-дневной рабочей неделе), аналогично 30 часам (при 5-дневной рабочей неделе).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Наполняемость группы определяется организацией образования самостоятельно.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Планирование педагогической нагрузки ППС осуществляется в академических часах и/или кредитах. При этом педагогическая нагрузка на аудиторных занятиях рассчитывается исходя из нормы, что 1 академический час равен 50 минутам. Педагогическая нагрузка по другим видам учебной работы рассчитываются на основе норм времени, установленных Организацией образования самостоятельно.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Каждая образовательная программа завершается итоговым контролем (Приложение 1).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876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371" y="478971"/>
            <a:ext cx="11451772" cy="608148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Планирование образовательной программы СК и независимой оценки слушателя осуществляется единым объемом кредитов, т.е. общее количество кредитов на СК включает как ее изучение, так и прохождение независимой оценки слушателей проводимой аккредитованной организацией по оценке образовательных программ СК (</a:t>
            </a:r>
            <a:r>
              <a:rPr lang="ru-RU" i="1" dirty="0"/>
              <a:t>Приказ МЗ РК от 21 декабря 2020 года № ҚР ДСМ-303/2020 «Об утверждении правил ДО и НФО»).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Для организации независимой оценки организация по оценке знаний и навыков заключает договор с организацией образования и согласовывает алгоритм проведения оценки слушателей (</a:t>
            </a:r>
            <a:r>
              <a:rPr lang="ru-RU" i="1" dirty="0"/>
              <a:t>формат, сроки и т.д.)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Слушателям программ СК с результатом итогового контроля ниже порогового балла, назначается повторный итоговый контроль. При получении повторного результата итогового контроля ниже порогового балла слушателям выдается справка о прохождении программ СК с указанием объема освоенной программы по форме государственного образца.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Все кредиты и достигнутые результаты обучения, полученные обучающимися в формальном и неформальном образовании, накапливаются в течение всей профессиональной деятельности.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32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7714"/>
            <a:ext cx="10515600" cy="60079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1" dirty="0">
                <a:solidFill>
                  <a:srgbClr val="002060"/>
                </a:solidFill>
              </a:rPr>
              <a:t>Реализация мероприятия Неформального </a:t>
            </a:r>
            <a:r>
              <a:rPr lang="ru-RU" sz="3200" b="1" dirty="0" smtClean="0">
                <a:solidFill>
                  <a:srgbClr val="002060"/>
                </a:solidFill>
              </a:rPr>
              <a:t>образования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029" y="1146629"/>
            <a:ext cx="11132457" cy="50303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Для программ неформального образования в области здравоохранения предусматривается соответствие программы мероприятия уровню ОРК.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Рекомендации для утверждения мероприятия НФО: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Заявка на проведение мероприятия НФО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Аккредитация мероприятий НФО;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Заявка/регистрация на участие;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Сертификат участника (ЗЕ);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Отчет о результатах проведения мероприятий.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84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285" y="159657"/>
            <a:ext cx="11408229" cy="682171"/>
          </a:xfrm>
        </p:spPr>
        <p:txBody>
          <a:bodyPr>
            <a:normAutofit fontScale="90000"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Структура Методической рекомендации по разработке ОП НФО</a:t>
            </a:r>
            <a:endParaRPr lang="ru-RU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943" y="1103086"/>
            <a:ext cx="11364686" cy="50738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Методические </a:t>
            </a:r>
            <a:r>
              <a:rPr lang="ru-RU" dirty="0"/>
              <a:t>рекомендации по разработке ОП неформального образования включает разделы:</a:t>
            </a:r>
            <a:endParaRPr lang="ru-RU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Паспорт ОП (наименование, вид, объем, документ по завершению обучения и т.д.), сведение о разработчиках ОП (ссылки НПА, ФИО, ВУЗ, должность, звание), обсуждению и утверждению ОП в организации образования/науки (указать даты и номер протоколов), экспертизе ОП (указать заключение, даты и номер протокола); пояснительная записка, цель ОП, результатах обучения, методах оценки и обучения (согласование ключевых компонентов ОП);</a:t>
            </a:r>
            <a:endParaRPr lang="ru-RU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Содержание образовательной работы (разделы программы их продолжительность и распределение часов, условия реализации программы, оценка учебных достижений слушателей, информация о б</a:t>
            </a:r>
            <a:r>
              <a:rPr lang="kk-KZ" dirty="0"/>
              <a:t>алльно-рейтинговой буквенной системе оценки учебных достижений, </a:t>
            </a:r>
            <a:r>
              <a:rPr lang="ru-RU" dirty="0"/>
              <a:t>рекомендуемая литература, информация об образовательных ресурсах и необходимом материально-техническом обеспечении, сокращения и термины) (Приложение 1).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380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1626</Words>
  <Application>Microsoft Office PowerPoint</Application>
  <PresentationFormat>Произвольный</PresentationFormat>
  <Paragraphs>111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ОРГАНИЗАЦИЯ И РЕАЛИЗАЦИЯ ПРОГРАММ ДОПОЛНИТЕЛЬНОГО И НЕФОРМАЛЬНОГО ОБРАЗОВАНИЯ В ОБЛАСТИ ЗДРАВООХРАНЕНИЯ (методические рекомендации)</vt:lpstr>
      <vt:lpstr>Нормативные правовые акты</vt:lpstr>
      <vt:lpstr>Реализация программ Дополнительного образования</vt:lpstr>
      <vt:lpstr>Квалификационные требования к организациям, реализующим образовательные программы дополнительного и неформального образования в области здравоохранения</vt:lpstr>
      <vt:lpstr>Порядок разработки и утверждения образовательных программ ДО</vt:lpstr>
      <vt:lpstr>План реализации образовательной программы</vt:lpstr>
      <vt:lpstr>Презентация PowerPoint</vt:lpstr>
      <vt:lpstr>Реализация мероприятия Неформального образования</vt:lpstr>
      <vt:lpstr>Структура Методической рекомендации по разработке ОП НФО</vt:lpstr>
      <vt:lpstr>Использование системы зачетных единиц ДО и НФО</vt:lpstr>
      <vt:lpstr>Презентация PowerPoint</vt:lpstr>
      <vt:lpstr>При подтверждении сертификата специалиста в области здравоохранения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Айнур Шариповна</cp:lastModifiedBy>
  <cp:revision>7</cp:revision>
  <dcterms:created xsi:type="dcterms:W3CDTF">2021-05-25T07:01:07Z</dcterms:created>
  <dcterms:modified xsi:type="dcterms:W3CDTF">2021-05-25T10:02:16Z</dcterms:modified>
</cp:coreProperties>
</file>