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80" r:id="rId4"/>
    <p:sldId id="279" r:id="rId5"/>
    <p:sldId id="281" r:id="rId6"/>
    <p:sldId id="283" r:id="rId7"/>
    <p:sldId id="286" r:id="rId8"/>
    <p:sldId id="282" r:id="rId9"/>
    <p:sldId id="284" r:id="rId10"/>
    <p:sldId id="285" r:id="rId11"/>
    <p:sldId id="287" r:id="rId12"/>
    <p:sldId id="277" r:id="rId13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652" autoAdjust="0"/>
  </p:normalViewPr>
  <p:slideViewPr>
    <p:cSldViewPr>
      <p:cViewPr>
        <p:scale>
          <a:sx n="70" d="100"/>
          <a:sy n="70" d="100"/>
        </p:scale>
        <p:origin x="230" y="50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E47C4-143F-4CBF-815E-1CAD9393C8E2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74933A-9685-4A9F-85C1-18E12B8B43AB}">
      <dgm:prSet phldrT="[Текст]" custT="1"/>
      <dgm:spPr/>
      <dgm:t>
        <a:bodyPr/>
        <a:lstStyle/>
        <a:p>
          <a:r>
            <a:rPr lang="ru-RU" sz="1400" dirty="0" smtClean="0"/>
            <a:t>Каталог формируется, публикуется и актуализируется </a:t>
          </a:r>
          <a:r>
            <a:rPr lang="ru-RU" sz="1400" b="1" i="0" dirty="0" smtClean="0"/>
            <a:t>в электронном виде экспертной организацией</a:t>
          </a:r>
          <a:r>
            <a:rPr lang="ru-RU" sz="1400" dirty="0" smtClean="0"/>
            <a:t>. </a:t>
          </a:r>
          <a:endParaRPr lang="ru-RU" sz="1400" dirty="0"/>
        </a:p>
      </dgm:t>
    </dgm:pt>
    <dgm:pt modelId="{023A6F91-F90D-40EE-ABD4-6FE85ABA7A97}" type="parTrans" cxnId="{F1B13C97-5E88-4882-A0AE-CE78265BFE8D}">
      <dgm:prSet/>
      <dgm:spPr/>
      <dgm:t>
        <a:bodyPr/>
        <a:lstStyle/>
        <a:p>
          <a:endParaRPr lang="ru-RU" sz="1400"/>
        </a:p>
      </dgm:t>
    </dgm:pt>
    <dgm:pt modelId="{B2C07489-50B9-46EF-94EA-00C6FE458E44}" type="sibTrans" cxnId="{F1B13C97-5E88-4882-A0AE-CE78265BFE8D}">
      <dgm:prSet/>
      <dgm:spPr/>
      <dgm:t>
        <a:bodyPr/>
        <a:lstStyle/>
        <a:p>
          <a:endParaRPr lang="ru-RU" sz="1400"/>
        </a:p>
      </dgm:t>
    </dgm:pt>
    <dgm:pt modelId="{5724CF84-8631-49D9-BC43-D9E82FC866AC}">
      <dgm:prSet custT="1"/>
      <dgm:spPr/>
      <dgm:t>
        <a:bodyPr/>
        <a:lstStyle/>
        <a:p>
          <a:r>
            <a:rPr lang="ru-RU" sz="1400" dirty="0" smtClean="0"/>
            <a:t>Экспертная организация организовывает </a:t>
          </a:r>
          <a:r>
            <a:rPr lang="ru-RU" sz="1400" b="1" dirty="0" smtClean="0"/>
            <a:t>практический, обучающий семинар/ тренинг:  </a:t>
          </a:r>
          <a:r>
            <a:rPr lang="ru-RU" sz="1400" dirty="0" smtClean="0"/>
            <a:t>1) для экспертов – по методологии проведения экспертизы ОП ДО; 2) для персонала организаций образования в области здравоохранения – по разработке и реализации ОП ДО.</a:t>
          </a:r>
          <a:endParaRPr lang="ru-RU" sz="1400" dirty="0"/>
        </a:p>
      </dgm:t>
    </dgm:pt>
    <dgm:pt modelId="{75D658E2-2836-49B7-B3F5-191E09E2F971}" type="parTrans" cxnId="{C6713DAB-ADC8-4E6E-83FB-BE700CC03567}">
      <dgm:prSet/>
      <dgm:spPr/>
      <dgm:t>
        <a:bodyPr/>
        <a:lstStyle/>
        <a:p>
          <a:endParaRPr lang="ru-RU" sz="1400"/>
        </a:p>
      </dgm:t>
    </dgm:pt>
    <dgm:pt modelId="{03951BED-A876-4A68-B2AA-8D4D6C8829AF}" type="sibTrans" cxnId="{C6713DAB-ADC8-4E6E-83FB-BE700CC03567}">
      <dgm:prSet/>
      <dgm:spPr/>
      <dgm:t>
        <a:bodyPr/>
        <a:lstStyle/>
        <a:p>
          <a:endParaRPr lang="ru-RU" sz="1400"/>
        </a:p>
      </dgm:t>
    </dgm:pt>
    <dgm:pt modelId="{D01FF519-9820-4021-A69D-7D8EDA21CF21}">
      <dgm:prSet custT="1"/>
      <dgm:spPr/>
      <dgm:t>
        <a:bodyPr/>
        <a:lstStyle/>
        <a:p>
          <a:r>
            <a:rPr lang="ru-RU" sz="1400" dirty="0" smtClean="0"/>
            <a:t>Доступ к Каталогу является всеобщим и осуществляется </a:t>
          </a:r>
          <a:r>
            <a:rPr lang="ru-RU" sz="1400" b="1" dirty="0" smtClean="0"/>
            <a:t>на бесплатной основе, без ограничений. </a:t>
          </a:r>
          <a:endParaRPr lang="ru-RU" sz="1400" b="1" dirty="0"/>
        </a:p>
      </dgm:t>
    </dgm:pt>
    <dgm:pt modelId="{A8E7DD67-760D-4FE3-BF9C-D9FC23E174F5}" type="parTrans" cxnId="{9844199A-E14C-4FD8-A86F-5D401D6CBC2A}">
      <dgm:prSet/>
      <dgm:spPr/>
      <dgm:t>
        <a:bodyPr/>
        <a:lstStyle/>
        <a:p>
          <a:endParaRPr lang="ru-RU" sz="1400"/>
        </a:p>
      </dgm:t>
    </dgm:pt>
    <dgm:pt modelId="{32DBC2BA-DCE6-4674-A520-00C7A888E394}" type="sibTrans" cxnId="{9844199A-E14C-4FD8-A86F-5D401D6CBC2A}">
      <dgm:prSet/>
      <dgm:spPr/>
      <dgm:t>
        <a:bodyPr/>
        <a:lstStyle/>
        <a:p>
          <a:endParaRPr lang="ru-RU" sz="1400"/>
        </a:p>
      </dgm:t>
    </dgm:pt>
    <dgm:pt modelId="{5806EBDB-AED5-41CF-B061-894BB060BF5D}">
      <dgm:prSet phldrT="[Текст]" custT="1"/>
      <dgm:spPr/>
      <dgm:t>
        <a:bodyPr/>
        <a:lstStyle/>
        <a:p>
          <a:r>
            <a:rPr lang="ru-RU" sz="1400" dirty="0" smtClean="0"/>
            <a:t>Экспертная организация проводит экспертизу ОП ДО и </a:t>
          </a:r>
          <a:r>
            <a:rPr lang="ru-RU" sz="1400" b="1" dirty="0" smtClean="0"/>
            <a:t>ежегодный мониторинг реализации не менее 10% ОП</a:t>
          </a:r>
          <a:r>
            <a:rPr lang="ru-RU" sz="1400" dirty="0" smtClean="0"/>
            <a:t>, включенных в Каталог. </a:t>
          </a:r>
          <a:endParaRPr lang="ru-RU" sz="1400" dirty="0"/>
        </a:p>
      </dgm:t>
    </dgm:pt>
    <dgm:pt modelId="{BBAEE5BD-3C8B-45FA-9EC4-A92A0E15E618}" type="parTrans" cxnId="{84F30EF9-CE43-4D60-A2BB-DA64CD6FF8C9}">
      <dgm:prSet/>
      <dgm:spPr/>
      <dgm:t>
        <a:bodyPr/>
        <a:lstStyle/>
        <a:p>
          <a:endParaRPr lang="ru-RU" sz="1400"/>
        </a:p>
      </dgm:t>
    </dgm:pt>
    <dgm:pt modelId="{F5268BAB-963C-4137-B9B8-A051F245A7D5}" type="sibTrans" cxnId="{84F30EF9-CE43-4D60-A2BB-DA64CD6FF8C9}">
      <dgm:prSet/>
      <dgm:spPr/>
      <dgm:t>
        <a:bodyPr/>
        <a:lstStyle/>
        <a:p>
          <a:endParaRPr lang="ru-RU" sz="1400"/>
        </a:p>
      </dgm:t>
    </dgm:pt>
    <dgm:pt modelId="{CB25A8F2-CC54-4E1D-8CCE-77D8CA894484}">
      <dgm:prSet phldrT="[Текст]" custT="1"/>
      <dgm:spPr/>
      <dgm:t>
        <a:bodyPr/>
        <a:lstStyle/>
        <a:p>
          <a:r>
            <a:rPr lang="ru-RU" sz="1400" dirty="0" smtClean="0"/>
            <a:t>ОП ДО разрабатывается </a:t>
          </a:r>
          <a:r>
            <a:rPr lang="ru-RU" sz="1400" b="1" dirty="0" smtClean="0"/>
            <a:t>в соответствии с методическими рекомендациями</a:t>
          </a:r>
          <a:r>
            <a:rPr lang="ru-RU" sz="1400" dirty="0" smtClean="0"/>
            <a:t> по дополнительному и неформальному образованию, утвержденными УМО РУМС. </a:t>
          </a:r>
          <a:endParaRPr lang="ru-RU" sz="1400" dirty="0"/>
        </a:p>
      </dgm:t>
    </dgm:pt>
    <dgm:pt modelId="{2F7FB8C9-6130-40F8-ACE2-0654D329710E}" type="parTrans" cxnId="{7F09518C-280D-4F82-ACED-1C5FCF45805D}">
      <dgm:prSet/>
      <dgm:spPr/>
      <dgm:t>
        <a:bodyPr/>
        <a:lstStyle/>
        <a:p>
          <a:endParaRPr lang="ru-RU" sz="1400"/>
        </a:p>
      </dgm:t>
    </dgm:pt>
    <dgm:pt modelId="{2A25D4FE-4627-4624-9965-75E7A83371C9}" type="sibTrans" cxnId="{7F09518C-280D-4F82-ACED-1C5FCF45805D}">
      <dgm:prSet/>
      <dgm:spPr/>
      <dgm:t>
        <a:bodyPr/>
        <a:lstStyle/>
        <a:p>
          <a:endParaRPr lang="ru-RU" sz="1400"/>
        </a:p>
      </dgm:t>
    </dgm:pt>
    <dgm:pt modelId="{ED663B3F-3455-44DE-93F4-8C0664D06184}">
      <dgm:prSet phldrT="[Текст]" custT="1"/>
      <dgm:spPr/>
      <dgm:t>
        <a:bodyPr/>
        <a:lstStyle/>
        <a:p>
          <a:r>
            <a:rPr lang="ru-RU" sz="1400" dirty="0" smtClean="0"/>
            <a:t>Экспертная организация формирует базу экспертов по экспертизе ОП ДО, включающую два раздела: </a:t>
          </a:r>
          <a:r>
            <a:rPr lang="ru-RU" sz="1400" b="1" dirty="0" smtClean="0"/>
            <a:t>1) базу экспертов-методистов; 2) базы экспертов по содержанию.</a:t>
          </a:r>
          <a:endParaRPr lang="ru-RU" sz="1400" b="1" dirty="0"/>
        </a:p>
      </dgm:t>
    </dgm:pt>
    <dgm:pt modelId="{4812BA66-C97E-4F6B-B89D-CE5D0BFB0BD3}" type="parTrans" cxnId="{6B9F3447-8799-4A53-B913-8A650B02EB3B}">
      <dgm:prSet/>
      <dgm:spPr/>
      <dgm:t>
        <a:bodyPr/>
        <a:lstStyle/>
        <a:p>
          <a:endParaRPr lang="ru-RU" sz="1400"/>
        </a:p>
      </dgm:t>
    </dgm:pt>
    <dgm:pt modelId="{002B7BFA-BDCE-4C9D-A449-EC733C240A84}" type="sibTrans" cxnId="{6B9F3447-8799-4A53-B913-8A650B02EB3B}">
      <dgm:prSet/>
      <dgm:spPr/>
      <dgm:t>
        <a:bodyPr/>
        <a:lstStyle/>
        <a:p>
          <a:endParaRPr lang="ru-RU" sz="1400"/>
        </a:p>
      </dgm:t>
    </dgm:pt>
    <dgm:pt modelId="{5F35BB0E-ED97-4DA5-A6EE-89C3CC0E75D6}">
      <dgm:prSet phldrT="[Текст]" custT="1"/>
      <dgm:spPr/>
      <dgm:t>
        <a:bodyPr/>
        <a:lstStyle/>
        <a:p>
          <a:r>
            <a:rPr lang="ru-RU" sz="1400" dirty="0" smtClean="0"/>
            <a:t>Формирование баз экспертов для экспертизы ОП ДО осуществляется </a:t>
          </a:r>
          <a:r>
            <a:rPr lang="ru-RU" sz="1400" b="1" dirty="0" smtClean="0"/>
            <a:t>в разрезе всех специальностей и специализаций.</a:t>
          </a:r>
          <a:r>
            <a:rPr lang="ru-RU" sz="1400" dirty="0" smtClean="0"/>
            <a:t> Один раз в три года осуществляется </a:t>
          </a:r>
          <a:r>
            <a:rPr lang="ru-RU" sz="1400" b="1" dirty="0" smtClean="0"/>
            <a:t>обновление не менее 30% общего числа экспертов</a:t>
          </a:r>
          <a:endParaRPr lang="ru-RU" sz="1400" b="1" dirty="0"/>
        </a:p>
      </dgm:t>
    </dgm:pt>
    <dgm:pt modelId="{873FFBC6-0580-460E-96DA-0AAA26DBAE1E}" type="parTrans" cxnId="{C277A8CB-5743-405E-A1C7-02763CB1207F}">
      <dgm:prSet/>
      <dgm:spPr/>
      <dgm:t>
        <a:bodyPr/>
        <a:lstStyle/>
        <a:p>
          <a:endParaRPr lang="ru-RU" sz="1400"/>
        </a:p>
      </dgm:t>
    </dgm:pt>
    <dgm:pt modelId="{855F62A0-55F1-4735-8037-49B349AA3E5F}" type="sibTrans" cxnId="{C277A8CB-5743-405E-A1C7-02763CB1207F}">
      <dgm:prSet/>
      <dgm:spPr/>
      <dgm:t>
        <a:bodyPr/>
        <a:lstStyle/>
        <a:p>
          <a:endParaRPr lang="ru-RU" sz="1400"/>
        </a:p>
      </dgm:t>
    </dgm:pt>
    <dgm:pt modelId="{AC72282C-3E3A-477E-9ACA-090DF40928E5}" type="pres">
      <dgm:prSet presAssocID="{E7AE47C4-143F-4CBF-815E-1CAD9393C8E2}" presName="Name0" presStyleCnt="0">
        <dgm:presLayoutVars>
          <dgm:chMax val="7"/>
          <dgm:chPref val="7"/>
          <dgm:dir/>
        </dgm:presLayoutVars>
      </dgm:prSet>
      <dgm:spPr/>
    </dgm:pt>
    <dgm:pt modelId="{022ED07F-B7A6-423C-9707-E683D73B24FB}" type="pres">
      <dgm:prSet presAssocID="{E7AE47C4-143F-4CBF-815E-1CAD9393C8E2}" presName="Name1" presStyleCnt="0"/>
      <dgm:spPr/>
    </dgm:pt>
    <dgm:pt modelId="{4FE9A970-B4E3-45D6-96EB-04537A918B3D}" type="pres">
      <dgm:prSet presAssocID="{E7AE47C4-143F-4CBF-815E-1CAD9393C8E2}" presName="cycle" presStyleCnt="0"/>
      <dgm:spPr/>
    </dgm:pt>
    <dgm:pt modelId="{5B43F017-8C0C-41B7-9469-1DC9F81B4065}" type="pres">
      <dgm:prSet presAssocID="{E7AE47C4-143F-4CBF-815E-1CAD9393C8E2}" presName="srcNode" presStyleLbl="node1" presStyleIdx="0" presStyleCnt="7"/>
      <dgm:spPr/>
    </dgm:pt>
    <dgm:pt modelId="{9F0C4783-AB4B-4BBF-AF7F-8D0376D4204C}" type="pres">
      <dgm:prSet presAssocID="{E7AE47C4-143F-4CBF-815E-1CAD9393C8E2}" presName="conn" presStyleLbl="parChTrans1D2" presStyleIdx="0" presStyleCnt="1"/>
      <dgm:spPr/>
    </dgm:pt>
    <dgm:pt modelId="{B3CBE017-6BBC-4086-8DC7-B3399E98BCB5}" type="pres">
      <dgm:prSet presAssocID="{E7AE47C4-143F-4CBF-815E-1CAD9393C8E2}" presName="extraNode" presStyleLbl="node1" presStyleIdx="0" presStyleCnt="7"/>
      <dgm:spPr/>
    </dgm:pt>
    <dgm:pt modelId="{1036C0D1-9E46-47DB-A763-2135FAD8B227}" type="pres">
      <dgm:prSet presAssocID="{E7AE47C4-143F-4CBF-815E-1CAD9393C8E2}" presName="dstNode" presStyleLbl="node1" presStyleIdx="0" presStyleCnt="7"/>
      <dgm:spPr/>
    </dgm:pt>
    <dgm:pt modelId="{F478EE4A-07FD-4125-A26C-A7BB9969DFDB}" type="pres">
      <dgm:prSet presAssocID="{5374933A-9685-4A9F-85C1-18E12B8B43A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232AE-FD48-48B5-8C52-6888F97E5C0D}" type="pres">
      <dgm:prSet presAssocID="{5374933A-9685-4A9F-85C1-18E12B8B43AB}" presName="accent_1" presStyleCnt="0"/>
      <dgm:spPr/>
    </dgm:pt>
    <dgm:pt modelId="{45AAC23B-4050-4BC2-9848-FA6CA5F7BC70}" type="pres">
      <dgm:prSet presAssocID="{5374933A-9685-4A9F-85C1-18E12B8B43AB}" presName="accentRepeatNode" presStyleLbl="solidFgAcc1" presStyleIdx="0" presStyleCnt="7"/>
      <dgm:spPr/>
    </dgm:pt>
    <dgm:pt modelId="{6452BE29-5C90-45D4-A649-343DE599510F}" type="pres">
      <dgm:prSet presAssocID="{5806EBDB-AED5-41CF-B061-894BB060BF5D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40158-805C-4223-8799-39A81E51C783}" type="pres">
      <dgm:prSet presAssocID="{5806EBDB-AED5-41CF-B061-894BB060BF5D}" presName="accent_2" presStyleCnt="0"/>
      <dgm:spPr/>
    </dgm:pt>
    <dgm:pt modelId="{B03A269C-9872-4DCC-90C7-0DE3EE494EA4}" type="pres">
      <dgm:prSet presAssocID="{5806EBDB-AED5-41CF-B061-894BB060BF5D}" presName="accentRepeatNode" presStyleLbl="solidFgAcc1" presStyleIdx="1" presStyleCnt="7"/>
      <dgm:spPr/>
    </dgm:pt>
    <dgm:pt modelId="{C0133232-B1AF-42E2-A6CF-2EF936619DF4}" type="pres">
      <dgm:prSet presAssocID="{CB25A8F2-CC54-4E1D-8CCE-77D8CA89448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AF25E-81B0-479D-B4A7-9B2DA1F34379}" type="pres">
      <dgm:prSet presAssocID="{CB25A8F2-CC54-4E1D-8CCE-77D8CA894484}" presName="accent_3" presStyleCnt="0"/>
      <dgm:spPr/>
    </dgm:pt>
    <dgm:pt modelId="{F01CA215-C0D1-4A23-9DD5-F252B75B6A3B}" type="pres">
      <dgm:prSet presAssocID="{CB25A8F2-CC54-4E1D-8CCE-77D8CA894484}" presName="accentRepeatNode" presStyleLbl="solidFgAcc1" presStyleIdx="2" presStyleCnt="7"/>
      <dgm:spPr/>
    </dgm:pt>
    <dgm:pt modelId="{C7D38A74-EA34-49CC-BA0E-2113AB99F245}" type="pres">
      <dgm:prSet presAssocID="{ED663B3F-3455-44DE-93F4-8C0664D06184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E3EBD-2A7E-4878-83C0-D090C9A6A784}" type="pres">
      <dgm:prSet presAssocID="{ED663B3F-3455-44DE-93F4-8C0664D06184}" presName="accent_4" presStyleCnt="0"/>
      <dgm:spPr/>
    </dgm:pt>
    <dgm:pt modelId="{321ED204-72CB-418D-A08B-C803EEAFB24D}" type="pres">
      <dgm:prSet presAssocID="{ED663B3F-3455-44DE-93F4-8C0664D06184}" presName="accentRepeatNode" presStyleLbl="solidFgAcc1" presStyleIdx="3" presStyleCnt="7"/>
      <dgm:spPr/>
    </dgm:pt>
    <dgm:pt modelId="{1D239E3A-5454-4495-B888-E276D0980873}" type="pres">
      <dgm:prSet presAssocID="{5F35BB0E-ED97-4DA5-A6EE-89C3CC0E75D6}" presName="text_5" presStyleLbl="node1" presStyleIdx="4" presStyleCnt="7" custScaleY="116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A1FBA-E2CD-472B-8FBA-D03D7085425F}" type="pres">
      <dgm:prSet presAssocID="{5F35BB0E-ED97-4DA5-A6EE-89C3CC0E75D6}" presName="accent_5" presStyleCnt="0"/>
      <dgm:spPr/>
    </dgm:pt>
    <dgm:pt modelId="{021047DC-4B38-4919-B59A-5ADF1A5F841F}" type="pres">
      <dgm:prSet presAssocID="{5F35BB0E-ED97-4DA5-A6EE-89C3CC0E75D6}" presName="accentRepeatNode" presStyleLbl="solidFgAcc1" presStyleIdx="4" presStyleCnt="7"/>
      <dgm:spPr/>
    </dgm:pt>
    <dgm:pt modelId="{4DB54081-1D3B-409F-8FE8-68FE16D20BFF}" type="pres">
      <dgm:prSet presAssocID="{5724CF84-8631-49D9-BC43-D9E82FC866AC}" presName="text_6" presStyleLbl="node1" presStyleIdx="5" presStyleCnt="7" custScaleY="11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CD45-1513-4F95-ADBA-F28D2AE5F68A}" type="pres">
      <dgm:prSet presAssocID="{5724CF84-8631-49D9-BC43-D9E82FC866AC}" presName="accent_6" presStyleCnt="0"/>
      <dgm:spPr/>
    </dgm:pt>
    <dgm:pt modelId="{7AE2A0A7-8701-4AF4-9E10-53854C3ED8F5}" type="pres">
      <dgm:prSet presAssocID="{5724CF84-8631-49D9-BC43-D9E82FC866AC}" presName="accentRepeatNode" presStyleLbl="solidFgAcc1" presStyleIdx="5" presStyleCnt="7"/>
      <dgm:spPr/>
    </dgm:pt>
    <dgm:pt modelId="{F083C963-0A2E-446E-948F-BBA2838F6B87}" type="pres">
      <dgm:prSet presAssocID="{D01FF519-9820-4021-A69D-7D8EDA21CF21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345D1-1821-4167-9728-8D1466C6987A}" type="pres">
      <dgm:prSet presAssocID="{D01FF519-9820-4021-A69D-7D8EDA21CF21}" presName="accent_7" presStyleCnt="0"/>
      <dgm:spPr/>
    </dgm:pt>
    <dgm:pt modelId="{362B7D6B-33B9-4937-B5CF-C01815FCDD9D}" type="pres">
      <dgm:prSet presAssocID="{D01FF519-9820-4021-A69D-7D8EDA21CF21}" presName="accentRepeatNode" presStyleLbl="solidFgAcc1" presStyleIdx="6" presStyleCnt="7"/>
      <dgm:spPr/>
    </dgm:pt>
  </dgm:ptLst>
  <dgm:cxnLst>
    <dgm:cxn modelId="{790DE8E3-1C85-4CCB-8B7C-5358265A319B}" type="presOf" srcId="{5374933A-9685-4A9F-85C1-18E12B8B43AB}" destId="{F478EE4A-07FD-4125-A26C-A7BB9969DFDB}" srcOrd="0" destOrd="0" presId="urn:microsoft.com/office/officeart/2008/layout/VerticalCurvedList"/>
    <dgm:cxn modelId="{84F30EF9-CE43-4D60-A2BB-DA64CD6FF8C9}" srcId="{E7AE47C4-143F-4CBF-815E-1CAD9393C8E2}" destId="{5806EBDB-AED5-41CF-B061-894BB060BF5D}" srcOrd="1" destOrd="0" parTransId="{BBAEE5BD-3C8B-45FA-9EC4-A92A0E15E618}" sibTransId="{F5268BAB-963C-4137-B9B8-A051F245A7D5}"/>
    <dgm:cxn modelId="{C6713DAB-ADC8-4E6E-83FB-BE700CC03567}" srcId="{E7AE47C4-143F-4CBF-815E-1CAD9393C8E2}" destId="{5724CF84-8631-49D9-BC43-D9E82FC866AC}" srcOrd="5" destOrd="0" parTransId="{75D658E2-2836-49B7-B3F5-191E09E2F971}" sibTransId="{03951BED-A876-4A68-B2AA-8D4D6C8829AF}"/>
    <dgm:cxn modelId="{56BEFC21-8836-4DFA-BABC-6E8F899DD18D}" type="presOf" srcId="{D01FF519-9820-4021-A69D-7D8EDA21CF21}" destId="{F083C963-0A2E-446E-948F-BBA2838F6B87}" srcOrd="0" destOrd="0" presId="urn:microsoft.com/office/officeart/2008/layout/VerticalCurvedList"/>
    <dgm:cxn modelId="{9844199A-E14C-4FD8-A86F-5D401D6CBC2A}" srcId="{E7AE47C4-143F-4CBF-815E-1CAD9393C8E2}" destId="{D01FF519-9820-4021-A69D-7D8EDA21CF21}" srcOrd="6" destOrd="0" parTransId="{A8E7DD67-760D-4FE3-BF9C-D9FC23E174F5}" sibTransId="{32DBC2BA-DCE6-4674-A520-00C7A888E394}"/>
    <dgm:cxn modelId="{9BF6F885-3A0A-4EBC-8098-DACE679E9DEE}" type="presOf" srcId="{E7AE47C4-143F-4CBF-815E-1CAD9393C8E2}" destId="{AC72282C-3E3A-477E-9ACA-090DF40928E5}" srcOrd="0" destOrd="0" presId="urn:microsoft.com/office/officeart/2008/layout/VerticalCurvedList"/>
    <dgm:cxn modelId="{6B9F3447-8799-4A53-B913-8A650B02EB3B}" srcId="{E7AE47C4-143F-4CBF-815E-1CAD9393C8E2}" destId="{ED663B3F-3455-44DE-93F4-8C0664D06184}" srcOrd="3" destOrd="0" parTransId="{4812BA66-C97E-4F6B-B89D-CE5D0BFB0BD3}" sibTransId="{002B7BFA-BDCE-4C9D-A449-EC733C240A84}"/>
    <dgm:cxn modelId="{F1B13C97-5E88-4882-A0AE-CE78265BFE8D}" srcId="{E7AE47C4-143F-4CBF-815E-1CAD9393C8E2}" destId="{5374933A-9685-4A9F-85C1-18E12B8B43AB}" srcOrd="0" destOrd="0" parTransId="{023A6F91-F90D-40EE-ABD4-6FE85ABA7A97}" sibTransId="{B2C07489-50B9-46EF-94EA-00C6FE458E44}"/>
    <dgm:cxn modelId="{0D5A3BCF-A243-4295-A1FC-E4F6743EF911}" type="presOf" srcId="{B2C07489-50B9-46EF-94EA-00C6FE458E44}" destId="{9F0C4783-AB4B-4BBF-AF7F-8D0376D4204C}" srcOrd="0" destOrd="0" presId="urn:microsoft.com/office/officeart/2008/layout/VerticalCurvedList"/>
    <dgm:cxn modelId="{C32966EC-F680-4C35-A0E8-D5458FD2A291}" type="presOf" srcId="{5724CF84-8631-49D9-BC43-D9E82FC866AC}" destId="{4DB54081-1D3B-409F-8FE8-68FE16D20BFF}" srcOrd="0" destOrd="0" presId="urn:microsoft.com/office/officeart/2008/layout/VerticalCurvedList"/>
    <dgm:cxn modelId="{C277A8CB-5743-405E-A1C7-02763CB1207F}" srcId="{E7AE47C4-143F-4CBF-815E-1CAD9393C8E2}" destId="{5F35BB0E-ED97-4DA5-A6EE-89C3CC0E75D6}" srcOrd="4" destOrd="0" parTransId="{873FFBC6-0580-460E-96DA-0AAA26DBAE1E}" sibTransId="{855F62A0-55F1-4735-8037-49B349AA3E5F}"/>
    <dgm:cxn modelId="{664AB125-A49A-49DB-A5B1-08B8634B2F04}" type="presOf" srcId="{ED663B3F-3455-44DE-93F4-8C0664D06184}" destId="{C7D38A74-EA34-49CC-BA0E-2113AB99F245}" srcOrd="0" destOrd="0" presId="urn:microsoft.com/office/officeart/2008/layout/VerticalCurvedList"/>
    <dgm:cxn modelId="{A17334F8-03B3-4FC0-B084-8050A4BA5E58}" type="presOf" srcId="{CB25A8F2-CC54-4E1D-8CCE-77D8CA894484}" destId="{C0133232-B1AF-42E2-A6CF-2EF936619DF4}" srcOrd="0" destOrd="0" presId="urn:microsoft.com/office/officeart/2008/layout/VerticalCurvedList"/>
    <dgm:cxn modelId="{7F09518C-280D-4F82-ACED-1C5FCF45805D}" srcId="{E7AE47C4-143F-4CBF-815E-1CAD9393C8E2}" destId="{CB25A8F2-CC54-4E1D-8CCE-77D8CA894484}" srcOrd="2" destOrd="0" parTransId="{2F7FB8C9-6130-40F8-ACE2-0654D329710E}" sibTransId="{2A25D4FE-4627-4624-9965-75E7A83371C9}"/>
    <dgm:cxn modelId="{F69FA1DB-AE74-49EE-92A6-AA1BF1F33EC9}" type="presOf" srcId="{5F35BB0E-ED97-4DA5-A6EE-89C3CC0E75D6}" destId="{1D239E3A-5454-4495-B888-E276D0980873}" srcOrd="0" destOrd="0" presId="urn:microsoft.com/office/officeart/2008/layout/VerticalCurvedList"/>
    <dgm:cxn modelId="{C94D55CC-5467-4853-9033-76A9F3C7BF08}" type="presOf" srcId="{5806EBDB-AED5-41CF-B061-894BB060BF5D}" destId="{6452BE29-5C90-45D4-A649-343DE599510F}" srcOrd="0" destOrd="0" presId="urn:microsoft.com/office/officeart/2008/layout/VerticalCurvedList"/>
    <dgm:cxn modelId="{8FDFD39F-1DC4-42B1-86A0-F8566B4154A4}" type="presParOf" srcId="{AC72282C-3E3A-477E-9ACA-090DF40928E5}" destId="{022ED07F-B7A6-423C-9707-E683D73B24FB}" srcOrd="0" destOrd="0" presId="urn:microsoft.com/office/officeart/2008/layout/VerticalCurvedList"/>
    <dgm:cxn modelId="{6C0B4B3A-F546-424B-850D-FFF02B9D2E63}" type="presParOf" srcId="{022ED07F-B7A6-423C-9707-E683D73B24FB}" destId="{4FE9A970-B4E3-45D6-96EB-04537A918B3D}" srcOrd="0" destOrd="0" presId="urn:microsoft.com/office/officeart/2008/layout/VerticalCurvedList"/>
    <dgm:cxn modelId="{E09F2B4B-ED10-4F3A-9742-51B9C3CFB938}" type="presParOf" srcId="{4FE9A970-B4E3-45D6-96EB-04537A918B3D}" destId="{5B43F017-8C0C-41B7-9469-1DC9F81B4065}" srcOrd="0" destOrd="0" presId="urn:microsoft.com/office/officeart/2008/layout/VerticalCurvedList"/>
    <dgm:cxn modelId="{E1C1FCAE-15CB-456D-BAA6-7010D41EDB4C}" type="presParOf" srcId="{4FE9A970-B4E3-45D6-96EB-04537A918B3D}" destId="{9F0C4783-AB4B-4BBF-AF7F-8D0376D4204C}" srcOrd="1" destOrd="0" presId="urn:microsoft.com/office/officeart/2008/layout/VerticalCurvedList"/>
    <dgm:cxn modelId="{396F44E5-29AA-4AB6-80A8-727DD913A9F6}" type="presParOf" srcId="{4FE9A970-B4E3-45D6-96EB-04537A918B3D}" destId="{B3CBE017-6BBC-4086-8DC7-B3399E98BCB5}" srcOrd="2" destOrd="0" presId="urn:microsoft.com/office/officeart/2008/layout/VerticalCurvedList"/>
    <dgm:cxn modelId="{ECC78700-6696-4C92-8425-AB22EEA108E5}" type="presParOf" srcId="{4FE9A970-B4E3-45D6-96EB-04537A918B3D}" destId="{1036C0D1-9E46-47DB-A763-2135FAD8B227}" srcOrd="3" destOrd="0" presId="urn:microsoft.com/office/officeart/2008/layout/VerticalCurvedList"/>
    <dgm:cxn modelId="{643210B3-0BFA-41C0-ACCC-8A4B938691D3}" type="presParOf" srcId="{022ED07F-B7A6-423C-9707-E683D73B24FB}" destId="{F478EE4A-07FD-4125-A26C-A7BB9969DFDB}" srcOrd="1" destOrd="0" presId="urn:microsoft.com/office/officeart/2008/layout/VerticalCurvedList"/>
    <dgm:cxn modelId="{ED90A250-979B-4FF3-AA84-07DA99C8B2C4}" type="presParOf" srcId="{022ED07F-B7A6-423C-9707-E683D73B24FB}" destId="{587232AE-FD48-48B5-8C52-6888F97E5C0D}" srcOrd="2" destOrd="0" presId="urn:microsoft.com/office/officeart/2008/layout/VerticalCurvedList"/>
    <dgm:cxn modelId="{21C0955D-81E8-49F6-9781-657CC08CA8C2}" type="presParOf" srcId="{587232AE-FD48-48B5-8C52-6888F97E5C0D}" destId="{45AAC23B-4050-4BC2-9848-FA6CA5F7BC70}" srcOrd="0" destOrd="0" presId="urn:microsoft.com/office/officeart/2008/layout/VerticalCurvedList"/>
    <dgm:cxn modelId="{B03DD53E-7FEE-45D8-8C60-BB4DAD6C0CE1}" type="presParOf" srcId="{022ED07F-B7A6-423C-9707-E683D73B24FB}" destId="{6452BE29-5C90-45D4-A649-343DE599510F}" srcOrd="3" destOrd="0" presId="urn:microsoft.com/office/officeart/2008/layout/VerticalCurvedList"/>
    <dgm:cxn modelId="{2C442172-F0F6-4E83-8D6E-8345D24DCD9B}" type="presParOf" srcId="{022ED07F-B7A6-423C-9707-E683D73B24FB}" destId="{EC640158-805C-4223-8799-39A81E51C783}" srcOrd="4" destOrd="0" presId="urn:microsoft.com/office/officeart/2008/layout/VerticalCurvedList"/>
    <dgm:cxn modelId="{F94E4D22-29BE-4D20-A080-CE02E48F06C3}" type="presParOf" srcId="{EC640158-805C-4223-8799-39A81E51C783}" destId="{B03A269C-9872-4DCC-90C7-0DE3EE494EA4}" srcOrd="0" destOrd="0" presId="urn:microsoft.com/office/officeart/2008/layout/VerticalCurvedList"/>
    <dgm:cxn modelId="{5CB0AB82-F654-4904-97DF-8BFAE7FAA0D5}" type="presParOf" srcId="{022ED07F-B7A6-423C-9707-E683D73B24FB}" destId="{C0133232-B1AF-42E2-A6CF-2EF936619DF4}" srcOrd="5" destOrd="0" presId="urn:microsoft.com/office/officeart/2008/layout/VerticalCurvedList"/>
    <dgm:cxn modelId="{BDE6EE70-B281-464B-80FD-075A050F0BC3}" type="presParOf" srcId="{022ED07F-B7A6-423C-9707-E683D73B24FB}" destId="{B9FAF25E-81B0-479D-B4A7-9B2DA1F34379}" srcOrd="6" destOrd="0" presId="urn:microsoft.com/office/officeart/2008/layout/VerticalCurvedList"/>
    <dgm:cxn modelId="{E00A9E9A-0A93-459D-86A9-C7391B722116}" type="presParOf" srcId="{B9FAF25E-81B0-479D-B4A7-9B2DA1F34379}" destId="{F01CA215-C0D1-4A23-9DD5-F252B75B6A3B}" srcOrd="0" destOrd="0" presId="urn:microsoft.com/office/officeart/2008/layout/VerticalCurvedList"/>
    <dgm:cxn modelId="{4B7D9146-16E0-404F-AFD5-E398199EF41F}" type="presParOf" srcId="{022ED07F-B7A6-423C-9707-E683D73B24FB}" destId="{C7D38A74-EA34-49CC-BA0E-2113AB99F245}" srcOrd="7" destOrd="0" presId="urn:microsoft.com/office/officeart/2008/layout/VerticalCurvedList"/>
    <dgm:cxn modelId="{69412872-B780-4341-96D9-A823D0E5890D}" type="presParOf" srcId="{022ED07F-B7A6-423C-9707-E683D73B24FB}" destId="{D22E3EBD-2A7E-4878-83C0-D090C9A6A784}" srcOrd="8" destOrd="0" presId="urn:microsoft.com/office/officeart/2008/layout/VerticalCurvedList"/>
    <dgm:cxn modelId="{F9CDD26B-C1C9-4545-A880-CA76EA72BA94}" type="presParOf" srcId="{D22E3EBD-2A7E-4878-83C0-D090C9A6A784}" destId="{321ED204-72CB-418D-A08B-C803EEAFB24D}" srcOrd="0" destOrd="0" presId="urn:microsoft.com/office/officeart/2008/layout/VerticalCurvedList"/>
    <dgm:cxn modelId="{C156B837-1746-4CDC-89CB-CA14AEA23028}" type="presParOf" srcId="{022ED07F-B7A6-423C-9707-E683D73B24FB}" destId="{1D239E3A-5454-4495-B888-E276D0980873}" srcOrd="9" destOrd="0" presId="urn:microsoft.com/office/officeart/2008/layout/VerticalCurvedList"/>
    <dgm:cxn modelId="{BCB95C32-024D-45E9-BBDC-383289DF763F}" type="presParOf" srcId="{022ED07F-B7A6-423C-9707-E683D73B24FB}" destId="{BECA1FBA-E2CD-472B-8FBA-D03D7085425F}" srcOrd="10" destOrd="0" presId="urn:microsoft.com/office/officeart/2008/layout/VerticalCurvedList"/>
    <dgm:cxn modelId="{8E2B37B6-94A7-4237-89F3-991FE1C0101F}" type="presParOf" srcId="{BECA1FBA-E2CD-472B-8FBA-D03D7085425F}" destId="{021047DC-4B38-4919-B59A-5ADF1A5F841F}" srcOrd="0" destOrd="0" presId="urn:microsoft.com/office/officeart/2008/layout/VerticalCurvedList"/>
    <dgm:cxn modelId="{00430593-83FE-40D5-8124-332EA226E2B1}" type="presParOf" srcId="{022ED07F-B7A6-423C-9707-E683D73B24FB}" destId="{4DB54081-1D3B-409F-8FE8-68FE16D20BFF}" srcOrd="11" destOrd="0" presId="urn:microsoft.com/office/officeart/2008/layout/VerticalCurvedList"/>
    <dgm:cxn modelId="{76AE6B50-4AB4-44FB-AF81-20332057FA9C}" type="presParOf" srcId="{022ED07F-B7A6-423C-9707-E683D73B24FB}" destId="{0609CD45-1513-4F95-ADBA-F28D2AE5F68A}" srcOrd="12" destOrd="0" presId="urn:microsoft.com/office/officeart/2008/layout/VerticalCurvedList"/>
    <dgm:cxn modelId="{0015FA67-3ADA-408A-B69E-38727F89C13D}" type="presParOf" srcId="{0609CD45-1513-4F95-ADBA-F28D2AE5F68A}" destId="{7AE2A0A7-8701-4AF4-9E10-53854C3ED8F5}" srcOrd="0" destOrd="0" presId="urn:microsoft.com/office/officeart/2008/layout/VerticalCurvedList"/>
    <dgm:cxn modelId="{EEDB73BF-0782-4EE8-94EC-23399D2C7618}" type="presParOf" srcId="{022ED07F-B7A6-423C-9707-E683D73B24FB}" destId="{F083C963-0A2E-446E-948F-BBA2838F6B87}" srcOrd="13" destOrd="0" presId="urn:microsoft.com/office/officeart/2008/layout/VerticalCurvedList"/>
    <dgm:cxn modelId="{3C702870-D4F3-4455-AE24-8AFD4FD80DFA}" type="presParOf" srcId="{022ED07F-B7A6-423C-9707-E683D73B24FB}" destId="{AA9345D1-1821-4167-9728-8D1466C6987A}" srcOrd="14" destOrd="0" presId="urn:microsoft.com/office/officeart/2008/layout/VerticalCurvedList"/>
    <dgm:cxn modelId="{BB3D332A-457C-41F9-BDD5-87C2E5827FD1}" type="presParOf" srcId="{AA9345D1-1821-4167-9728-8D1466C6987A}" destId="{362B7D6B-33B9-4937-B5CF-C01815FCDD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AE47C4-143F-4CBF-815E-1CAD9393C8E2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F2432F-2A8A-4EF8-8C5B-FF1A006C0E10}">
      <dgm:prSet custT="1"/>
      <dgm:spPr/>
      <dgm:t>
        <a:bodyPr/>
        <a:lstStyle/>
        <a:p>
          <a:r>
            <a:rPr lang="ru-RU" sz="1400" dirty="0" smtClean="0"/>
            <a:t>Актуализация ОП в Каталоге осуществляется экспертной организацией ежегодно, с учётом: достижений науки и практики;  изменений в стандартах, протоколах, руководствах, НПА;  результатов мониторинга реализации ОП ДО; результатов анализа востребованности ОП за последние 2 года.</a:t>
          </a:r>
          <a:endParaRPr lang="ru-RU" sz="1400" dirty="0"/>
        </a:p>
      </dgm:t>
    </dgm:pt>
    <dgm:pt modelId="{3C2CEC48-1C74-4B31-AF6B-96915C7F1219}" type="parTrans" cxnId="{2119DCCE-D907-499F-912C-1E26B211A4BF}">
      <dgm:prSet/>
      <dgm:spPr/>
      <dgm:t>
        <a:bodyPr/>
        <a:lstStyle/>
        <a:p>
          <a:endParaRPr lang="ru-RU" sz="1400"/>
        </a:p>
      </dgm:t>
    </dgm:pt>
    <dgm:pt modelId="{97BD273A-FE7B-47B2-B948-F33C7AD634CB}" type="sibTrans" cxnId="{2119DCCE-D907-499F-912C-1E26B211A4BF}">
      <dgm:prSet/>
      <dgm:spPr/>
      <dgm:t>
        <a:bodyPr/>
        <a:lstStyle/>
        <a:p>
          <a:endParaRPr lang="ru-RU" sz="1400"/>
        </a:p>
      </dgm:t>
    </dgm:pt>
    <dgm:pt modelId="{1FCA6CEF-8627-4036-8A5A-96D8FA711F50}">
      <dgm:prSet custT="1"/>
      <dgm:spPr/>
      <dgm:t>
        <a:bodyPr/>
        <a:lstStyle/>
        <a:p>
          <a:r>
            <a:rPr lang="ru-RU" sz="1400" dirty="0" smtClean="0"/>
            <a:t>ОП актуализируются в части состава и содержания тем/дисциплин/модулей, обеспечивающих качество подготовки слушателей и по результатам реализации ОП в предыдущем календ. году.</a:t>
          </a:r>
          <a:endParaRPr lang="ru-RU" sz="1400" dirty="0"/>
        </a:p>
      </dgm:t>
    </dgm:pt>
    <dgm:pt modelId="{508BB09A-2F04-4A3B-828A-1E344D652E1E}" type="parTrans" cxnId="{D5922A41-13CC-4D74-84F7-5D152E525D51}">
      <dgm:prSet/>
      <dgm:spPr/>
      <dgm:t>
        <a:bodyPr/>
        <a:lstStyle/>
        <a:p>
          <a:endParaRPr lang="ru-RU" sz="1400"/>
        </a:p>
      </dgm:t>
    </dgm:pt>
    <dgm:pt modelId="{7BB10E1C-527A-498F-BD98-7DA5BCD66AA4}" type="sibTrans" cxnId="{D5922A41-13CC-4D74-84F7-5D152E525D51}">
      <dgm:prSet/>
      <dgm:spPr/>
      <dgm:t>
        <a:bodyPr/>
        <a:lstStyle/>
        <a:p>
          <a:endParaRPr lang="ru-RU" sz="1400"/>
        </a:p>
      </dgm:t>
    </dgm:pt>
    <dgm:pt modelId="{D25ABB37-5352-40C8-B624-A332230C42D4}">
      <dgm:prSet custT="1"/>
      <dgm:spPr/>
      <dgm:t>
        <a:bodyPr/>
        <a:lstStyle/>
        <a:p>
          <a:r>
            <a:rPr lang="ru-RU" sz="1400" dirty="0" smtClean="0"/>
            <a:t>Экспертная организация назначает проведение экспертизы в отношении актуализированной ОП при изменении цели и (или) результатов обучения в рамках ОП. </a:t>
          </a:r>
          <a:endParaRPr lang="ru-RU" sz="1400" dirty="0"/>
        </a:p>
      </dgm:t>
    </dgm:pt>
    <dgm:pt modelId="{A8662912-CACC-472D-996A-DEE6C8AEBAA4}" type="parTrans" cxnId="{EF260881-D23E-4AFF-AD61-09BC31AE6A9B}">
      <dgm:prSet/>
      <dgm:spPr/>
      <dgm:t>
        <a:bodyPr/>
        <a:lstStyle/>
        <a:p>
          <a:endParaRPr lang="ru-RU" sz="1400"/>
        </a:p>
      </dgm:t>
    </dgm:pt>
    <dgm:pt modelId="{8164C8F9-77D8-4A12-BEE3-C34167E69223}" type="sibTrans" cxnId="{EF260881-D23E-4AFF-AD61-09BC31AE6A9B}">
      <dgm:prSet/>
      <dgm:spPr/>
      <dgm:t>
        <a:bodyPr/>
        <a:lstStyle/>
        <a:p>
          <a:endParaRPr lang="ru-RU" sz="1400"/>
        </a:p>
      </dgm:t>
    </dgm:pt>
    <dgm:pt modelId="{4BBB10DF-50EF-4662-9FDA-4CD382F5BA7C}">
      <dgm:prSet custT="1"/>
      <dgm:spPr/>
      <dgm:t>
        <a:bodyPr/>
        <a:lstStyle/>
        <a:p>
          <a:r>
            <a:rPr lang="ru-RU" sz="1400" dirty="0" smtClean="0"/>
            <a:t>Экспертная организация актуализирует ОП в Каталоге без назначения экспертизы если изменения не влияют на результаты обучения в рамках ОП.</a:t>
          </a:r>
          <a:endParaRPr lang="ru-RU" sz="1400" dirty="0"/>
        </a:p>
      </dgm:t>
    </dgm:pt>
    <dgm:pt modelId="{BB490DE4-DF6E-46BF-A82D-329CBB0ACFC1}" type="parTrans" cxnId="{F221BFC3-DED8-43AB-A52B-F91C998DD84B}">
      <dgm:prSet/>
      <dgm:spPr/>
      <dgm:t>
        <a:bodyPr/>
        <a:lstStyle/>
        <a:p>
          <a:endParaRPr lang="ru-RU" sz="1400"/>
        </a:p>
      </dgm:t>
    </dgm:pt>
    <dgm:pt modelId="{09BC4A36-3308-474F-8DF6-CF373004FE1D}" type="sibTrans" cxnId="{F221BFC3-DED8-43AB-A52B-F91C998DD84B}">
      <dgm:prSet/>
      <dgm:spPr/>
      <dgm:t>
        <a:bodyPr/>
        <a:lstStyle/>
        <a:p>
          <a:endParaRPr lang="ru-RU" sz="1400"/>
        </a:p>
      </dgm:t>
    </dgm:pt>
    <dgm:pt modelId="{B5E20BAF-0BB9-4A7A-AB15-8E43F22E6CBB}">
      <dgm:prSet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/>
            <a:t>Исключение ОП из Каталога производится экспертной организацией на следующих основаниях:  1)  заявление организации образования;  2) закрытие организации образования и (или) лишение лицензии; 3) отсутствие востребованности ОП;  4) отрицательные результаты мониторинга реализации ОП ДО; 5) отсутствие информации о контингенте слушателей (в течение 1 календ. года).</a:t>
          </a:r>
          <a:endParaRPr lang="ru-RU" sz="1400" dirty="0"/>
        </a:p>
      </dgm:t>
    </dgm:pt>
    <dgm:pt modelId="{7B1AC2C3-4282-4009-8851-3D0002D5E757}" type="parTrans" cxnId="{CA46A5C8-8879-42A0-AA00-E983D114E4E4}">
      <dgm:prSet/>
      <dgm:spPr/>
      <dgm:t>
        <a:bodyPr/>
        <a:lstStyle/>
        <a:p>
          <a:endParaRPr lang="ru-RU" sz="1400"/>
        </a:p>
      </dgm:t>
    </dgm:pt>
    <dgm:pt modelId="{FEF04C94-7A2D-47E3-A115-CF7ADEAD59FD}" type="sibTrans" cxnId="{CA46A5C8-8879-42A0-AA00-E983D114E4E4}">
      <dgm:prSet/>
      <dgm:spPr/>
      <dgm:t>
        <a:bodyPr/>
        <a:lstStyle/>
        <a:p>
          <a:endParaRPr lang="ru-RU" sz="1400"/>
        </a:p>
      </dgm:t>
    </dgm:pt>
    <dgm:pt modelId="{97D79512-A033-4326-B1F4-354E858E7466}">
      <dgm:prSet custT="1"/>
      <dgm:spPr/>
      <dgm:t>
        <a:bodyPr/>
        <a:lstStyle/>
        <a:p>
          <a:r>
            <a:rPr lang="ru-RU" sz="1400" dirty="0" smtClean="0"/>
            <a:t>Актуализация ОП ДО в Каталоге проводится экспертной организацией по результатам мониторинга реализации ОП ДО, ежегодно, через 12 месяцев со дня официального размещения. По результатам мониторинга ОП ДО имеют следующие статусы: «Активная», «Промежуточная», «Пассивная». </a:t>
          </a:r>
          <a:endParaRPr lang="ru-RU" sz="1400" dirty="0"/>
        </a:p>
      </dgm:t>
    </dgm:pt>
    <dgm:pt modelId="{2B46BCC1-A026-4273-B0D9-4020EB895DF7}" type="parTrans" cxnId="{D3D35B90-7D69-49FB-892F-04F25CFEE45A}">
      <dgm:prSet/>
      <dgm:spPr/>
      <dgm:t>
        <a:bodyPr/>
        <a:lstStyle/>
        <a:p>
          <a:endParaRPr lang="ru-RU" sz="1400"/>
        </a:p>
      </dgm:t>
    </dgm:pt>
    <dgm:pt modelId="{1E44384A-D8C1-477B-AEFE-588B58F7B0C4}" type="sibTrans" cxnId="{D3D35B90-7D69-49FB-892F-04F25CFEE45A}">
      <dgm:prSet/>
      <dgm:spPr/>
      <dgm:t>
        <a:bodyPr/>
        <a:lstStyle/>
        <a:p>
          <a:endParaRPr lang="ru-RU" sz="1400"/>
        </a:p>
      </dgm:t>
    </dgm:pt>
    <dgm:pt modelId="{A0F30949-B291-4B5C-B162-E3C1A88C7287}">
      <dgm:prSet custT="1"/>
      <dgm:spPr/>
      <dgm:t>
        <a:bodyPr/>
        <a:lstStyle/>
        <a:p>
          <a:r>
            <a:rPr lang="ru-RU" sz="1400" dirty="0" smtClean="0"/>
            <a:t>Актуализация ОП включает определение необходимости доработки и (или) разработки новых ОП, внесение изменений в действующие ОП.</a:t>
          </a:r>
          <a:endParaRPr lang="ru-RU" sz="1400" dirty="0"/>
        </a:p>
      </dgm:t>
    </dgm:pt>
    <dgm:pt modelId="{39061364-BFE7-4E20-AF39-3BF820AC2A08}" type="parTrans" cxnId="{FB5AAB14-0A4A-4BBD-8042-1FE3BF286397}">
      <dgm:prSet/>
      <dgm:spPr/>
      <dgm:t>
        <a:bodyPr/>
        <a:lstStyle/>
        <a:p>
          <a:endParaRPr lang="ru-RU" sz="1400"/>
        </a:p>
      </dgm:t>
    </dgm:pt>
    <dgm:pt modelId="{15231913-45EA-427D-95E4-FD17176BE1DF}" type="sibTrans" cxnId="{FB5AAB14-0A4A-4BBD-8042-1FE3BF286397}">
      <dgm:prSet/>
      <dgm:spPr/>
      <dgm:t>
        <a:bodyPr/>
        <a:lstStyle/>
        <a:p>
          <a:endParaRPr lang="ru-RU" sz="1400"/>
        </a:p>
      </dgm:t>
    </dgm:pt>
    <dgm:pt modelId="{AC72282C-3E3A-477E-9ACA-090DF40928E5}" type="pres">
      <dgm:prSet presAssocID="{E7AE47C4-143F-4CBF-815E-1CAD9393C8E2}" presName="Name0" presStyleCnt="0">
        <dgm:presLayoutVars>
          <dgm:chMax val="7"/>
          <dgm:chPref val="7"/>
          <dgm:dir/>
        </dgm:presLayoutVars>
      </dgm:prSet>
      <dgm:spPr/>
    </dgm:pt>
    <dgm:pt modelId="{022ED07F-B7A6-423C-9707-E683D73B24FB}" type="pres">
      <dgm:prSet presAssocID="{E7AE47C4-143F-4CBF-815E-1CAD9393C8E2}" presName="Name1" presStyleCnt="0"/>
      <dgm:spPr/>
    </dgm:pt>
    <dgm:pt modelId="{4FE9A970-B4E3-45D6-96EB-04537A918B3D}" type="pres">
      <dgm:prSet presAssocID="{E7AE47C4-143F-4CBF-815E-1CAD9393C8E2}" presName="cycle" presStyleCnt="0"/>
      <dgm:spPr/>
    </dgm:pt>
    <dgm:pt modelId="{5B43F017-8C0C-41B7-9469-1DC9F81B4065}" type="pres">
      <dgm:prSet presAssocID="{E7AE47C4-143F-4CBF-815E-1CAD9393C8E2}" presName="srcNode" presStyleLbl="node1" presStyleIdx="0" presStyleCnt="7"/>
      <dgm:spPr/>
    </dgm:pt>
    <dgm:pt modelId="{9F0C4783-AB4B-4BBF-AF7F-8D0376D4204C}" type="pres">
      <dgm:prSet presAssocID="{E7AE47C4-143F-4CBF-815E-1CAD9393C8E2}" presName="conn" presStyleLbl="parChTrans1D2" presStyleIdx="0" presStyleCnt="1"/>
      <dgm:spPr/>
    </dgm:pt>
    <dgm:pt modelId="{B3CBE017-6BBC-4086-8DC7-B3399E98BCB5}" type="pres">
      <dgm:prSet presAssocID="{E7AE47C4-143F-4CBF-815E-1CAD9393C8E2}" presName="extraNode" presStyleLbl="node1" presStyleIdx="0" presStyleCnt="7"/>
      <dgm:spPr/>
    </dgm:pt>
    <dgm:pt modelId="{1036C0D1-9E46-47DB-A763-2135FAD8B227}" type="pres">
      <dgm:prSet presAssocID="{E7AE47C4-143F-4CBF-815E-1CAD9393C8E2}" presName="dstNode" presStyleLbl="node1" presStyleIdx="0" presStyleCnt="7"/>
      <dgm:spPr/>
    </dgm:pt>
    <dgm:pt modelId="{CAC7D678-5C62-4A43-8A70-A3E250BBFF46}" type="pres">
      <dgm:prSet presAssocID="{20F2432F-2A8A-4EF8-8C5B-FF1A006C0E10}" presName="text_1" presStyleLbl="node1" presStyleIdx="0" presStyleCnt="7" custScaleY="129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23540-5403-4F35-9F96-54EE2FCE17D9}" type="pres">
      <dgm:prSet presAssocID="{20F2432F-2A8A-4EF8-8C5B-FF1A006C0E10}" presName="accent_1" presStyleCnt="0"/>
      <dgm:spPr/>
    </dgm:pt>
    <dgm:pt modelId="{791FFF44-0B4D-4CBD-AC48-5FE72794DCAA}" type="pres">
      <dgm:prSet presAssocID="{20F2432F-2A8A-4EF8-8C5B-FF1A006C0E10}" presName="accentRepeatNode" presStyleLbl="solidFgAcc1" presStyleIdx="0" presStyleCnt="7"/>
      <dgm:spPr/>
    </dgm:pt>
    <dgm:pt modelId="{E281CEA1-4490-4C72-9CE3-855A0BF642A5}" type="pres">
      <dgm:prSet presAssocID="{A0F30949-B291-4B5C-B162-E3C1A88C7287}" presName="text_2" presStyleLbl="node1" presStyleIdx="1" presStyleCnt="7" custLinFactNeighborX="741" custLinFactNeighborY="-2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DF291-01A7-45CC-8B84-1776680A446E}" type="pres">
      <dgm:prSet presAssocID="{A0F30949-B291-4B5C-B162-E3C1A88C7287}" presName="accent_2" presStyleCnt="0"/>
      <dgm:spPr/>
    </dgm:pt>
    <dgm:pt modelId="{AE1AAFCF-5EBC-4AB1-AA68-A41C6E979FDA}" type="pres">
      <dgm:prSet presAssocID="{A0F30949-B291-4B5C-B162-E3C1A88C7287}" presName="accentRepeatNode" presStyleLbl="solidFgAcc1" presStyleIdx="1" presStyleCnt="7"/>
      <dgm:spPr/>
    </dgm:pt>
    <dgm:pt modelId="{052C44BD-6DF7-4BAB-9162-34BB432C267F}" type="pres">
      <dgm:prSet presAssocID="{1FCA6CEF-8627-4036-8A5A-96D8FA711F50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2D4E6-61D9-4AC7-BAE3-09F6466B5108}" type="pres">
      <dgm:prSet presAssocID="{1FCA6CEF-8627-4036-8A5A-96D8FA711F50}" presName="accent_3" presStyleCnt="0"/>
      <dgm:spPr/>
    </dgm:pt>
    <dgm:pt modelId="{91BF5443-878D-4B35-B242-679080518ABD}" type="pres">
      <dgm:prSet presAssocID="{1FCA6CEF-8627-4036-8A5A-96D8FA711F50}" presName="accentRepeatNode" presStyleLbl="solidFgAcc1" presStyleIdx="2" presStyleCnt="7"/>
      <dgm:spPr/>
    </dgm:pt>
    <dgm:pt modelId="{D0AF3FB0-2CED-429B-B241-18D6CD4433CA}" type="pres">
      <dgm:prSet presAssocID="{D25ABB37-5352-40C8-B624-A332230C42D4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EAB5C-73B1-424E-B9D8-8B8170B26761}" type="pres">
      <dgm:prSet presAssocID="{D25ABB37-5352-40C8-B624-A332230C42D4}" presName="accent_4" presStyleCnt="0"/>
      <dgm:spPr/>
    </dgm:pt>
    <dgm:pt modelId="{2828AE69-B006-4030-AB9A-9353AB0D38F1}" type="pres">
      <dgm:prSet presAssocID="{D25ABB37-5352-40C8-B624-A332230C42D4}" presName="accentRepeatNode" presStyleLbl="solidFgAcc1" presStyleIdx="3" presStyleCnt="7"/>
      <dgm:spPr/>
    </dgm:pt>
    <dgm:pt modelId="{814B7D36-C02A-46A1-B2B9-77C3008D1235}" type="pres">
      <dgm:prSet presAssocID="{4BBB10DF-50EF-4662-9FDA-4CD382F5BA7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12703-880C-43D3-B54A-A9583EEE496C}" type="pres">
      <dgm:prSet presAssocID="{4BBB10DF-50EF-4662-9FDA-4CD382F5BA7C}" presName="accent_5" presStyleCnt="0"/>
      <dgm:spPr/>
    </dgm:pt>
    <dgm:pt modelId="{D8432E7B-C84D-45E0-A0E6-6C7D4E8937F4}" type="pres">
      <dgm:prSet presAssocID="{4BBB10DF-50EF-4662-9FDA-4CD382F5BA7C}" presName="accentRepeatNode" presStyleLbl="solidFgAcc1" presStyleIdx="4" presStyleCnt="7"/>
      <dgm:spPr/>
    </dgm:pt>
    <dgm:pt modelId="{E0159010-1A63-46A5-9B84-631D8F2CDC8C}" type="pres">
      <dgm:prSet presAssocID="{B5E20BAF-0BB9-4A7A-AB15-8E43F22E6CBB}" presName="text_6" presStyleLbl="node1" presStyleIdx="5" presStyleCnt="7" custScaleY="150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473AE-CFAB-46C6-9933-64C3D3A7CB43}" type="pres">
      <dgm:prSet presAssocID="{B5E20BAF-0BB9-4A7A-AB15-8E43F22E6CBB}" presName="accent_6" presStyleCnt="0"/>
      <dgm:spPr/>
    </dgm:pt>
    <dgm:pt modelId="{1703A507-D217-49E7-9253-D8AE889729A9}" type="pres">
      <dgm:prSet presAssocID="{B5E20BAF-0BB9-4A7A-AB15-8E43F22E6CBB}" presName="accentRepeatNode" presStyleLbl="solidFgAcc1" presStyleIdx="5" presStyleCnt="7"/>
      <dgm:spPr/>
    </dgm:pt>
    <dgm:pt modelId="{EEC46C66-8304-4919-95E5-515A54EC53DB}" type="pres">
      <dgm:prSet presAssocID="{97D79512-A033-4326-B1F4-354E858E7466}" presName="text_7" presStyleLbl="node1" presStyleIdx="6" presStyleCnt="7" custScaleY="143480" custLinFactNeighborY="11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8C409-CF0C-411A-80A0-C053D15C0195}" type="pres">
      <dgm:prSet presAssocID="{97D79512-A033-4326-B1F4-354E858E7466}" presName="accent_7" presStyleCnt="0"/>
      <dgm:spPr/>
    </dgm:pt>
    <dgm:pt modelId="{A05C85F3-886E-49AB-A68A-A85EC956DF42}" type="pres">
      <dgm:prSet presAssocID="{97D79512-A033-4326-B1F4-354E858E7466}" presName="accentRepeatNode" presStyleLbl="solidFgAcc1" presStyleIdx="6" presStyleCnt="7"/>
      <dgm:spPr/>
    </dgm:pt>
  </dgm:ptLst>
  <dgm:cxnLst>
    <dgm:cxn modelId="{CDAE96F8-5796-46A9-8408-1AB1A5B3C626}" type="presOf" srcId="{20F2432F-2A8A-4EF8-8C5B-FF1A006C0E10}" destId="{CAC7D678-5C62-4A43-8A70-A3E250BBFF46}" srcOrd="0" destOrd="0" presId="urn:microsoft.com/office/officeart/2008/layout/VerticalCurvedList"/>
    <dgm:cxn modelId="{4D9C6022-603A-4D3E-8322-845D23925EC6}" type="presOf" srcId="{B5E20BAF-0BB9-4A7A-AB15-8E43F22E6CBB}" destId="{E0159010-1A63-46A5-9B84-631D8F2CDC8C}" srcOrd="0" destOrd="0" presId="urn:microsoft.com/office/officeart/2008/layout/VerticalCurvedList"/>
    <dgm:cxn modelId="{CA46A5C8-8879-42A0-AA00-E983D114E4E4}" srcId="{E7AE47C4-143F-4CBF-815E-1CAD9393C8E2}" destId="{B5E20BAF-0BB9-4A7A-AB15-8E43F22E6CBB}" srcOrd="5" destOrd="0" parTransId="{7B1AC2C3-4282-4009-8851-3D0002D5E757}" sibTransId="{FEF04C94-7A2D-47E3-A115-CF7ADEAD59FD}"/>
    <dgm:cxn modelId="{9BF6F885-3A0A-4EBC-8098-DACE679E9DEE}" type="presOf" srcId="{E7AE47C4-143F-4CBF-815E-1CAD9393C8E2}" destId="{AC72282C-3E3A-477E-9ACA-090DF40928E5}" srcOrd="0" destOrd="0" presId="urn:microsoft.com/office/officeart/2008/layout/VerticalCurvedList"/>
    <dgm:cxn modelId="{F221BFC3-DED8-43AB-A52B-F91C998DD84B}" srcId="{E7AE47C4-143F-4CBF-815E-1CAD9393C8E2}" destId="{4BBB10DF-50EF-4662-9FDA-4CD382F5BA7C}" srcOrd="4" destOrd="0" parTransId="{BB490DE4-DF6E-46BF-A82D-329CBB0ACFC1}" sibTransId="{09BC4A36-3308-474F-8DF6-CF373004FE1D}"/>
    <dgm:cxn modelId="{6B3C0542-C21C-4FE3-9EEA-97D92342D2E4}" type="presOf" srcId="{97BD273A-FE7B-47B2-B948-F33C7AD634CB}" destId="{9F0C4783-AB4B-4BBF-AF7F-8D0376D4204C}" srcOrd="0" destOrd="0" presId="urn:microsoft.com/office/officeart/2008/layout/VerticalCurvedList"/>
    <dgm:cxn modelId="{2119DCCE-D907-499F-912C-1E26B211A4BF}" srcId="{E7AE47C4-143F-4CBF-815E-1CAD9393C8E2}" destId="{20F2432F-2A8A-4EF8-8C5B-FF1A006C0E10}" srcOrd="0" destOrd="0" parTransId="{3C2CEC48-1C74-4B31-AF6B-96915C7F1219}" sibTransId="{97BD273A-FE7B-47B2-B948-F33C7AD634CB}"/>
    <dgm:cxn modelId="{82B0DDF8-8A31-4BC2-B025-6822C4092DFF}" type="presOf" srcId="{4BBB10DF-50EF-4662-9FDA-4CD382F5BA7C}" destId="{814B7D36-C02A-46A1-B2B9-77C3008D1235}" srcOrd="0" destOrd="0" presId="urn:microsoft.com/office/officeart/2008/layout/VerticalCurvedList"/>
    <dgm:cxn modelId="{D5922A41-13CC-4D74-84F7-5D152E525D51}" srcId="{E7AE47C4-143F-4CBF-815E-1CAD9393C8E2}" destId="{1FCA6CEF-8627-4036-8A5A-96D8FA711F50}" srcOrd="2" destOrd="0" parTransId="{508BB09A-2F04-4A3B-828A-1E344D652E1E}" sibTransId="{7BB10E1C-527A-498F-BD98-7DA5BCD66AA4}"/>
    <dgm:cxn modelId="{26FC328A-3F4D-4610-BD54-4BB47BF76E09}" type="presOf" srcId="{A0F30949-B291-4B5C-B162-E3C1A88C7287}" destId="{E281CEA1-4490-4C72-9CE3-855A0BF642A5}" srcOrd="0" destOrd="0" presId="urn:microsoft.com/office/officeart/2008/layout/VerticalCurvedList"/>
    <dgm:cxn modelId="{D3D35B90-7D69-49FB-892F-04F25CFEE45A}" srcId="{E7AE47C4-143F-4CBF-815E-1CAD9393C8E2}" destId="{97D79512-A033-4326-B1F4-354E858E7466}" srcOrd="6" destOrd="0" parTransId="{2B46BCC1-A026-4273-B0D9-4020EB895DF7}" sibTransId="{1E44384A-D8C1-477B-AEFE-588B58F7B0C4}"/>
    <dgm:cxn modelId="{FB5AAB14-0A4A-4BBD-8042-1FE3BF286397}" srcId="{E7AE47C4-143F-4CBF-815E-1CAD9393C8E2}" destId="{A0F30949-B291-4B5C-B162-E3C1A88C7287}" srcOrd="1" destOrd="0" parTransId="{39061364-BFE7-4E20-AF39-3BF820AC2A08}" sibTransId="{15231913-45EA-427D-95E4-FD17176BE1DF}"/>
    <dgm:cxn modelId="{8D08EA2D-8B8A-4D56-8008-4051E30D1411}" type="presOf" srcId="{97D79512-A033-4326-B1F4-354E858E7466}" destId="{EEC46C66-8304-4919-95E5-515A54EC53DB}" srcOrd="0" destOrd="0" presId="urn:microsoft.com/office/officeart/2008/layout/VerticalCurvedList"/>
    <dgm:cxn modelId="{2B99EA48-FD39-41F3-BEB9-05BB36515E76}" type="presOf" srcId="{1FCA6CEF-8627-4036-8A5A-96D8FA711F50}" destId="{052C44BD-6DF7-4BAB-9162-34BB432C267F}" srcOrd="0" destOrd="0" presId="urn:microsoft.com/office/officeart/2008/layout/VerticalCurvedList"/>
    <dgm:cxn modelId="{EF260881-D23E-4AFF-AD61-09BC31AE6A9B}" srcId="{E7AE47C4-143F-4CBF-815E-1CAD9393C8E2}" destId="{D25ABB37-5352-40C8-B624-A332230C42D4}" srcOrd="3" destOrd="0" parTransId="{A8662912-CACC-472D-996A-DEE6C8AEBAA4}" sibTransId="{8164C8F9-77D8-4A12-BEE3-C34167E69223}"/>
    <dgm:cxn modelId="{49A018B9-826B-4AAC-958D-8C4D4E87CA25}" type="presOf" srcId="{D25ABB37-5352-40C8-B624-A332230C42D4}" destId="{D0AF3FB0-2CED-429B-B241-18D6CD4433CA}" srcOrd="0" destOrd="0" presId="urn:microsoft.com/office/officeart/2008/layout/VerticalCurvedList"/>
    <dgm:cxn modelId="{8FDFD39F-1DC4-42B1-86A0-F8566B4154A4}" type="presParOf" srcId="{AC72282C-3E3A-477E-9ACA-090DF40928E5}" destId="{022ED07F-B7A6-423C-9707-E683D73B24FB}" srcOrd="0" destOrd="0" presId="urn:microsoft.com/office/officeart/2008/layout/VerticalCurvedList"/>
    <dgm:cxn modelId="{6C0B4B3A-F546-424B-850D-FFF02B9D2E63}" type="presParOf" srcId="{022ED07F-B7A6-423C-9707-E683D73B24FB}" destId="{4FE9A970-B4E3-45D6-96EB-04537A918B3D}" srcOrd="0" destOrd="0" presId="urn:microsoft.com/office/officeart/2008/layout/VerticalCurvedList"/>
    <dgm:cxn modelId="{E09F2B4B-ED10-4F3A-9742-51B9C3CFB938}" type="presParOf" srcId="{4FE9A970-B4E3-45D6-96EB-04537A918B3D}" destId="{5B43F017-8C0C-41B7-9469-1DC9F81B4065}" srcOrd="0" destOrd="0" presId="urn:microsoft.com/office/officeart/2008/layout/VerticalCurvedList"/>
    <dgm:cxn modelId="{E1C1FCAE-15CB-456D-BAA6-7010D41EDB4C}" type="presParOf" srcId="{4FE9A970-B4E3-45D6-96EB-04537A918B3D}" destId="{9F0C4783-AB4B-4BBF-AF7F-8D0376D4204C}" srcOrd="1" destOrd="0" presId="urn:microsoft.com/office/officeart/2008/layout/VerticalCurvedList"/>
    <dgm:cxn modelId="{396F44E5-29AA-4AB6-80A8-727DD913A9F6}" type="presParOf" srcId="{4FE9A970-B4E3-45D6-96EB-04537A918B3D}" destId="{B3CBE017-6BBC-4086-8DC7-B3399E98BCB5}" srcOrd="2" destOrd="0" presId="urn:microsoft.com/office/officeart/2008/layout/VerticalCurvedList"/>
    <dgm:cxn modelId="{ECC78700-6696-4C92-8425-AB22EEA108E5}" type="presParOf" srcId="{4FE9A970-B4E3-45D6-96EB-04537A918B3D}" destId="{1036C0D1-9E46-47DB-A763-2135FAD8B227}" srcOrd="3" destOrd="0" presId="urn:microsoft.com/office/officeart/2008/layout/VerticalCurvedList"/>
    <dgm:cxn modelId="{08BC06F0-3B0B-4B76-8AE0-FD3AB25FF0ED}" type="presParOf" srcId="{022ED07F-B7A6-423C-9707-E683D73B24FB}" destId="{CAC7D678-5C62-4A43-8A70-A3E250BBFF46}" srcOrd="1" destOrd="0" presId="urn:microsoft.com/office/officeart/2008/layout/VerticalCurvedList"/>
    <dgm:cxn modelId="{C068AFB5-1CB5-4E80-965A-E0CC533B5A81}" type="presParOf" srcId="{022ED07F-B7A6-423C-9707-E683D73B24FB}" destId="{8EF23540-5403-4F35-9F96-54EE2FCE17D9}" srcOrd="2" destOrd="0" presId="urn:microsoft.com/office/officeart/2008/layout/VerticalCurvedList"/>
    <dgm:cxn modelId="{BBFCFEDC-5AFF-49C2-A709-33D4EB80FDEB}" type="presParOf" srcId="{8EF23540-5403-4F35-9F96-54EE2FCE17D9}" destId="{791FFF44-0B4D-4CBD-AC48-5FE72794DCAA}" srcOrd="0" destOrd="0" presId="urn:microsoft.com/office/officeart/2008/layout/VerticalCurvedList"/>
    <dgm:cxn modelId="{34030785-5965-49EF-9B0B-54DE102CD2AB}" type="presParOf" srcId="{022ED07F-B7A6-423C-9707-E683D73B24FB}" destId="{E281CEA1-4490-4C72-9CE3-855A0BF642A5}" srcOrd="3" destOrd="0" presId="urn:microsoft.com/office/officeart/2008/layout/VerticalCurvedList"/>
    <dgm:cxn modelId="{6DF4EE36-4919-4F6E-BC46-64DDBDB97BF8}" type="presParOf" srcId="{022ED07F-B7A6-423C-9707-E683D73B24FB}" destId="{312DF291-01A7-45CC-8B84-1776680A446E}" srcOrd="4" destOrd="0" presId="urn:microsoft.com/office/officeart/2008/layout/VerticalCurvedList"/>
    <dgm:cxn modelId="{22B61382-E2F1-4C5E-B7CD-006EC00E2675}" type="presParOf" srcId="{312DF291-01A7-45CC-8B84-1776680A446E}" destId="{AE1AAFCF-5EBC-4AB1-AA68-A41C6E979FDA}" srcOrd="0" destOrd="0" presId="urn:microsoft.com/office/officeart/2008/layout/VerticalCurvedList"/>
    <dgm:cxn modelId="{671F6569-229C-4956-BA63-D661015A26FB}" type="presParOf" srcId="{022ED07F-B7A6-423C-9707-E683D73B24FB}" destId="{052C44BD-6DF7-4BAB-9162-34BB432C267F}" srcOrd="5" destOrd="0" presId="urn:microsoft.com/office/officeart/2008/layout/VerticalCurvedList"/>
    <dgm:cxn modelId="{2E3D1E4F-230D-4AC0-8477-622AF516C952}" type="presParOf" srcId="{022ED07F-B7A6-423C-9707-E683D73B24FB}" destId="{3492D4E6-61D9-4AC7-BAE3-09F6466B5108}" srcOrd="6" destOrd="0" presId="urn:microsoft.com/office/officeart/2008/layout/VerticalCurvedList"/>
    <dgm:cxn modelId="{D76D4E0F-6E67-4EC8-B146-F045A1392B77}" type="presParOf" srcId="{3492D4E6-61D9-4AC7-BAE3-09F6466B5108}" destId="{91BF5443-878D-4B35-B242-679080518ABD}" srcOrd="0" destOrd="0" presId="urn:microsoft.com/office/officeart/2008/layout/VerticalCurvedList"/>
    <dgm:cxn modelId="{9C9FF815-79E9-47CA-8B1B-DD7415345F05}" type="presParOf" srcId="{022ED07F-B7A6-423C-9707-E683D73B24FB}" destId="{D0AF3FB0-2CED-429B-B241-18D6CD4433CA}" srcOrd="7" destOrd="0" presId="urn:microsoft.com/office/officeart/2008/layout/VerticalCurvedList"/>
    <dgm:cxn modelId="{C47943F3-953F-40E7-9C8E-B90585FF930C}" type="presParOf" srcId="{022ED07F-B7A6-423C-9707-E683D73B24FB}" destId="{420EAB5C-73B1-424E-B9D8-8B8170B26761}" srcOrd="8" destOrd="0" presId="urn:microsoft.com/office/officeart/2008/layout/VerticalCurvedList"/>
    <dgm:cxn modelId="{7A1C5FA0-B61E-4EA2-A9ED-5AE2C2ACD1E1}" type="presParOf" srcId="{420EAB5C-73B1-424E-B9D8-8B8170B26761}" destId="{2828AE69-B006-4030-AB9A-9353AB0D38F1}" srcOrd="0" destOrd="0" presId="urn:microsoft.com/office/officeart/2008/layout/VerticalCurvedList"/>
    <dgm:cxn modelId="{CF26FC53-7A00-405B-B765-4EF75C2A682F}" type="presParOf" srcId="{022ED07F-B7A6-423C-9707-E683D73B24FB}" destId="{814B7D36-C02A-46A1-B2B9-77C3008D1235}" srcOrd="9" destOrd="0" presId="urn:microsoft.com/office/officeart/2008/layout/VerticalCurvedList"/>
    <dgm:cxn modelId="{DD4BA4F9-61A8-48A3-808B-540ACB087F7E}" type="presParOf" srcId="{022ED07F-B7A6-423C-9707-E683D73B24FB}" destId="{5CD12703-880C-43D3-B54A-A9583EEE496C}" srcOrd="10" destOrd="0" presId="urn:microsoft.com/office/officeart/2008/layout/VerticalCurvedList"/>
    <dgm:cxn modelId="{24D8F8FA-A8E2-4A92-AB45-F52A0569FC15}" type="presParOf" srcId="{5CD12703-880C-43D3-B54A-A9583EEE496C}" destId="{D8432E7B-C84D-45E0-A0E6-6C7D4E8937F4}" srcOrd="0" destOrd="0" presId="urn:microsoft.com/office/officeart/2008/layout/VerticalCurvedList"/>
    <dgm:cxn modelId="{802D3D73-6684-4AC8-8462-7A736C93C4DD}" type="presParOf" srcId="{022ED07F-B7A6-423C-9707-E683D73B24FB}" destId="{E0159010-1A63-46A5-9B84-631D8F2CDC8C}" srcOrd="11" destOrd="0" presId="urn:microsoft.com/office/officeart/2008/layout/VerticalCurvedList"/>
    <dgm:cxn modelId="{8354DA4D-CBE6-49BD-833C-9E175D363207}" type="presParOf" srcId="{022ED07F-B7A6-423C-9707-E683D73B24FB}" destId="{E50473AE-CFAB-46C6-9933-64C3D3A7CB43}" srcOrd="12" destOrd="0" presId="urn:microsoft.com/office/officeart/2008/layout/VerticalCurvedList"/>
    <dgm:cxn modelId="{38414583-E508-4AA4-AEE6-648F5B88FF65}" type="presParOf" srcId="{E50473AE-CFAB-46C6-9933-64C3D3A7CB43}" destId="{1703A507-D217-49E7-9253-D8AE889729A9}" srcOrd="0" destOrd="0" presId="urn:microsoft.com/office/officeart/2008/layout/VerticalCurvedList"/>
    <dgm:cxn modelId="{4A3C8E89-C366-44DB-BF5D-6ECC883E0F45}" type="presParOf" srcId="{022ED07F-B7A6-423C-9707-E683D73B24FB}" destId="{EEC46C66-8304-4919-95E5-515A54EC53DB}" srcOrd="13" destOrd="0" presId="urn:microsoft.com/office/officeart/2008/layout/VerticalCurvedList"/>
    <dgm:cxn modelId="{4DCF9409-D0EE-4BB4-ACCA-C8D84F0F52ED}" type="presParOf" srcId="{022ED07F-B7A6-423C-9707-E683D73B24FB}" destId="{3088C409-CF0C-411A-80A0-C053D15C0195}" srcOrd="14" destOrd="0" presId="urn:microsoft.com/office/officeart/2008/layout/VerticalCurvedList"/>
    <dgm:cxn modelId="{501833D8-BCF3-4856-9E88-C7D543A51FAA}" type="presParOf" srcId="{3088C409-CF0C-411A-80A0-C053D15C0195}" destId="{A05C85F3-886E-49AB-A68A-A85EC956DF4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B97DCB-9A14-4145-BE00-38105C6F91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EC7036-BE4F-435E-95DB-447FD7FFBB53}">
      <dgm:prSet phldrT="[Текст]"/>
      <dgm:spPr/>
      <dgm:t>
        <a:bodyPr/>
        <a:lstStyle/>
        <a:p>
          <a:r>
            <a:rPr lang="ru-RU" b="1" dirty="0" smtClean="0"/>
            <a:t>Присвоить ОП статус «Активная»</a:t>
          </a:r>
          <a:endParaRPr lang="ru-RU" b="1" dirty="0"/>
        </a:p>
      </dgm:t>
    </dgm:pt>
    <dgm:pt modelId="{7B248F1F-53A8-40A4-BB11-1BEF920A8486}" type="parTrans" cxnId="{C2CCE4AD-E474-448A-A22C-47F1F127CAA4}">
      <dgm:prSet/>
      <dgm:spPr/>
      <dgm:t>
        <a:bodyPr/>
        <a:lstStyle/>
        <a:p>
          <a:endParaRPr lang="ru-RU"/>
        </a:p>
      </dgm:t>
    </dgm:pt>
    <dgm:pt modelId="{FF9B0BB9-36DF-46CF-AEB9-0F083E0207DC}" type="sibTrans" cxnId="{C2CCE4AD-E474-448A-A22C-47F1F127CAA4}">
      <dgm:prSet/>
      <dgm:spPr/>
      <dgm:t>
        <a:bodyPr/>
        <a:lstStyle/>
        <a:p>
          <a:endParaRPr lang="ru-RU"/>
        </a:p>
      </dgm:t>
    </dgm:pt>
    <dgm:pt modelId="{4AFFF556-EE8F-407F-B5B6-0177CE8CADAD}">
      <dgm:prSet phldrT="[Текст]"/>
      <dgm:spPr/>
      <dgm:t>
        <a:bodyPr/>
        <a:lstStyle/>
        <a:p>
          <a:r>
            <a:rPr lang="ru-RU" i="1" dirty="0" smtClean="0"/>
            <a:t>по ОП ежегодно проводится более 1 образовательного мероприятия;</a:t>
          </a:r>
          <a:endParaRPr lang="ru-RU" dirty="0"/>
        </a:p>
      </dgm:t>
    </dgm:pt>
    <dgm:pt modelId="{A952C67D-6419-4442-8B2F-0F0C0FBFAB95}" type="parTrans" cxnId="{D6CC48B2-9CA7-4335-9869-AA9ABF2983F6}">
      <dgm:prSet/>
      <dgm:spPr/>
      <dgm:t>
        <a:bodyPr/>
        <a:lstStyle/>
        <a:p>
          <a:endParaRPr lang="ru-RU"/>
        </a:p>
      </dgm:t>
    </dgm:pt>
    <dgm:pt modelId="{315EF013-FC52-4D2E-8D8B-7F3596FE0E69}" type="sibTrans" cxnId="{D6CC48B2-9CA7-4335-9869-AA9ABF2983F6}">
      <dgm:prSet/>
      <dgm:spPr/>
      <dgm:t>
        <a:bodyPr/>
        <a:lstStyle/>
        <a:p>
          <a:endParaRPr lang="ru-RU"/>
        </a:p>
      </dgm:t>
    </dgm:pt>
    <dgm:pt modelId="{57BDF62D-0BC7-40B5-BA9B-AE37F6450C05}">
      <dgm:prSet phldrT="[Текст]"/>
      <dgm:spPr/>
      <dgm:t>
        <a:bodyPr/>
        <a:lstStyle/>
        <a:p>
          <a:r>
            <a:rPr lang="ru-RU" b="1" dirty="0" smtClean="0"/>
            <a:t>Присвоить ОП статус «Промежуточная»</a:t>
          </a:r>
          <a:endParaRPr lang="ru-RU" b="1" dirty="0"/>
        </a:p>
      </dgm:t>
    </dgm:pt>
    <dgm:pt modelId="{5FD7BBF9-1933-455B-8F26-4CAAF2015C06}" type="parTrans" cxnId="{D4970555-3575-4BD7-85FE-0A275D25BD2E}">
      <dgm:prSet/>
      <dgm:spPr/>
      <dgm:t>
        <a:bodyPr/>
        <a:lstStyle/>
        <a:p>
          <a:endParaRPr lang="ru-RU"/>
        </a:p>
      </dgm:t>
    </dgm:pt>
    <dgm:pt modelId="{38D59707-4115-4F2C-8083-AFFBE0EDD30D}" type="sibTrans" cxnId="{D4970555-3575-4BD7-85FE-0A275D25BD2E}">
      <dgm:prSet/>
      <dgm:spPr/>
      <dgm:t>
        <a:bodyPr/>
        <a:lstStyle/>
        <a:p>
          <a:endParaRPr lang="ru-RU"/>
        </a:p>
      </dgm:t>
    </dgm:pt>
    <dgm:pt modelId="{E742FBFA-A46D-4CAA-A29E-293C4297F4A6}">
      <dgm:prSet phldrT="[Текст]"/>
      <dgm:spPr/>
      <dgm:t>
        <a:bodyPr/>
        <a:lstStyle/>
        <a:p>
          <a:r>
            <a:rPr lang="ru-RU" i="1" dirty="0" smtClean="0"/>
            <a:t>по ОП ежегодно проводится только 1 образовательное мероприятие;</a:t>
          </a:r>
          <a:endParaRPr lang="ru-RU" dirty="0"/>
        </a:p>
      </dgm:t>
    </dgm:pt>
    <dgm:pt modelId="{65D7A49D-871D-499C-8B43-46DECAEF8FBB}" type="parTrans" cxnId="{7DA6893E-6E6C-4359-BA18-E5C17B82F7C4}">
      <dgm:prSet/>
      <dgm:spPr/>
      <dgm:t>
        <a:bodyPr/>
        <a:lstStyle/>
        <a:p>
          <a:endParaRPr lang="ru-RU"/>
        </a:p>
      </dgm:t>
    </dgm:pt>
    <dgm:pt modelId="{5BD7DE2F-D985-4730-BCAC-8594CF4E99C0}" type="sibTrans" cxnId="{7DA6893E-6E6C-4359-BA18-E5C17B82F7C4}">
      <dgm:prSet/>
      <dgm:spPr/>
      <dgm:t>
        <a:bodyPr/>
        <a:lstStyle/>
        <a:p>
          <a:endParaRPr lang="ru-RU"/>
        </a:p>
      </dgm:t>
    </dgm:pt>
    <dgm:pt modelId="{15E2FB3A-2C26-400C-83E0-8ED14982D13E}">
      <dgm:prSet/>
      <dgm:spPr/>
      <dgm:t>
        <a:bodyPr/>
        <a:lstStyle/>
        <a:p>
          <a:r>
            <a:rPr lang="ru-RU" i="1" smtClean="0"/>
            <a:t>средний балл оценки удовлетворенности специалистов здравоохранения, прошедших обучение по ОП, и (или) работодателей составляет 7 и более баллов;</a:t>
          </a:r>
          <a:endParaRPr lang="ru-RU"/>
        </a:p>
      </dgm:t>
    </dgm:pt>
    <dgm:pt modelId="{2D752B9F-1796-426E-9EB5-9AB6ADE63D04}" type="parTrans" cxnId="{FE8ACDA6-2FAB-41A4-9DA1-26213F7853B4}">
      <dgm:prSet/>
      <dgm:spPr/>
      <dgm:t>
        <a:bodyPr/>
        <a:lstStyle/>
        <a:p>
          <a:endParaRPr lang="ru-RU"/>
        </a:p>
      </dgm:t>
    </dgm:pt>
    <dgm:pt modelId="{1BAEE2D3-35CE-4878-8CB6-6D5DF45718D8}" type="sibTrans" cxnId="{FE8ACDA6-2FAB-41A4-9DA1-26213F7853B4}">
      <dgm:prSet/>
      <dgm:spPr/>
      <dgm:t>
        <a:bodyPr/>
        <a:lstStyle/>
        <a:p>
          <a:endParaRPr lang="ru-RU"/>
        </a:p>
      </dgm:t>
    </dgm:pt>
    <dgm:pt modelId="{92E69A1D-2492-40D9-9222-A08FAD90F3B7}">
      <dgm:prSet/>
      <dgm:spPr/>
      <dgm:t>
        <a:bodyPr/>
        <a:lstStyle/>
        <a:p>
          <a:r>
            <a:rPr lang="ru-RU" i="1" dirty="0" smtClean="0"/>
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 составляет 70% и более (Обязательное условие для сертификационных курсов. Для курсов повышения квалификации – при наличии).</a:t>
          </a:r>
          <a:endParaRPr lang="ru-RU" dirty="0"/>
        </a:p>
      </dgm:t>
    </dgm:pt>
    <dgm:pt modelId="{0B5F62C5-353A-4E39-B7FB-53CF67868C99}" type="parTrans" cxnId="{DCA3C696-825F-460D-9AF3-378CC3AB4EEB}">
      <dgm:prSet/>
      <dgm:spPr/>
      <dgm:t>
        <a:bodyPr/>
        <a:lstStyle/>
        <a:p>
          <a:endParaRPr lang="ru-RU"/>
        </a:p>
      </dgm:t>
    </dgm:pt>
    <dgm:pt modelId="{B15107A4-B8FC-4A7C-BA69-DD94B372227A}" type="sibTrans" cxnId="{DCA3C696-825F-460D-9AF3-378CC3AB4EEB}">
      <dgm:prSet/>
      <dgm:spPr/>
      <dgm:t>
        <a:bodyPr/>
        <a:lstStyle/>
        <a:p>
          <a:endParaRPr lang="ru-RU"/>
        </a:p>
      </dgm:t>
    </dgm:pt>
    <dgm:pt modelId="{0D3E6FB1-7609-40BE-87CF-749134922506}">
      <dgm:prSet/>
      <dgm:spPr/>
      <dgm:t>
        <a:bodyPr/>
        <a:lstStyle/>
        <a:p>
          <a:r>
            <a:rPr lang="ru-RU" i="1" dirty="0" smtClean="0"/>
            <a:t>средний балл оценки удовлетворенности специалистов здравоохранения, прошедших обучение по ОП, и (или) работодателей составляет от 4 до 7 баллов);</a:t>
          </a:r>
          <a:endParaRPr lang="ru-RU" dirty="0"/>
        </a:p>
      </dgm:t>
    </dgm:pt>
    <dgm:pt modelId="{D3E8B47F-B951-4ED9-A91D-B99FEA504D21}" type="parTrans" cxnId="{578D3413-B536-49DE-9D37-4D806266DD6F}">
      <dgm:prSet/>
      <dgm:spPr/>
      <dgm:t>
        <a:bodyPr/>
        <a:lstStyle/>
        <a:p>
          <a:endParaRPr lang="ru-RU"/>
        </a:p>
      </dgm:t>
    </dgm:pt>
    <dgm:pt modelId="{9C25C2DA-0B47-4118-9C77-9C526B4DA07A}" type="sibTrans" cxnId="{578D3413-B536-49DE-9D37-4D806266DD6F}">
      <dgm:prSet/>
      <dgm:spPr/>
      <dgm:t>
        <a:bodyPr/>
        <a:lstStyle/>
        <a:p>
          <a:endParaRPr lang="ru-RU"/>
        </a:p>
      </dgm:t>
    </dgm:pt>
    <dgm:pt modelId="{2C597893-FBD8-4DC9-A664-8C06394A593F}">
      <dgm:prSet/>
      <dgm:spPr/>
      <dgm:t>
        <a:bodyPr/>
        <a:lstStyle/>
        <a:p>
          <a:r>
            <a:rPr lang="ru-RU" i="1" dirty="0" smtClean="0"/>
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 составляет от 40% до 70% (Обязательное условие для сертификационных курсов. Для курсов повышения квалификации – при наличии)</a:t>
          </a:r>
          <a:endParaRPr lang="ru-RU" dirty="0"/>
        </a:p>
      </dgm:t>
    </dgm:pt>
    <dgm:pt modelId="{1C240A8B-CE75-4F65-A09F-5EF5CB502B44}" type="parTrans" cxnId="{B4D6EAE9-AEF5-41CA-A455-5D57B58201E1}">
      <dgm:prSet/>
      <dgm:spPr/>
      <dgm:t>
        <a:bodyPr/>
        <a:lstStyle/>
        <a:p>
          <a:endParaRPr lang="ru-RU"/>
        </a:p>
      </dgm:t>
    </dgm:pt>
    <dgm:pt modelId="{29D229F1-94DA-411C-A898-EB91129A44B9}" type="sibTrans" cxnId="{B4D6EAE9-AEF5-41CA-A455-5D57B58201E1}">
      <dgm:prSet/>
      <dgm:spPr/>
      <dgm:t>
        <a:bodyPr/>
        <a:lstStyle/>
        <a:p>
          <a:endParaRPr lang="ru-RU"/>
        </a:p>
      </dgm:t>
    </dgm:pt>
    <dgm:pt modelId="{0F4E91FB-9CEF-4B48-99A7-BD095E236914}">
      <dgm:prSet/>
      <dgm:spPr/>
      <dgm:t>
        <a:bodyPr/>
        <a:lstStyle/>
        <a:p>
          <a:r>
            <a:rPr lang="ru-RU" b="1" dirty="0" smtClean="0"/>
            <a:t>Присвоить ОП статус «Пассивная»</a:t>
          </a:r>
          <a:endParaRPr lang="ru-RU" b="1" dirty="0"/>
        </a:p>
      </dgm:t>
    </dgm:pt>
    <dgm:pt modelId="{CD2393AD-C754-431C-AE6D-77B65915E52B}" type="parTrans" cxnId="{329964B4-FB72-4F5C-8364-23B3377663C1}">
      <dgm:prSet/>
      <dgm:spPr/>
      <dgm:t>
        <a:bodyPr/>
        <a:lstStyle/>
        <a:p>
          <a:endParaRPr lang="ru-RU"/>
        </a:p>
      </dgm:t>
    </dgm:pt>
    <dgm:pt modelId="{A015231D-DF55-40E7-BDE4-E612B35745DF}" type="sibTrans" cxnId="{329964B4-FB72-4F5C-8364-23B3377663C1}">
      <dgm:prSet/>
      <dgm:spPr/>
      <dgm:t>
        <a:bodyPr/>
        <a:lstStyle/>
        <a:p>
          <a:endParaRPr lang="ru-RU"/>
        </a:p>
      </dgm:t>
    </dgm:pt>
    <dgm:pt modelId="{B0D64B06-9A1A-429F-B2D8-152E5AEA52EB}" type="pres">
      <dgm:prSet presAssocID="{67B97DCB-9A14-4145-BE00-38105C6F9184}" presName="linear" presStyleCnt="0">
        <dgm:presLayoutVars>
          <dgm:animLvl val="lvl"/>
          <dgm:resizeHandles val="exact"/>
        </dgm:presLayoutVars>
      </dgm:prSet>
      <dgm:spPr/>
    </dgm:pt>
    <dgm:pt modelId="{91ED15EF-C692-4A98-8F2A-C5550042AC88}" type="pres">
      <dgm:prSet presAssocID="{4CEC7036-BE4F-435E-95DB-447FD7FFBB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0A8AA8-AA95-4071-981D-6A64B7C32EBC}" type="pres">
      <dgm:prSet presAssocID="{4CEC7036-BE4F-435E-95DB-447FD7FFBB5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97746-EC25-4B3A-8AA9-75B41DC38721}" type="pres">
      <dgm:prSet presAssocID="{57BDF62D-0BC7-40B5-BA9B-AE37F6450C0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34AC3-D740-4E40-865D-5FD817F0DE67}" type="pres">
      <dgm:prSet presAssocID="{57BDF62D-0BC7-40B5-BA9B-AE37F6450C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908E2-7906-4F7F-91E4-20544E94899F}" type="pres">
      <dgm:prSet presAssocID="{0F4E91FB-9CEF-4B48-99A7-BD095E2369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8D3413-B536-49DE-9D37-4D806266DD6F}" srcId="{57BDF62D-0BC7-40B5-BA9B-AE37F6450C05}" destId="{0D3E6FB1-7609-40BE-87CF-749134922506}" srcOrd="1" destOrd="0" parTransId="{D3E8B47F-B951-4ED9-A91D-B99FEA504D21}" sibTransId="{9C25C2DA-0B47-4118-9C77-9C526B4DA07A}"/>
    <dgm:cxn modelId="{C2CCE4AD-E474-448A-A22C-47F1F127CAA4}" srcId="{67B97DCB-9A14-4145-BE00-38105C6F9184}" destId="{4CEC7036-BE4F-435E-95DB-447FD7FFBB53}" srcOrd="0" destOrd="0" parTransId="{7B248F1F-53A8-40A4-BB11-1BEF920A8486}" sibTransId="{FF9B0BB9-36DF-46CF-AEB9-0F083E0207DC}"/>
    <dgm:cxn modelId="{A31B494F-DF0C-42E9-8A0C-E808D4D5F8B1}" type="presOf" srcId="{E742FBFA-A46D-4CAA-A29E-293C4297F4A6}" destId="{81B34AC3-D740-4E40-865D-5FD817F0DE67}" srcOrd="0" destOrd="0" presId="urn:microsoft.com/office/officeart/2005/8/layout/vList2"/>
    <dgm:cxn modelId="{D4970555-3575-4BD7-85FE-0A275D25BD2E}" srcId="{67B97DCB-9A14-4145-BE00-38105C6F9184}" destId="{57BDF62D-0BC7-40B5-BA9B-AE37F6450C05}" srcOrd="1" destOrd="0" parTransId="{5FD7BBF9-1933-455B-8F26-4CAAF2015C06}" sibTransId="{38D59707-4115-4F2C-8083-AFFBE0EDD30D}"/>
    <dgm:cxn modelId="{DCA3C696-825F-460D-9AF3-378CC3AB4EEB}" srcId="{4CEC7036-BE4F-435E-95DB-447FD7FFBB53}" destId="{92E69A1D-2492-40D9-9222-A08FAD90F3B7}" srcOrd="2" destOrd="0" parTransId="{0B5F62C5-353A-4E39-B7FB-53CF67868C99}" sibTransId="{B15107A4-B8FC-4A7C-BA69-DD94B372227A}"/>
    <dgm:cxn modelId="{00BF75CE-FD48-4154-A18A-69C480C4AF06}" type="presOf" srcId="{4AFFF556-EE8F-407F-B5B6-0177CE8CADAD}" destId="{E00A8AA8-AA95-4071-981D-6A64B7C32EBC}" srcOrd="0" destOrd="0" presId="urn:microsoft.com/office/officeart/2005/8/layout/vList2"/>
    <dgm:cxn modelId="{720DD03E-3964-4127-85F2-3FED123D042E}" type="presOf" srcId="{0D3E6FB1-7609-40BE-87CF-749134922506}" destId="{81B34AC3-D740-4E40-865D-5FD817F0DE67}" srcOrd="0" destOrd="1" presId="urn:microsoft.com/office/officeart/2005/8/layout/vList2"/>
    <dgm:cxn modelId="{5EB789F6-47B9-4623-9191-827C452FEBE9}" type="presOf" srcId="{57BDF62D-0BC7-40B5-BA9B-AE37F6450C05}" destId="{F4997746-EC25-4B3A-8AA9-75B41DC38721}" srcOrd="0" destOrd="0" presId="urn:microsoft.com/office/officeart/2005/8/layout/vList2"/>
    <dgm:cxn modelId="{329964B4-FB72-4F5C-8364-23B3377663C1}" srcId="{67B97DCB-9A14-4145-BE00-38105C6F9184}" destId="{0F4E91FB-9CEF-4B48-99A7-BD095E236914}" srcOrd="2" destOrd="0" parTransId="{CD2393AD-C754-431C-AE6D-77B65915E52B}" sibTransId="{A015231D-DF55-40E7-BDE4-E612B35745DF}"/>
    <dgm:cxn modelId="{7DA6893E-6E6C-4359-BA18-E5C17B82F7C4}" srcId="{57BDF62D-0BC7-40B5-BA9B-AE37F6450C05}" destId="{E742FBFA-A46D-4CAA-A29E-293C4297F4A6}" srcOrd="0" destOrd="0" parTransId="{65D7A49D-871D-499C-8B43-46DECAEF8FBB}" sibTransId="{5BD7DE2F-D985-4730-BCAC-8594CF4E99C0}"/>
    <dgm:cxn modelId="{C9DBE50C-6441-4351-9384-04CDBD594B50}" type="presOf" srcId="{4CEC7036-BE4F-435E-95DB-447FD7FFBB53}" destId="{91ED15EF-C692-4A98-8F2A-C5550042AC88}" srcOrd="0" destOrd="0" presId="urn:microsoft.com/office/officeart/2005/8/layout/vList2"/>
    <dgm:cxn modelId="{FE8ACDA6-2FAB-41A4-9DA1-26213F7853B4}" srcId="{4CEC7036-BE4F-435E-95DB-447FD7FFBB53}" destId="{15E2FB3A-2C26-400C-83E0-8ED14982D13E}" srcOrd="1" destOrd="0" parTransId="{2D752B9F-1796-426E-9EB5-9AB6ADE63D04}" sibTransId="{1BAEE2D3-35CE-4878-8CB6-6D5DF45718D8}"/>
    <dgm:cxn modelId="{BF7F4C26-B72E-4283-A026-B40094188609}" type="presOf" srcId="{15E2FB3A-2C26-400C-83E0-8ED14982D13E}" destId="{E00A8AA8-AA95-4071-981D-6A64B7C32EBC}" srcOrd="0" destOrd="1" presId="urn:microsoft.com/office/officeart/2005/8/layout/vList2"/>
    <dgm:cxn modelId="{16813DC0-8236-4556-A2FB-063473E40DE8}" type="presOf" srcId="{67B97DCB-9A14-4145-BE00-38105C6F9184}" destId="{B0D64B06-9A1A-429F-B2D8-152E5AEA52EB}" srcOrd="0" destOrd="0" presId="urn:microsoft.com/office/officeart/2005/8/layout/vList2"/>
    <dgm:cxn modelId="{8A07C07C-E73F-439E-B5DF-9AFE1D38A163}" type="presOf" srcId="{2C597893-FBD8-4DC9-A664-8C06394A593F}" destId="{81B34AC3-D740-4E40-865D-5FD817F0DE67}" srcOrd="0" destOrd="2" presId="urn:microsoft.com/office/officeart/2005/8/layout/vList2"/>
    <dgm:cxn modelId="{D1244943-3333-43F6-A4B9-3B003EE6AA1E}" type="presOf" srcId="{92E69A1D-2492-40D9-9222-A08FAD90F3B7}" destId="{E00A8AA8-AA95-4071-981D-6A64B7C32EBC}" srcOrd="0" destOrd="2" presId="urn:microsoft.com/office/officeart/2005/8/layout/vList2"/>
    <dgm:cxn modelId="{8FEA3F27-F911-4A31-B80B-AAA695729D62}" type="presOf" srcId="{0F4E91FB-9CEF-4B48-99A7-BD095E236914}" destId="{080908E2-7906-4F7F-91E4-20544E94899F}" srcOrd="0" destOrd="0" presId="urn:microsoft.com/office/officeart/2005/8/layout/vList2"/>
    <dgm:cxn modelId="{B4D6EAE9-AEF5-41CA-A455-5D57B58201E1}" srcId="{57BDF62D-0BC7-40B5-BA9B-AE37F6450C05}" destId="{2C597893-FBD8-4DC9-A664-8C06394A593F}" srcOrd="2" destOrd="0" parTransId="{1C240A8B-CE75-4F65-A09F-5EF5CB502B44}" sibTransId="{29D229F1-94DA-411C-A898-EB91129A44B9}"/>
    <dgm:cxn modelId="{D6CC48B2-9CA7-4335-9869-AA9ABF2983F6}" srcId="{4CEC7036-BE4F-435E-95DB-447FD7FFBB53}" destId="{4AFFF556-EE8F-407F-B5B6-0177CE8CADAD}" srcOrd="0" destOrd="0" parTransId="{A952C67D-6419-4442-8B2F-0F0C0FBFAB95}" sibTransId="{315EF013-FC52-4D2E-8D8B-7F3596FE0E69}"/>
    <dgm:cxn modelId="{25F01122-9042-4147-8E48-F1995D36AB79}" type="presParOf" srcId="{B0D64B06-9A1A-429F-B2D8-152E5AEA52EB}" destId="{91ED15EF-C692-4A98-8F2A-C5550042AC88}" srcOrd="0" destOrd="0" presId="urn:microsoft.com/office/officeart/2005/8/layout/vList2"/>
    <dgm:cxn modelId="{A7DDE294-1E68-47B4-9DE4-B25063CF3ADA}" type="presParOf" srcId="{B0D64B06-9A1A-429F-B2D8-152E5AEA52EB}" destId="{E00A8AA8-AA95-4071-981D-6A64B7C32EBC}" srcOrd="1" destOrd="0" presId="urn:microsoft.com/office/officeart/2005/8/layout/vList2"/>
    <dgm:cxn modelId="{5576F311-3434-452D-9800-A617BE63A241}" type="presParOf" srcId="{B0D64B06-9A1A-429F-B2D8-152E5AEA52EB}" destId="{F4997746-EC25-4B3A-8AA9-75B41DC38721}" srcOrd="2" destOrd="0" presId="urn:microsoft.com/office/officeart/2005/8/layout/vList2"/>
    <dgm:cxn modelId="{D2A5FB59-9EF3-48B1-AD31-A22B31A65417}" type="presParOf" srcId="{B0D64B06-9A1A-429F-B2D8-152E5AEA52EB}" destId="{81B34AC3-D740-4E40-865D-5FD817F0DE67}" srcOrd="3" destOrd="0" presId="urn:microsoft.com/office/officeart/2005/8/layout/vList2"/>
    <dgm:cxn modelId="{E0646B0D-1A57-43DB-8F28-C37A78572450}" type="presParOf" srcId="{B0D64B06-9A1A-429F-B2D8-152E5AEA52EB}" destId="{080908E2-7906-4F7F-91E4-20544E94899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AE47C4-143F-4CBF-815E-1CAD9393C8E2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8E97D-3EB1-459C-B92C-CCA337A25E0F}">
      <dgm:prSet custT="1"/>
      <dgm:spPr/>
      <dgm:t>
        <a:bodyPr/>
        <a:lstStyle/>
        <a:p>
          <a:r>
            <a:rPr lang="ru-RU" sz="1400" smtClean="0"/>
            <a:t>Получение дополнительного образования по программам повышения квалификации и сертификационных курсов специалистами в области здравоохранения осуществляется в соответствии с перечнем ОП ДО, опубликованных в Каталоге.</a:t>
          </a:r>
          <a:endParaRPr lang="ru-RU" sz="1400"/>
        </a:p>
      </dgm:t>
    </dgm:pt>
    <dgm:pt modelId="{0E081051-7721-4ADB-9A23-D9EFD59457CE}" type="parTrans" cxnId="{BAC9D4FD-192F-47B3-ADCC-697A14503D35}">
      <dgm:prSet/>
      <dgm:spPr/>
      <dgm:t>
        <a:bodyPr/>
        <a:lstStyle/>
        <a:p>
          <a:endParaRPr lang="ru-RU" sz="1400"/>
        </a:p>
      </dgm:t>
    </dgm:pt>
    <dgm:pt modelId="{32D6ABD3-9469-4FF1-8832-AD6D1181A6A6}" type="sibTrans" cxnId="{BAC9D4FD-192F-47B3-ADCC-697A14503D35}">
      <dgm:prSet/>
      <dgm:spPr/>
      <dgm:t>
        <a:bodyPr/>
        <a:lstStyle/>
        <a:p>
          <a:endParaRPr lang="ru-RU" sz="1400"/>
        </a:p>
      </dgm:t>
    </dgm:pt>
    <dgm:pt modelId="{D601F3B0-FE0F-4AC3-A23F-9213C4D0DF12}">
      <dgm:prSet custT="1"/>
      <dgm:spPr/>
      <dgm:t>
        <a:bodyPr/>
        <a:lstStyle/>
        <a:p>
          <a:r>
            <a:rPr lang="ru-RU" sz="1400" dirty="0" smtClean="0"/>
            <a:t>Заявки специалистов в области здравоохранения на участие в программах дополнительного образования подаются в информационной системе «Каталог» </a:t>
          </a:r>
          <a:r>
            <a:rPr lang="ru-RU" sz="1400" u="sng" dirty="0" smtClean="0"/>
            <a:t>в</a:t>
          </a:r>
          <a:r>
            <a:rPr lang="ru-RU" sz="1400" dirty="0" smtClean="0"/>
            <a:t> разрезе региона, специальности, организации образования, в режиме он-</a:t>
          </a:r>
          <a:r>
            <a:rPr lang="ru-RU" sz="1400" dirty="0" err="1" smtClean="0"/>
            <a:t>лайн</a:t>
          </a:r>
          <a:r>
            <a:rPr lang="ru-RU" sz="1400" dirty="0" smtClean="0"/>
            <a:t>. </a:t>
          </a:r>
          <a:endParaRPr lang="ru-RU" sz="1400" dirty="0"/>
        </a:p>
      </dgm:t>
    </dgm:pt>
    <dgm:pt modelId="{54256447-FF40-4D0A-A7E8-DC537EB072BC}" type="parTrans" cxnId="{7F84DA59-B185-49BF-9BD4-2DDE888A0DF0}">
      <dgm:prSet/>
      <dgm:spPr/>
      <dgm:t>
        <a:bodyPr/>
        <a:lstStyle/>
        <a:p>
          <a:endParaRPr lang="ru-RU" sz="1400"/>
        </a:p>
      </dgm:t>
    </dgm:pt>
    <dgm:pt modelId="{0C119CA7-5ED3-4A18-AA2E-37FE5773BB8E}" type="sibTrans" cxnId="{7F84DA59-B185-49BF-9BD4-2DDE888A0DF0}">
      <dgm:prSet/>
      <dgm:spPr/>
      <dgm:t>
        <a:bodyPr/>
        <a:lstStyle/>
        <a:p>
          <a:endParaRPr lang="ru-RU" sz="1400"/>
        </a:p>
      </dgm:t>
    </dgm:pt>
    <dgm:pt modelId="{30F6E7C0-540D-4090-8A08-08A42C1F6051}">
      <dgm:prSet custT="1"/>
      <dgm:spPr/>
      <dgm:t>
        <a:bodyPr/>
        <a:lstStyle/>
        <a:p>
          <a:r>
            <a:rPr lang="ru-RU" sz="1400" dirty="0" smtClean="0"/>
            <a:t>После завершения обучения организации образования вносят номер свидетельства о повышении квалификации и (или) сертификационного курса по каждому слушателю в Каталоге и предоставляют в экспертную организацию сведения по выпуску слушателей, содержащие данные по месту работы слушателя, должности, контактны</a:t>
          </a:r>
          <a:r>
            <a:rPr lang="kk-KZ" sz="1400" dirty="0" smtClean="0"/>
            <a:t>е</a:t>
          </a:r>
          <a:r>
            <a:rPr lang="ru-RU" sz="1400" dirty="0" smtClean="0"/>
            <a:t> </a:t>
          </a:r>
          <a:r>
            <a:rPr lang="ru-RU" sz="1400" dirty="0" err="1" smtClean="0"/>
            <a:t>данны</a:t>
          </a:r>
          <a:r>
            <a:rPr lang="kk-KZ" sz="1400" dirty="0" smtClean="0"/>
            <a:t>е</a:t>
          </a:r>
          <a:r>
            <a:rPr lang="ru-RU" sz="1400" dirty="0" smtClean="0"/>
            <a:t> (мобильный телефон, электронная почта), результат</a:t>
          </a:r>
          <a:r>
            <a:rPr lang="kk-KZ" sz="1400" dirty="0" smtClean="0"/>
            <a:t>ы</a:t>
          </a:r>
          <a:r>
            <a:rPr lang="ru-RU" sz="1400" dirty="0" smtClean="0"/>
            <a:t> обучения на электронном носителе</a:t>
          </a:r>
          <a:r>
            <a:rPr lang="kk-KZ" sz="1400" dirty="0" smtClean="0"/>
            <a:t> в формате </a:t>
          </a:r>
          <a:r>
            <a:rPr lang="en-US" sz="1400" dirty="0" smtClean="0"/>
            <a:t>XLSX</a:t>
          </a:r>
          <a:endParaRPr lang="ru-RU" sz="1400" dirty="0"/>
        </a:p>
      </dgm:t>
    </dgm:pt>
    <dgm:pt modelId="{BC8C1FF6-0A2E-4BC6-B561-8E5D16C3C408}" type="parTrans" cxnId="{57858534-2558-44C4-9453-62DA0489D15F}">
      <dgm:prSet/>
      <dgm:spPr/>
      <dgm:t>
        <a:bodyPr/>
        <a:lstStyle/>
        <a:p>
          <a:endParaRPr lang="ru-RU" sz="1400"/>
        </a:p>
      </dgm:t>
    </dgm:pt>
    <dgm:pt modelId="{4DEE5971-F29B-4D21-9EAD-C07178AD0BA5}" type="sibTrans" cxnId="{57858534-2558-44C4-9453-62DA0489D15F}">
      <dgm:prSet/>
      <dgm:spPr/>
      <dgm:t>
        <a:bodyPr/>
        <a:lstStyle/>
        <a:p>
          <a:endParaRPr lang="ru-RU" sz="1400"/>
        </a:p>
      </dgm:t>
    </dgm:pt>
    <dgm:pt modelId="{AC72282C-3E3A-477E-9ACA-090DF40928E5}" type="pres">
      <dgm:prSet presAssocID="{E7AE47C4-143F-4CBF-815E-1CAD9393C8E2}" presName="Name0" presStyleCnt="0">
        <dgm:presLayoutVars>
          <dgm:chMax val="7"/>
          <dgm:chPref val="7"/>
          <dgm:dir/>
        </dgm:presLayoutVars>
      </dgm:prSet>
      <dgm:spPr/>
    </dgm:pt>
    <dgm:pt modelId="{022ED07F-B7A6-423C-9707-E683D73B24FB}" type="pres">
      <dgm:prSet presAssocID="{E7AE47C4-143F-4CBF-815E-1CAD9393C8E2}" presName="Name1" presStyleCnt="0"/>
      <dgm:spPr/>
    </dgm:pt>
    <dgm:pt modelId="{4FE9A970-B4E3-45D6-96EB-04537A918B3D}" type="pres">
      <dgm:prSet presAssocID="{E7AE47C4-143F-4CBF-815E-1CAD9393C8E2}" presName="cycle" presStyleCnt="0"/>
      <dgm:spPr/>
    </dgm:pt>
    <dgm:pt modelId="{5B43F017-8C0C-41B7-9469-1DC9F81B4065}" type="pres">
      <dgm:prSet presAssocID="{E7AE47C4-143F-4CBF-815E-1CAD9393C8E2}" presName="srcNode" presStyleLbl="node1" presStyleIdx="0" presStyleCnt="3"/>
      <dgm:spPr/>
    </dgm:pt>
    <dgm:pt modelId="{9F0C4783-AB4B-4BBF-AF7F-8D0376D4204C}" type="pres">
      <dgm:prSet presAssocID="{E7AE47C4-143F-4CBF-815E-1CAD9393C8E2}" presName="conn" presStyleLbl="parChTrans1D2" presStyleIdx="0" presStyleCnt="1"/>
      <dgm:spPr/>
    </dgm:pt>
    <dgm:pt modelId="{B3CBE017-6BBC-4086-8DC7-B3399E98BCB5}" type="pres">
      <dgm:prSet presAssocID="{E7AE47C4-143F-4CBF-815E-1CAD9393C8E2}" presName="extraNode" presStyleLbl="node1" presStyleIdx="0" presStyleCnt="3"/>
      <dgm:spPr/>
    </dgm:pt>
    <dgm:pt modelId="{1036C0D1-9E46-47DB-A763-2135FAD8B227}" type="pres">
      <dgm:prSet presAssocID="{E7AE47C4-143F-4CBF-815E-1CAD9393C8E2}" presName="dstNode" presStyleLbl="node1" presStyleIdx="0" presStyleCnt="3"/>
      <dgm:spPr/>
    </dgm:pt>
    <dgm:pt modelId="{93E7289B-659B-454F-A92B-F144BA2A6E57}" type="pres">
      <dgm:prSet presAssocID="{B8F8E97D-3EB1-459C-B92C-CCA337A25E0F}" presName="text_1" presStyleLbl="node1" presStyleIdx="0" presStyleCnt="3">
        <dgm:presLayoutVars>
          <dgm:bulletEnabled val="1"/>
        </dgm:presLayoutVars>
      </dgm:prSet>
      <dgm:spPr/>
    </dgm:pt>
    <dgm:pt modelId="{A9DB64EB-589D-4A1E-9F74-781713A194D4}" type="pres">
      <dgm:prSet presAssocID="{B8F8E97D-3EB1-459C-B92C-CCA337A25E0F}" presName="accent_1" presStyleCnt="0"/>
      <dgm:spPr/>
    </dgm:pt>
    <dgm:pt modelId="{2A526B50-FF20-4EF0-857F-ED7ED9034C22}" type="pres">
      <dgm:prSet presAssocID="{B8F8E97D-3EB1-459C-B92C-CCA337A25E0F}" presName="accentRepeatNode" presStyleLbl="solidFgAcc1" presStyleIdx="0" presStyleCnt="3"/>
      <dgm:spPr/>
    </dgm:pt>
    <dgm:pt modelId="{4270CF9A-5F75-4714-A73A-47D561BACD56}" type="pres">
      <dgm:prSet presAssocID="{D601F3B0-FE0F-4AC3-A23F-9213C4D0DF1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0B3B1-CA14-4B9C-AD86-8DEA54AD2D4D}" type="pres">
      <dgm:prSet presAssocID="{D601F3B0-FE0F-4AC3-A23F-9213C4D0DF12}" presName="accent_2" presStyleCnt="0"/>
      <dgm:spPr/>
    </dgm:pt>
    <dgm:pt modelId="{EC871116-BCEC-4C17-8065-DD8D761DC919}" type="pres">
      <dgm:prSet presAssocID="{D601F3B0-FE0F-4AC3-A23F-9213C4D0DF12}" presName="accentRepeatNode" presStyleLbl="solidFgAcc1" presStyleIdx="1" presStyleCnt="3"/>
      <dgm:spPr/>
    </dgm:pt>
    <dgm:pt modelId="{30EBA6B1-48FD-4CFD-BD5F-53352DF98714}" type="pres">
      <dgm:prSet presAssocID="{30F6E7C0-540D-4090-8A08-08A42C1F605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67D96-5BE8-4139-9030-AF3BD5B33BF8}" type="pres">
      <dgm:prSet presAssocID="{30F6E7C0-540D-4090-8A08-08A42C1F6051}" presName="accent_3" presStyleCnt="0"/>
      <dgm:spPr/>
    </dgm:pt>
    <dgm:pt modelId="{19063FD2-A77E-469E-9CDF-A10F824B644D}" type="pres">
      <dgm:prSet presAssocID="{30F6E7C0-540D-4090-8A08-08A42C1F6051}" presName="accentRepeatNode" presStyleLbl="solidFgAcc1" presStyleIdx="2" presStyleCnt="3"/>
      <dgm:spPr/>
    </dgm:pt>
  </dgm:ptLst>
  <dgm:cxnLst>
    <dgm:cxn modelId="{B2BD454B-59F5-446C-925A-85E3A8720876}" type="presOf" srcId="{B8F8E97D-3EB1-459C-B92C-CCA337A25E0F}" destId="{93E7289B-659B-454F-A92B-F144BA2A6E57}" srcOrd="0" destOrd="0" presId="urn:microsoft.com/office/officeart/2008/layout/VerticalCurvedList"/>
    <dgm:cxn modelId="{38C82B19-C0DA-4CF8-B28C-D31812445848}" type="presOf" srcId="{D601F3B0-FE0F-4AC3-A23F-9213C4D0DF12}" destId="{4270CF9A-5F75-4714-A73A-47D561BACD56}" srcOrd="0" destOrd="0" presId="urn:microsoft.com/office/officeart/2008/layout/VerticalCurvedList"/>
    <dgm:cxn modelId="{57858534-2558-44C4-9453-62DA0489D15F}" srcId="{E7AE47C4-143F-4CBF-815E-1CAD9393C8E2}" destId="{30F6E7C0-540D-4090-8A08-08A42C1F6051}" srcOrd="2" destOrd="0" parTransId="{BC8C1FF6-0A2E-4BC6-B561-8E5D16C3C408}" sibTransId="{4DEE5971-F29B-4D21-9EAD-C07178AD0BA5}"/>
    <dgm:cxn modelId="{1EE6C3D2-BF4A-49D8-91CB-00C1965AA5A9}" type="presOf" srcId="{32D6ABD3-9469-4FF1-8832-AD6D1181A6A6}" destId="{9F0C4783-AB4B-4BBF-AF7F-8D0376D4204C}" srcOrd="0" destOrd="0" presId="urn:microsoft.com/office/officeart/2008/layout/VerticalCurvedList"/>
    <dgm:cxn modelId="{D91391C2-DAB6-44C9-9AF6-764CE1804B0F}" type="presOf" srcId="{30F6E7C0-540D-4090-8A08-08A42C1F6051}" destId="{30EBA6B1-48FD-4CFD-BD5F-53352DF98714}" srcOrd="0" destOrd="0" presId="urn:microsoft.com/office/officeart/2008/layout/VerticalCurvedList"/>
    <dgm:cxn modelId="{BAC9D4FD-192F-47B3-ADCC-697A14503D35}" srcId="{E7AE47C4-143F-4CBF-815E-1CAD9393C8E2}" destId="{B8F8E97D-3EB1-459C-B92C-CCA337A25E0F}" srcOrd="0" destOrd="0" parTransId="{0E081051-7721-4ADB-9A23-D9EFD59457CE}" sibTransId="{32D6ABD3-9469-4FF1-8832-AD6D1181A6A6}"/>
    <dgm:cxn modelId="{9BF6F885-3A0A-4EBC-8098-DACE679E9DEE}" type="presOf" srcId="{E7AE47C4-143F-4CBF-815E-1CAD9393C8E2}" destId="{AC72282C-3E3A-477E-9ACA-090DF40928E5}" srcOrd="0" destOrd="0" presId="urn:microsoft.com/office/officeart/2008/layout/VerticalCurvedList"/>
    <dgm:cxn modelId="{7F84DA59-B185-49BF-9BD4-2DDE888A0DF0}" srcId="{E7AE47C4-143F-4CBF-815E-1CAD9393C8E2}" destId="{D601F3B0-FE0F-4AC3-A23F-9213C4D0DF12}" srcOrd="1" destOrd="0" parTransId="{54256447-FF40-4D0A-A7E8-DC537EB072BC}" sibTransId="{0C119CA7-5ED3-4A18-AA2E-37FE5773BB8E}"/>
    <dgm:cxn modelId="{8FDFD39F-1DC4-42B1-86A0-F8566B4154A4}" type="presParOf" srcId="{AC72282C-3E3A-477E-9ACA-090DF40928E5}" destId="{022ED07F-B7A6-423C-9707-E683D73B24FB}" srcOrd="0" destOrd="0" presId="urn:microsoft.com/office/officeart/2008/layout/VerticalCurvedList"/>
    <dgm:cxn modelId="{6C0B4B3A-F546-424B-850D-FFF02B9D2E63}" type="presParOf" srcId="{022ED07F-B7A6-423C-9707-E683D73B24FB}" destId="{4FE9A970-B4E3-45D6-96EB-04537A918B3D}" srcOrd="0" destOrd="0" presId="urn:microsoft.com/office/officeart/2008/layout/VerticalCurvedList"/>
    <dgm:cxn modelId="{E09F2B4B-ED10-4F3A-9742-51B9C3CFB938}" type="presParOf" srcId="{4FE9A970-B4E3-45D6-96EB-04537A918B3D}" destId="{5B43F017-8C0C-41B7-9469-1DC9F81B4065}" srcOrd="0" destOrd="0" presId="urn:microsoft.com/office/officeart/2008/layout/VerticalCurvedList"/>
    <dgm:cxn modelId="{E1C1FCAE-15CB-456D-BAA6-7010D41EDB4C}" type="presParOf" srcId="{4FE9A970-B4E3-45D6-96EB-04537A918B3D}" destId="{9F0C4783-AB4B-4BBF-AF7F-8D0376D4204C}" srcOrd="1" destOrd="0" presId="urn:microsoft.com/office/officeart/2008/layout/VerticalCurvedList"/>
    <dgm:cxn modelId="{396F44E5-29AA-4AB6-80A8-727DD913A9F6}" type="presParOf" srcId="{4FE9A970-B4E3-45D6-96EB-04537A918B3D}" destId="{B3CBE017-6BBC-4086-8DC7-B3399E98BCB5}" srcOrd="2" destOrd="0" presId="urn:microsoft.com/office/officeart/2008/layout/VerticalCurvedList"/>
    <dgm:cxn modelId="{ECC78700-6696-4C92-8425-AB22EEA108E5}" type="presParOf" srcId="{4FE9A970-B4E3-45D6-96EB-04537A918B3D}" destId="{1036C0D1-9E46-47DB-A763-2135FAD8B227}" srcOrd="3" destOrd="0" presId="urn:microsoft.com/office/officeart/2008/layout/VerticalCurvedList"/>
    <dgm:cxn modelId="{B18CEE42-5A16-474A-A874-732855AB36CB}" type="presParOf" srcId="{022ED07F-B7A6-423C-9707-E683D73B24FB}" destId="{93E7289B-659B-454F-A92B-F144BA2A6E57}" srcOrd="1" destOrd="0" presId="urn:microsoft.com/office/officeart/2008/layout/VerticalCurvedList"/>
    <dgm:cxn modelId="{901006C0-4BC9-4AC4-AAE7-2CC3C3052FA9}" type="presParOf" srcId="{022ED07F-B7A6-423C-9707-E683D73B24FB}" destId="{A9DB64EB-589D-4A1E-9F74-781713A194D4}" srcOrd="2" destOrd="0" presId="urn:microsoft.com/office/officeart/2008/layout/VerticalCurvedList"/>
    <dgm:cxn modelId="{167E98B2-E82E-47B7-A14B-CF008C1C9AA5}" type="presParOf" srcId="{A9DB64EB-589D-4A1E-9F74-781713A194D4}" destId="{2A526B50-FF20-4EF0-857F-ED7ED9034C22}" srcOrd="0" destOrd="0" presId="urn:microsoft.com/office/officeart/2008/layout/VerticalCurvedList"/>
    <dgm:cxn modelId="{96110483-7F45-4FD5-9D5B-795CADFD33EC}" type="presParOf" srcId="{022ED07F-B7A6-423C-9707-E683D73B24FB}" destId="{4270CF9A-5F75-4714-A73A-47D561BACD56}" srcOrd="3" destOrd="0" presId="urn:microsoft.com/office/officeart/2008/layout/VerticalCurvedList"/>
    <dgm:cxn modelId="{54E1A480-B799-4DDC-89F1-8042EB711224}" type="presParOf" srcId="{022ED07F-B7A6-423C-9707-E683D73B24FB}" destId="{9560B3B1-CA14-4B9C-AD86-8DEA54AD2D4D}" srcOrd="4" destOrd="0" presId="urn:microsoft.com/office/officeart/2008/layout/VerticalCurvedList"/>
    <dgm:cxn modelId="{A991CF2E-5FBB-495C-9F1B-9D3D207DF459}" type="presParOf" srcId="{9560B3B1-CA14-4B9C-AD86-8DEA54AD2D4D}" destId="{EC871116-BCEC-4C17-8065-DD8D761DC919}" srcOrd="0" destOrd="0" presId="urn:microsoft.com/office/officeart/2008/layout/VerticalCurvedList"/>
    <dgm:cxn modelId="{CD6BFE1A-BBE9-4EC5-AE4D-1E66F0AE3F7A}" type="presParOf" srcId="{022ED07F-B7A6-423C-9707-E683D73B24FB}" destId="{30EBA6B1-48FD-4CFD-BD5F-53352DF98714}" srcOrd="5" destOrd="0" presId="urn:microsoft.com/office/officeart/2008/layout/VerticalCurvedList"/>
    <dgm:cxn modelId="{54E9801C-F6EE-4D5A-AB76-84DDE3CF2739}" type="presParOf" srcId="{022ED07F-B7A6-423C-9707-E683D73B24FB}" destId="{D0367D96-5BE8-4139-9030-AF3BD5B33BF8}" srcOrd="6" destOrd="0" presId="urn:microsoft.com/office/officeart/2008/layout/VerticalCurvedList"/>
    <dgm:cxn modelId="{685939D9-2ADD-413B-B7A4-81772EDF05DD}" type="presParOf" srcId="{D0367D96-5BE8-4139-9030-AF3BD5B33BF8}" destId="{19063FD2-A77E-469E-9CDF-A10F824B64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C4783-AB4B-4BBF-AF7F-8D0376D4204C}">
      <dsp:nvSpPr>
        <dsp:cNvPr id="0" name=""/>
        <dsp:cNvSpPr/>
      </dsp:nvSpPr>
      <dsp:spPr>
        <a:xfrm>
          <a:off x="-5428815" y="-831687"/>
          <a:ext cx="6467373" cy="6467373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8EE4A-07FD-4125-A26C-A7BB9969DFDB}">
      <dsp:nvSpPr>
        <dsp:cNvPr id="0" name=""/>
        <dsp:cNvSpPr/>
      </dsp:nvSpPr>
      <dsp:spPr>
        <a:xfrm>
          <a:off x="337000" y="218389"/>
          <a:ext cx="8455850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Каталог формируется, публикуется и актуализируется </a:t>
          </a:r>
          <a:r>
            <a:rPr lang="ru-RU" sz="1400" b="1" i="0" kern="1200" dirty="0" smtClean="0"/>
            <a:t>в электронном виде экспертной организацией</a:t>
          </a:r>
          <a:r>
            <a:rPr lang="ru-RU" sz="1400" kern="1200" dirty="0" smtClean="0"/>
            <a:t>. </a:t>
          </a:r>
          <a:endParaRPr lang="ru-RU" sz="1400" kern="1200" dirty="0"/>
        </a:p>
      </dsp:txBody>
      <dsp:txXfrm>
        <a:off x="337000" y="218389"/>
        <a:ext cx="8455850" cy="436587"/>
      </dsp:txXfrm>
    </dsp:sp>
    <dsp:sp modelId="{45AAC23B-4050-4BC2-9848-FA6CA5F7BC70}">
      <dsp:nvSpPr>
        <dsp:cNvPr id="0" name=""/>
        <dsp:cNvSpPr/>
      </dsp:nvSpPr>
      <dsp:spPr>
        <a:xfrm>
          <a:off x="64133" y="163816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452BE29-5C90-45D4-A649-343DE599510F}">
      <dsp:nvSpPr>
        <dsp:cNvPr id="0" name=""/>
        <dsp:cNvSpPr/>
      </dsp:nvSpPr>
      <dsp:spPr>
        <a:xfrm>
          <a:off x="732369" y="873655"/>
          <a:ext cx="8060481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Экспертная организация проводит экспертизу ОП ДО и </a:t>
          </a:r>
          <a:r>
            <a:rPr lang="ru-RU" sz="1400" b="1" kern="1200" dirty="0" smtClean="0"/>
            <a:t>ежегодный мониторинг реализации не менее 10% ОП</a:t>
          </a:r>
          <a:r>
            <a:rPr lang="ru-RU" sz="1400" kern="1200" dirty="0" smtClean="0"/>
            <a:t>, включенных в Каталог. </a:t>
          </a:r>
          <a:endParaRPr lang="ru-RU" sz="1400" kern="1200" dirty="0"/>
        </a:p>
      </dsp:txBody>
      <dsp:txXfrm>
        <a:off x="732369" y="873655"/>
        <a:ext cx="8060481" cy="436587"/>
      </dsp:txXfrm>
    </dsp:sp>
    <dsp:sp modelId="{B03A269C-9872-4DCC-90C7-0DE3EE494EA4}">
      <dsp:nvSpPr>
        <dsp:cNvPr id="0" name=""/>
        <dsp:cNvSpPr/>
      </dsp:nvSpPr>
      <dsp:spPr>
        <a:xfrm>
          <a:off x="459502" y="819081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0133232-B1AF-42E2-A6CF-2EF936619DF4}">
      <dsp:nvSpPr>
        <dsp:cNvPr id="0" name=""/>
        <dsp:cNvSpPr/>
      </dsp:nvSpPr>
      <dsp:spPr>
        <a:xfrm>
          <a:off x="949029" y="1528440"/>
          <a:ext cx="7843820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 ДО разрабатывается </a:t>
          </a:r>
          <a:r>
            <a:rPr lang="ru-RU" sz="1400" b="1" kern="1200" dirty="0" smtClean="0"/>
            <a:t>в соответствии с методическими рекомендациями</a:t>
          </a:r>
          <a:r>
            <a:rPr lang="ru-RU" sz="1400" kern="1200" dirty="0" smtClean="0"/>
            <a:t> по дополнительному и неформальному образованию, утвержденными УМО РУМС. </a:t>
          </a:r>
          <a:endParaRPr lang="ru-RU" sz="1400" kern="1200" dirty="0"/>
        </a:p>
      </dsp:txBody>
      <dsp:txXfrm>
        <a:off x="949029" y="1528440"/>
        <a:ext cx="7843820" cy="436587"/>
      </dsp:txXfrm>
    </dsp:sp>
    <dsp:sp modelId="{F01CA215-C0D1-4A23-9DD5-F252B75B6A3B}">
      <dsp:nvSpPr>
        <dsp:cNvPr id="0" name=""/>
        <dsp:cNvSpPr/>
      </dsp:nvSpPr>
      <dsp:spPr>
        <a:xfrm>
          <a:off x="676162" y="1473866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7D38A74-EA34-49CC-BA0E-2113AB99F245}">
      <dsp:nvSpPr>
        <dsp:cNvPr id="0" name=""/>
        <dsp:cNvSpPr/>
      </dsp:nvSpPr>
      <dsp:spPr>
        <a:xfrm>
          <a:off x="1018207" y="2183705"/>
          <a:ext cx="7774643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Экспертная организация формирует базу экспертов по экспертизе ОП ДО, включающую два раздела: </a:t>
          </a:r>
          <a:r>
            <a:rPr lang="ru-RU" sz="1400" b="1" kern="1200" dirty="0" smtClean="0"/>
            <a:t>1) базу экспертов-методистов; 2) базы экспертов по содержанию.</a:t>
          </a:r>
          <a:endParaRPr lang="ru-RU" sz="1400" b="1" kern="1200" dirty="0"/>
        </a:p>
      </dsp:txBody>
      <dsp:txXfrm>
        <a:off x="1018207" y="2183705"/>
        <a:ext cx="7774643" cy="436587"/>
      </dsp:txXfrm>
    </dsp:sp>
    <dsp:sp modelId="{321ED204-72CB-418D-A08B-C803EEAFB24D}">
      <dsp:nvSpPr>
        <dsp:cNvPr id="0" name=""/>
        <dsp:cNvSpPr/>
      </dsp:nvSpPr>
      <dsp:spPr>
        <a:xfrm>
          <a:off x="745340" y="2129131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D239E3A-5454-4495-B888-E276D0980873}">
      <dsp:nvSpPr>
        <dsp:cNvPr id="0" name=""/>
        <dsp:cNvSpPr/>
      </dsp:nvSpPr>
      <dsp:spPr>
        <a:xfrm>
          <a:off x="949029" y="2802159"/>
          <a:ext cx="7843820" cy="5102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Формирование баз экспертов для экспертизы ОП ДО осуществляется </a:t>
          </a:r>
          <a:r>
            <a:rPr lang="ru-RU" sz="1400" b="1" kern="1200" dirty="0" smtClean="0"/>
            <a:t>в разрезе всех специальностей и специализаций.</a:t>
          </a:r>
          <a:r>
            <a:rPr lang="ru-RU" sz="1400" kern="1200" dirty="0" smtClean="0"/>
            <a:t> Один раз в три года осуществляется </a:t>
          </a:r>
          <a:r>
            <a:rPr lang="ru-RU" sz="1400" b="1" kern="1200" dirty="0" smtClean="0"/>
            <a:t>обновление не менее 30% общего числа экспертов</a:t>
          </a:r>
          <a:endParaRPr lang="ru-RU" sz="1400" b="1" kern="1200" dirty="0"/>
        </a:p>
      </dsp:txBody>
      <dsp:txXfrm>
        <a:off x="949029" y="2802159"/>
        <a:ext cx="7843820" cy="510209"/>
      </dsp:txXfrm>
    </dsp:sp>
    <dsp:sp modelId="{021047DC-4B38-4919-B59A-5ADF1A5F841F}">
      <dsp:nvSpPr>
        <dsp:cNvPr id="0" name=""/>
        <dsp:cNvSpPr/>
      </dsp:nvSpPr>
      <dsp:spPr>
        <a:xfrm>
          <a:off x="676162" y="2784397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DB54081-1D3B-409F-8FE8-68FE16D20BFF}">
      <dsp:nvSpPr>
        <dsp:cNvPr id="0" name=""/>
        <dsp:cNvSpPr/>
      </dsp:nvSpPr>
      <dsp:spPr>
        <a:xfrm>
          <a:off x="732369" y="3456385"/>
          <a:ext cx="8060481" cy="511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Экспертная организация организовывает </a:t>
          </a:r>
          <a:r>
            <a:rPr lang="ru-RU" sz="1400" b="1" kern="1200" dirty="0" smtClean="0"/>
            <a:t>практический, обучающий семинар/ тренинг:  </a:t>
          </a:r>
          <a:r>
            <a:rPr lang="ru-RU" sz="1400" kern="1200" dirty="0" smtClean="0"/>
            <a:t>1) для экспертов – по методологии проведения экспертизы ОП ДО; 2) для персонала организаций образования в области здравоохранения – по разработке и реализации ОП ДО.</a:t>
          </a:r>
          <a:endParaRPr lang="ru-RU" sz="1400" kern="1200" dirty="0"/>
        </a:p>
      </dsp:txBody>
      <dsp:txXfrm>
        <a:off x="732369" y="3456385"/>
        <a:ext cx="8060481" cy="511326"/>
      </dsp:txXfrm>
    </dsp:sp>
    <dsp:sp modelId="{7AE2A0A7-8701-4AF4-9E10-53854C3ED8F5}">
      <dsp:nvSpPr>
        <dsp:cNvPr id="0" name=""/>
        <dsp:cNvSpPr/>
      </dsp:nvSpPr>
      <dsp:spPr>
        <a:xfrm>
          <a:off x="459502" y="3439182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083C963-0A2E-446E-948F-BBA2838F6B87}">
      <dsp:nvSpPr>
        <dsp:cNvPr id="0" name=""/>
        <dsp:cNvSpPr/>
      </dsp:nvSpPr>
      <dsp:spPr>
        <a:xfrm>
          <a:off x="337000" y="4149020"/>
          <a:ext cx="8455850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Доступ к Каталогу является всеобщим и осуществляется </a:t>
          </a:r>
          <a:r>
            <a:rPr lang="ru-RU" sz="1400" b="1" kern="1200" dirty="0" smtClean="0"/>
            <a:t>на бесплатной основе, без ограничений. </a:t>
          </a:r>
          <a:endParaRPr lang="ru-RU" sz="1400" b="1" kern="1200" dirty="0"/>
        </a:p>
      </dsp:txBody>
      <dsp:txXfrm>
        <a:off x="337000" y="4149020"/>
        <a:ext cx="8455850" cy="436587"/>
      </dsp:txXfrm>
    </dsp:sp>
    <dsp:sp modelId="{362B7D6B-33B9-4937-B5CF-C01815FCDD9D}">
      <dsp:nvSpPr>
        <dsp:cNvPr id="0" name=""/>
        <dsp:cNvSpPr/>
      </dsp:nvSpPr>
      <dsp:spPr>
        <a:xfrm>
          <a:off x="64133" y="4094447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C4783-AB4B-4BBF-AF7F-8D0376D4204C}">
      <dsp:nvSpPr>
        <dsp:cNvPr id="0" name=""/>
        <dsp:cNvSpPr/>
      </dsp:nvSpPr>
      <dsp:spPr>
        <a:xfrm>
          <a:off x="-5428815" y="-831687"/>
          <a:ext cx="6467373" cy="6467373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7D678-5C62-4A43-8A70-A3E250BBFF46}">
      <dsp:nvSpPr>
        <dsp:cNvPr id="0" name=""/>
        <dsp:cNvSpPr/>
      </dsp:nvSpPr>
      <dsp:spPr>
        <a:xfrm>
          <a:off x="337000" y="153285"/>
          <a:ext cx="8455850" cy="5667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Актуализация ОП в Каталоге осуществляется экспертной организацией ежегодно, с учётом: достижений науки и практики;  изменений в стандартах, протоколах, руководствах, НПА;  результатов мониторинга реализации ОП ДО; результатов анализа востребованности ОП за последние 2 года.</a:t>
          </a:r>
          <a:endParaRPr lang="ru-RU" sz="1400" kern="1200" dirty="0"/>
        </a:p>
      </dsp:txBody>
      <dsp:txXfrm>
        <a:off x="337000" y="153285"/>
        <a:ext cx="8455850" cy="566795"/>
      </dsp:txXfrm>
    </dsp:sp>
    <dsp:sp modelId="{791FFF44-0B4D-4CBD-AC48-5FE72794DCAA}">
      <dsp:nvSpPr>
        <dsp:cNvPr id="0" name=""/>
        <dsp:cNvSpPr/>
      </dsp:nvSpPr>
      <dsp:spPr>
        <a:xfrm>
          <a:off x="64133" y="163816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281CEA1-4490-4C72-9CE3-855A0BF642A5}">
      <dsp:nvSpPr>
        <dsp:cNvPr id="0" name=""/>
        <dsp:cNvSpPr/>
      </dsp:nvSpPr>
      <dsp:spPr>
        <a:xfrm>
          <a:off x="792097" y="864098"/>
          <a:ext cx="8060481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Актуализация ОП включает определение необходимости доработки и (или) разработки новых ОП, внесение изменений в действующие ОП.</a:t>
          </a:r>
          <a:endParaRPr lang="ru-RU" sz="1400" kern="1200" dirty="0"/>
        </a:p>
      </dsp:txBody>
      <dsp:txXfrm>
        <a:off x="792097" y="864098"/>
        <a:ext cx="8060481" cy="436587"/>
      </dsp:txXfrm>
    </dsp:sp>
    <dsp:sp modelId="{AE1AAFCF-5EBC-4AB1-AA68-A41C6E979FDA}">
      <dsp:nvSpPr>
        <dsp:cNvPr id="0" name=""/>
        <dsp:cNvSpPr/>
      </dsp:nvSpPr>
      <dsp:spPr>
        <a:xfrm>
          <a:off x="459502" y="819081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52C44BD-6DF7-4BAB-9162-34BB432C267F}">
      <dsp:nvSpPr>
        <dsp:cNvPr id="0" name=""/>
        <dsp:cNvSpPr/>
      </dsp:nvSpPr>
      <dsp:spPr>
        <a:xfrm>
          <a:off x="949029" y="1528440"/>
          <a:ext cx="7843820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 актуализируются в части состава и содержания тем/дисциплин/модулей, обеспечивающих качество подготовки слушателей и по результатам реализации ОП в предыдущем календ. году.</a:t>
          </a:r>
          <a:endParaRPr lang="ru-RU" sz="1400" kern="1200" dirty="0"/>
        </a:p>
      </dsp:txBody>
      <dsp:txXfrm>
        <a:off x="949029" y="1528440"/>
        <a:ext cx="7843820" cy="436587"/>
      </dsp:txXfrm>
    </dsp:sp>
    <dsp:sp modelId="{91BF5443-878D-4B35-B242-679080518ABD}">
      <dsp:nvSpPr>
        <dsp:cNvPr id="0" name=""/>
        <dsp:cNvSpPr/>
      </dsp:nvSpPr>
      <dsp:spPr>
        <a:xfrm>
          <a:off x="676162" y="1473866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0AF3FB0-2CED-429B-B241-18D6CD4433CA}">
      <dsp:nvSpPr>
        <dsp:cNvPr id="0" name=""/>
        <dsp:cNvSpPr/>
      </dsp:nvSpPr>
      <dsp:spPr>
        <a:xfrm>
          <a:off x="1018207" y="2183705"/>
          <a:ext cx="7774643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Экспертная организация назначает проведение экспертизы в отношении актуализированной ОП при изменении цели и (или) результатов обучения в рамках ОП. </a:t>
          </a:r>
          <a:endParaRPr lang="ru-RU" sz="1400" kern="1200" dirty="0"/>
        </a:p>
      </dsp:txBody>
      <dsp:txXfrm>
        <a:off x="1018207" y="2183705"/>
        <a:ext cx="7774643" cy="436587"/>
      </dsp:txXfrm>
    </dsp:sp>
    <dsp:sp modelId="{2828AE69-B006-4030-AB9A-9353AB0D38F1}">
      <dsp:nvSpPr>
        <dsp:cNvPr id="0" name=""/>
        <dsp:cNvSpPr/>
      </dsp:nvSpPr>
      <dsp:spPr>
        <a:xfrm>
          <a:off x="745340" y="2129131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14B7D36-C02A-46A1-B2B9-77C3008D1235}">
      <dsp:nvSpPr>
        <dsp:cNvPr id="0" name=""/>
        <dsp:cNvSpPr/>
      </dsp:nvSpPr>
      <dsp:spPr>
        <a:xfrm>
          <a:off x="949029" y="2838970"/>
          <a:ext cx="7843820" cy="4365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Экспертная организация актуализирует ОП в Каталоге без назначения экспертизы если изменения не влияют на результаты обучения в рамках ОП.</a:t>
          </a:r>
          <a:endParaRPr lang="ru-RU" sz="1400" kern="1200" dirty="0"/>
        </a:p>
      </dsp:txBody>
      <dsp:txXfrm>
        <a:off x="949029" y="2838970"/>
        <a:ext cx="7843820" cy="436587"/>
      </dsp:txXfrm>
    </dsp:sp>
    <dsp:sp modelId="{D8432E7B-C84D-45E0-A0E6-6C7D4E8937F4}">
      <dsp:nvSpPr>
        <dsp:cNvPr id="0" name=""/>
        <dsp:cNvSpPr/>
      </dsp:nvSpPr>
      <dsp:spPr>
        <a:xfrm>
          <a:off x="676162" y="2784397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0159010-1A63-46A5-9B84-631D8F2CDC8C}">
      <dsp:nvSpPr>
        <dsp:cNvPr id="0" name=""/>
        <dsp:cNvSpPr/>
      </dsp:nvSpPr>
      <dsp:spPr>
        <a:xfrm>
          <a:off x="732369" y="3384377"/>
          <a:ext cx="8060481" cy="6553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75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 ОП из Каталога производится экспертной организацией на следующих основаниях:  1)  заявление организации образования;  2) закрытие организации образования и (или) лишение лицензии; 3) отсутствие востребованности ОП;  4) отрицательные результаты мониторинга реализации ОП ДО; 5) отсутствие информации о контингенте слушателей (в течение 1 календ. года).</a:t>
          </a:r>
          <a:endParaRPr lang="ru-RU" sz="1400" kern="1200" dirty="0"/>
        </a:p>
      </dsp:txBody>
      <dsp:txXfrm>
        <a:off x="732369" y="3384377"/>
        <a:ext cx="8060481" cy="655343"/>
      </dsp:txXfrm>
    </dsp:sp>
    <dsp:sp modelId="{1703A507-D217-49E7-9253-D8AE889729A9}">
      <dsp:nvSpPr>
        <dsp:cNvPr id="0" name=""/>
        <dsp:cNvSpPr/>
      </dsp:nvSpPr>
      <dsp:spPr>
        <a:xfrm>
          <a:off x="459502" y="3439182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EC46C66-8304-4919-95E5-515A54EC53DB}">
      <dsp:nvSpPr>
        <dsp:cNvPr id="0" name=""/>
        <dsp:cNvSpPr/>
      </dsp:nvSpPr>
      <dsp:spPr>
        <a:xfrm>
          <a:off x="337000" y="4104458"/>
          <a:ext cx="8455850" cy="6264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654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Актуализация ОП ДО в Каталоге проводится экспертной организацией по результатам мониторинга реализации ОП ДО, ежегодно, через 12 месяцев со дня официального размещения. По результатам мониторинга ОП ДО имеют следующие статусы: «Активная», «Промежуточная», «Пассивная». </a:t>
          </a:r>
          <a:endParaRPr lang="ru-RU" sz="1400" kern="1200" dirty="0"/>
        </a:p>
      </dsp:txBody>
      <dsp:txXfrm>
        <a:off x="337000" y="4104458"/>
        <a:ext cx="8455850" cy="626415"/>
      </dsp:txXfrm>
    </dsp:sp>
    <dsp:sp modelId="{A05C85F3-886E-49AB-A68A-A85EC956DF42}">
      <dsp:nvSpPr>
        <dsp:cNvPr id="0" name=""/>
        <dsp:cNvSpPr/>
      </dsp:nvSpPr>
      <dsp:spPr>
        <a:xfrm>
          <a:off x="64133" y="4094447"/>
          <a:ext cx="545734" cy="5457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D15EF-C692-4A98-8F2A-C5550042AC88}">
      <dsp:nvSpPr>
        <dsp:cNvPr id="0" name=""/>
        <dsp:cNvSpPr/>
      </dsp:nvSpPr>
      <dsp:spPr>
        <a:xfrm>
          <a:off x="0" y="39574"/>
          <a:ext cx="864096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Присвоить ОП статус «Активная»</a:t>
          </a:r>
          <a:endParaRPr lang="ru-RU" sz="1500" b="1" kern="1200" dirty="0"/>
        </a:p>
      </dsp:txBody>
      <dsp:txXfrm>
        <a:off x="17563" y="57137"/>
        <a:ext cx="8605834" cy="324648"/>
      </dsp:txXfrm>
    </dsp:sp>
    <dsp:sp modelId="{E00A8AA8-AA95-4071-981D-6A64B7C32EBC}">
      <dsp:nvSpPr>
        <dsp:cNvPr id="0" name=""/>
        <dsp:cNvSpPr/>
      </dsp:nvSpPr>
      <dsp:spPr>
        <a:xfrm>
          <a:off x="0" y="399349"/>
          <a:ext cx="8640960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dirty="0" smtClean="0"/>
            <a:t>по ОП ежегодно проводится более 1 образовательного мероприятия;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smtClean="0"/>
            <a:t>средний балл оценки удовлетворенности специалистов здравоохранения, прошедших обучение по ОП, и (или) работодателей составляет 7 и более баллов;</a:t>
          </a: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dirty="0" smtClean="0"/>
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 составляет 70% и более (Обязательное условие для сертификационных курсов. Для курсов повышения квалификации – при наличии).</a:t>
          </a:r>
          <a:endParaRPr lang="ru-RU" sz="1200" kern="1200" dirty="0"/>
        </a:p>
      </dsp:txBody>
      <dsp:txXfrm>
        <a:off x="0" y="399349"/>
        <a:ext cx="8640960" cy="1117800"/>
      </dsp:txXfrm>
    </dsp:sp>
    <dsp:sp modelId="{F4997746-EC25-4B3A-8AA9-75B41DC38721}">
      <dsp:nvSpPr>
        <dsp:cNvPr id="0" name=""/>
        <dsp:cNvSpPr/>
      </dsp:nvSpPr>
      <dsp:spPr>
        <a:xfrm>
          <a:off x="0" y="1517150"/>
          <a:ext cx="864096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Присвоить ОП статус «Промежуточная»</a:t>
          </a:r>
          <a:endParaRPr lang="ru-RU" sz="1500" b="1" kern="1200" dirty="0"/>
        </a:p>
      </dsp:txBody>
      <dsp:txXfrm>
        <a:off x="17563" y="1534713"/>
        <a:ext cx="8605834" cy="324648"/>
      </dsp:txXfrm>
    </dsp:sp>
    <dsp:sp modelId="{81B34AC3-D740-4E40-865D-5FD817F0DE67}">
      <dsp:nvSpPr>
        <dsp:cNvPr id="0" name=""/>
        <dsp:cNvSpPr/>
      </dsp:nvSpPr>
      <dsp:spPr>
        <a:xfrm>
          <a:off x="0" y="1876925"/>
          <a:ext cx="8640960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dirty="0" smtClean="0"/>
            <a:t>по ОП ежегодно проводится только 1 образовательное мероприятие;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dirty="0" smtClean="0"/>
            <a:t>средний балл оценки удовлетворенности специалистов здравоохранения, прошедших обучение по ОП, и (или) работодателей составляет от 4 до 7 баллов);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i="1" kern="1200" dirty="0" smtClean="0"/>
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 составляет от 40% до 70% (Обязательное условие для сертификационных курсов. Для курсов повышения квалификации – при наличии)</a:t>
          </a:r>
          <a:endParaRPr lang="ru-RU" sz="1200" kern="1200" dirty="0"/>
        </a:p>
      </dsp:txBody>
      <dsp:txXfrm>
        <a:off x="0" y="1876925"/>
        <a:ext cx="8640960" cy="1117800"/>
      </dsp:txXfrm>
    </dsp:sp>
    <dsp:sp modelId="{080908E2-7906-4F7F-91E4-20544E94899F}">
      <dsp:nvSpPr>
        <dsp:cNvPr id="0" name=""/>
        <dsp:cNvSpPr/>
      </dsp:nvSpPr>
      <dsp:spPr>
        <a:xfrm>
          <a:off x="0" y="2994725"/>
          <a:ext cx="864096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Присвоить ОП статус «Пассивная»</a:t>
          </a:r>
          <a:endParaRPr lang="ru-RU" sz="1500" b="1" kern="1200" dirty="0"/>
        </a:p>
      </dsp:txBody>
      <dsp:txXfrm>
        <a:off x="17563" y="3012288"/>
        <a:ext cx="8605834" cy="324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C4783-AB4B-4BBF-AF7F-8D0376D4204C}">
      <dsp:nvSpPr>
        <dsp:cNvPr id="0" name=""/>
        <dsp:cNvSpPr/>
      </dsp:nvSpPr>
      <dsp:spPr>
        <a:xfrm>
          <a:off x="-5430977" y="-831687"/>
          <a:ext cx="6467373" cy="6467373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7289B-659B-454F-A92B-F144BA2A6E57}">
      <dsp:nvSpPr>
        <dsp:cNvPr id="0" name=""/>
        <dsp:cNvSpPr/>
      </dsp:nvSpPr>
      <dsp:spPr>
        <a:xfrm>
          <a:off x="666794" y="480399"/>
          <a:ext cx="8123893" cy="9607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63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Получение дополнительного образования по программам повышения квалификации и сертификационных курсов специалистами в области здравоохранения осуществляется в соответствии с перечнем ОП ДО, опубликованных в Каталоге.</a:t>
          </a:r>
          <a:endParaRPr lang="ru-RU" sz="1400" kern="1200"/>
        </a:p>
      </dsp:txBody>
      <dsp:txXfrm>
        <a:off x="666794" y="480399"/>
        <a:ext cx="8123893" cy="960799"/>
      </dsp:txXfrm>
    </dsp:sp>
    <dsp:sp modelId="{2A526B50-FF20-4EF0-857F-ED7ED9034C22}">
      <dsp:nvSpPr>
        <dsp:cNvPr id="0" name=""/>
        <dsp:cNvSpPr/>
      </dsp:nvSpPr>
      <dsp:spPr>
        <a:xfrm>
          <a:off x="66295" y="360299"/>
          <a:ext cx="1200999" cy="120099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270CF9A-5F75-4714-A73A-47D561BACD56}">
      <dsp:nvSpPr>
        <dsp:cNvPr id="0" name=""/>
        <dsp:cNvSpPr/>
      </dsp:nvSpPr>
      <dsp:spPr>
        <a:xfrm>
          <a:off x="1016045" y="1921599"/>
          <a:ext cx="7774643" cy="9607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63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Заявки специалистов в области здравоохранения на участие в программах дополнительного образования подаются в информационной системе «Каталог» </a:t>
          </a:r>
          <a:r>
            <a:rPr lang="ru-RU" sz="1400" u="sng" kern="1200" dirty="0" smtClean="0"/>
            <a:t>в</a:t>
          </a:r>
          <a:r>
            <a:rPr lang="ru-RU" sz="1400" kern="1200" dirty="0" smtClean="0"/>
            <a:t> разрезе региона, специальности, организации образования, в режиме он-</a:t>
          </a:r>
          <a:r>
            <a:rPr lang="ru-RU" sz="1400" kern="1200" dirty="0" err="1" smtClean="0"/>
            <a:t>лайн</a:t>
          </a:r>
          <a:r>
            <a:rPr lang="ru-RU" sz="1400" kern="1200" dirty="0" smtClean="0"/>
            <a:t>. </a:t>
          </a:r>
          <a:endParaRPr lang="ru-RU" sz="1400" kern="1200" dirty="0"/>
        </a:p>
      </dsp:txBody>
      <dsp:txXfrm>
        <a:off x="1016045" y="1921599"/>
        <a:ext cx="7774643" cy="960799"/>
      </dsp:txXfrm>
    </dsp:sp>
    <dsp:sp modelId="{EC871116-BCEC-4C17-8065-DD8D761DC919}">
      <dsp:nvSpPr>
        <dsp:cNvPr id="0" name=""/>
        <dsp:cNvSpPr/>
      </dsp:nvSpPr>
      <dsp:spPr>
        <a:xfrm>
          <a:off x="415545" y="1801499"/>
          <a:ext cx="1200999" cy="120099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0EBA6B1-48FD-4CFD-BD5F-53352DF98714}">
      <dsp:nvSpPr>
        <dsp:cNvPr id="0" name=""/>
        <dsp:cNvSpPr/>
      </dsp:nvSpPr>
      <dsp:spPr>
        <a:xfrm>
          <a:off x="666794" y="3362798"/>
          <a:ext cx="8123893" cy="9607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63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После завершения обучения организации образования вносят номер свидетельства о повышении квалификации и (или) сертификационного курса по каждому слушателю в Каталоге и предоставляют в экспертную организацию сведения по выпуску слушателей, содержащие данные по месту работы слушателя, должности, контактны</a:t>
          </a:r>
          <a:r>
            <a:rPr lang="kk-KZ" sz="1400" kern="1200" dirty="0" smtClean="0"/>
            <a:t>е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данны</a:t>
          </a:r>
          <a:r>
            <a:rPr lang="kk-KZ" sz="1400" kern="1200" dirty="0" smtClean="0"/>
            <a:t>е</a:t>
          </a:r>
          <a:r>
            <a:rPr lang="ru-RU" sz="1400" kern="1200" dirty="0" smtClean="0"/>
            <a:t> (мобильный телефон, электронная почта), результат</a:t>
          </a:r>
          <a:r>
            <a:rPr lang="kk-KZ" sz="1400" kern="1200" dirty="0" smtClean="0"/>
            <a:t>ы</a:t>
          </a:r>
          <a:r>
            <a:rPr lang="ru-RU" sz="1400" kern="1200" dirty="0" smtClean="0"/>
            <a:t> обучения на электронном носителе</a:t>
          </a:r>
          <a:r>
            <a:rPr lang="kk-KZ" sz="1400" kern="1200" dirty="0" smtClean="0"/>
            <a:t> в формате </a:t>
          </a:r>
          <a:r>
            <a:rPr lang="en-US" sz="1400" kern="1200" dirty="0" smtClean="0"/>
            <a:t>XLSX</a:t>
          </a:r>
          <a:endParaRPr lang="ru-RU" sz="1400" kern="1200" dirty="0"/>
        </a:p>
      </dsp:txBody>
      <dsp:txXfrm>
        <a:off x="666794" y="3362798"/>
        <a:ext cx="8123893" cy="960799"/>
      </dsp:txXfrm>
    </dsp:sp>
    <dsp:sp modelId="{19063FD2-A77E-469E-9CDF-A10F824B644D}">
      <dsp:nvSpPr>
        <dsp:cNvPr id="0" name=""/>
        <dsp:cNvSpPr/>
      </dsp:nvSpPr>
      <dsp:spPr>
        <a:xfrm>
          <a:off x="66295" y="3242698"/>
          <a:ext cx="1200999" cy="120099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F8046-F281-452E-A349-807C8E42FA0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C4C9-77B8-4807-9AB2-18ECCF5A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0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23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8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45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4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4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6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39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CEC0-3C04-4C53-96D5-2ACD665A2F4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38C0-A93E-4775-A423-83432B379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7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1343" y="1707654"/>
            <a:ext cx="7772400" cy="110251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Проект Положения по </a:t>
            </a:r>
            <a:r>
              <a:rPr lang="ru-RU" sz="2800" b="1" dirty="0">
                <a:solidFill>
                  <a:schemeClr val="tx2"/>
                </a:solidFill>
              </a:rPr>
              <a:t>ведению информационной системы каталога образовательных программ дополнительного образования в области здравоохранения</a:t>
            </a:r>
            <a:endParaRPr lang="ru-RU" sz="2800" dirty="0">
              <a:solidFill>
                <a:schemeClr val="tx2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3651870"/>
            <a:ext cx="6251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i="1" dirty="0">
                <a:solidFill>
                  <a:srgbClr val="002060"/>
                </a:solidFill>
              </a:rPr>
              <a:t>Р</a:t>
            </a:r>
            <a:r>
              <a:rPr lang="ru-RU" sz="1200" i="1" dirty="0" smtClean="0">
                <a:solidFill>
                  <a:srgbClr val="002060"/>
                </a:solidFill>
              </a:rPr>
              <a:t>уководитель </a:t>
            </a:r>
            <a:r>
              <a:rPr lang="ru-RU" sz="1200" i="1" dirty="0">
                <a:solidFill>
                  <a:srgbClr val="002060"/>
                </a:solidFill>
              </a:rPr>
              <a:t>Центра развития науки и образования</a:t>
            </a:r>
          </a:p>
          <a:p>
            <a:pPr algn="r"/>
            <a:r>
              <a:rPr lang="ru-RU" sz="1200" i="1" dirty="0">
                <a:solidFill>
                  <a:srgbClr val="002060"/>
                </a:solidFill>
              </a:rPr>
              <a:t>Республиканского центра развития здравоохранения МЗ </a:t>
            </a:r>
            <a:r>
              <a:rPr lang="ru-RU" sz="1200" i="1" dirty="0" smtClean="0">
                <a:solidFill>
                  <a:srgbClr val="002060"/>
                </a:solidFill>
              </a:rPr>
              <a:t>РК, 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smtClean="0">
                <a:solidFill>
                  <a:srgbClr val="002060"/>
                </a:solidFill>
              </a:rPr>
              <a:t>MBA, </a:t>
            </a:r>
            <a:r>
              <a:rPr lang="ru-RU" sz="1200" i="1" dirty="0" smtClean="0">
                <a:solidFill>
                  <a:srgbClr val="002060"/>
                </a:solidFill>
              </a:rPr>
              <a:t>д.м.н.  </a:t>
            </a:r>
          </a:p>
          <a:p>
            <a:pPr algn="r"/>
            <a:r>
              <a:rPr lang="ru-RU" sz="1200" i="1" dirty="0" err="1" smtClean="0">
                <a:solidFill>
                  <a:srgbClr val="002060"/>
                </a:solidFill>
              </a:rPr>
              <a:t>Койков</a:t>
            </a:r>
            <a:r>
              <a:rPr lang="ru-RU" sz="1200" i="1" dirty="0" smtClean="0">
                <a:solidFill>
                  <a:srgbClr val="002060"/>
                </a:solidFill>
              </a:rPr>
              <a:t> </a:t>
            </a:r>
            <a:r>
              <a:rPr lang="ru-RU" sz="1200" i="1" dirty="0">
                <a:solidFill>
                  <a:srgbClr val="002060"/>
                </a:solidFill>
              </a:rPr>
              <a:t>Виталий Викторович</a:t>
            </a:r>
          </a:p>
        </p:txBody>
      </p:sp>
      <p:pic>
        <p:nvPicPr>
          <p:cNvPr id="5" name="Picture 2" descr="C:\Users\akanov_a\Downloads\логотип РЦР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70"/>
            <a:ext cx="936625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00113" y="198998"/>
            <a:ext cx="6976318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Министерство здравоохранения </a:t>
            </a:r>
            <a:r>
              <a:rPr lang="ru-RU" sz="1600" b="1" dirty="0">
                <a:solidFill>
                  <a:srgbClr val="002060"/>
                </a:solidFill>
              </a:rPr>
              <a:t>Республики Казахстан</a:t>
            </a:r>
          </a:p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</a:rPr>
              <a:t>Республиканский Центр Развития Здравоохранения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63888" y="4679146"/>
            <a:ext cx="2675342" cy="446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err="1" smtClean="0">
                <a:solidFill>
                  <a:srgbClr val="002060"/>
                </a:solidFill>
                <a:latin typeface="Arial"/>
              </a:rPr>
              <a:t>Нур</a:t>
            </a:r>
            <a:r>
              <a:rPr lang="ru-RU" sz="1400" b="1" dirty="0" smtClean="0">
                <a:solidFill>
                  <a:srgbClr val="002060"/>
                </a:solidFill>
                <a:latin typeface="Arial"/>
              </a:rPr>
              <a:t>-Султан, 2021</a:t>
            </a:r>
            <a:endParaRPr lang="ru-RU" sz="1400" b="1" dirty="0">
              <a:solidFill>
                <a:srgbClr val="00206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04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35"/>
            <a:ext cx="9144000" cy="47978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Заключение, принимаемое по результатам мониторинга 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78615"/>
              </p:ext>
            </p:extLst>
          </p:nvPr>
        </p:nvGraphicFramePr>
        <p:xfrm>
          <a:off x="323528" y="483518"/>
          <a:ext cx="864096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5272" y="3795886"/>
            <a:ext cx="8659216" cy="1278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16827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ОП за последние 2 года не проводилось ни одного образовательного мероприятия,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16827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если средний балл оценки удовлетворенности специалистов здравоохранения, прошедших обучение по ОП, и работодателей составляет менее 4 баллов;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16827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 составляет менее 40% (Обязательное условие для сертификационных курсов. Для курсов повышения квалификации – при наличии).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88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429"/>
            <a:ext cx="9144000" cy="473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Заключительные положения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503985"/>
              </p:ext>
            </p:extLst>
          </p:nvPr>
        </p:nvGraphicFramePr>
        <p:xfrm>
          <a:off x="179512" y="339502"/>
          <a:ext cx="8856984" cy="4803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87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55576" y="1707654"/>
            <a:ext cx="7772400" cy="112514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Благодарю за внимание!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874"/>
            <a:ext cx="8229600" cy="47464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Основания для разработки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55526"/>
            <a:ext cx="8640960" cy="4248472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1600" b="1" i="1" dirty="0">
                <a:solidFill>
                  <a:srgbClr val="C00000"/>
                </a:solidFill>
              </a:rPr>
              <a:t>Приказ </a:t>
            </a:r>
            <a:r>
              <a:rPr lang="ru-RU" sz="1600" b="1" i="1" dirty="0" smtClean="0">
                <a:solidFill>
                  <a:srgbClr val="C00000"/>
                </a:solidFill>
              </a:rPr>
              <a:t>МЗ РК </a:t>
            </a:r>
            <a:r>
              <a:rPr lang="ru-RU" sz="1600" b="1" i="1" dirty="0">
                <a:solidFill>
                  <a:srgbClr val="C00000"/>
                </a:solidFill>
              </a:rPr>
              <a:t>от 21 декабря 2020 года № ҚР </a:t>
            </a:r>
            <a:r>
              <a:rPr lang="ru-RU" sz="1600" b="1" i="1" dirty="0" smtClean="0">
                <a:solidFill>
                  <a:srgbClr val="C00000"/>
                </a:solidFill>
              </a:rPr>
              <a:t>ДСМ-303/2020:</a:t>
            </a:r>
          </a:p>
          <a:p>
            <a:pPr>
              <a:lnSpc>
                <a:spcPct val="90000"/>
              </a:lnSpc>
            </a:pPr>
            <a:r>
              <a:rPr lang="ru-RU" sz="1600" dirty="0">
                <a:solidFill>
                  <a:srgbClr val="002060"/>
                </a:solidFill>
              </a:rPr>
              <a:t>информационная система каталога </a:t>
            </a:r>
            <a:r>
              <a:rPr lang="ru-RU" sz="1600" dirty="0" smtClean="0">
                <a:solidFill>
                  <a:srgbClr val="002060"/>
                </a:solidFill>
              </a:rPr>
              <a:t>ОП (далее - К- </a:t>
            </a:r>
            <a:r>
              <a:rPr lang="ru-RU" sz="1600" dirty="0">
                <a:solidFill>
                  <a:srgbClr val="002060"/>
                </a:solidFill>
              </a:rPr>
              <a:t>автоматизированная информационная платформа, предназначенная для формирования и актуализации единой информационной среды учета всех программ </a:t>
            </a:r>
            <a:r>
              <a:rPr lang="ru-RU" sz="1600" dirty="0" smtClean="0">
                <a:solidFill>
                  <a:srgbClr val="002060"/>
                </a:solidFill>
              </a:rPr>
              <a:t>ДО</a:t>
            </a:r>
          </a:p>
          <a:p>
            <a:pPr>
              <a:lnSpc>
                <a:spcPct val="9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ДО специалистов </a:t>
            </a:r>
            <a:r>
              <a:rPr lang="ru-RU" sz="1600" dirty="0">
                <a:solidFill>
                  <a:srgbClr val="002060"/>
                </a:solidFill>
              </a:rPr>
              <a:t>в области здравоохранения осуществляется в соответствии с перечнем образовательных программ, опубликованных в </a:t>
            </a:r>
            <a:r>
              <a:rPr lang="ru-RU" sz="1600" dirty="0" smtClean="0">
                <a:solidFill>
                  <a:srgbClr val="002060"/>
                </a:solidFill>
              </a:rPr>
              <a:t>Каталоге</a:t>
            </a:r>
          </a:p>
          <a:p>
            <a:pPr>
              <a:lnSpc>
                <a:spcPct val="90000"/>
              </a:lnSpc>
            </a:pPr>
            <a:r>
              <a:rPr lang="ru-RU" sz="1600" dirty="0">
                <a:solidFill>
                  <a:srgbClr val="002060"/>
                </a:solidFill>
              </a:rPr>
              <a:t>Каталог формируется, публикуется и актуализируется экспертной организацией в электронном виде по </a:t>
            </a:r>
            <a:r>
              <a:rPr lang="ru-RU" sz="1600" dirty="0" smtClean="0">
                <a:solidFill>
                  <a:srgbClr val="002060"/>
                </a:solidFill>
              </a:rPr>
              <a:t>форме:</a:t>
            </a:r>
          </a:p>
          <a:p>
            <a:pPr>
              <a:lnSpc>
                <a:spcPct val="90000"/>
              </a:lnSpc>
            </a:pPr>
            <a:endParaRPr lang="ru-RU" sz="16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ru-RU" sz="16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ru-RU" sz="16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Включение </a:t>
            </a:r>
            <a:r>
              <a:rPr lang="ru-RU" sz="1600" dirty="0">
                <a:solidFill>
                  <a:srgbClr val="002060"/>
                </a:solidFill>
              </a:rPr>
              <a:t>и публикация </a:t>
            </a:r>
            <a:r>
              <a:rPr lang="ru-RU" sz="1600" dirty="0" smtClean="0">
                <a:solidFill>
                  <a:srgbClr val="002060"/>
                </a:solidFill>
              </a:rPr>
              <a:t>ОП ДО </a:t>
            </a:r>
            <a:r>
              <a:rPr lang="ru-RU" sz="1600" dirty="0">
                <a:solidFill>
                  <a:srgbClr val="002060"/>
                </a:solidFill>
              </a:rPr>
              <a:t>в каталог проводится в четыре этапа: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подача </a:t>
            </a:r>
            <a:r>
              <a:rPr lang="ru-RU" sz="1600" dirty="0">
                <a:solidFill>
                  <a:srgbClr val="002060"/>
                </a:solidFill>
              </a:rPr>
              <a:t>заявки от организации образования в области здравоохранения в информационной системе каталога;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рассмотрение </a:t>
            </a:r>
            <a:r>
              <a:rPr lang="ru-RU" sz="1600" dirty="0">
                <a:solidFill>
                  <a:srgbClr val="002060"/>
                </a:solidFill>
              </a:rPr>
              <a:t>заявки и назначение экспертизы программы;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экспертиза </a:t>
            </a:r>
            <a:r>
              <a:rPr lang="ru-RU" sz="1600" dirty="0">
                <a:solidFill>
                  <a:srgbClr val="002060"/>
                </a:solidFill>
              </a:rPr>
              <a:t>программы;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публикация </a:t>
            </a:r>
            <a:r>
              <a:rPr lang="ru-RU" sz="1600" dirty="0">
                <a:solidFill>
                  <a:srgbClr val="002060"/>
                </a:solidFill>
              </a:rPr>
              <a:t>и актуализация программы в каталоге.</a:t>
            </a:r>
          </a:p>
          <a:p>
            <a:pPr>
              <a:lnSpc>
                <a:spcPct val="90000"/>
              </a:lnSpc>
            </a:pPr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690275"/>
              </p:ext>
            </p:extLst>
          </p:nvPr>
        </p:nvGraphicFramePr>
        <p:xfrm>
          <a:off x="251520" y="2499742"/>
          <a:ext cx="8640960" cy="810836"/>
        </p:xfrm>
        <a:graphic>
          <a:graphicData uri="http://schemas.openxmlformats.org/drawingml/2006/table">
            <a:tbl>
              <a:tblPr/>
              <a:tblGrid>
                <a:gridCol w="405374">
                  <a:extLst>
                    <a:ext uri="{9D8B030D-6E8A-4147-A177-3AD203B41FA5}">
                      <a16:colId xmlns:a16="http://schemas.microsoft.com/office/drawing/2014/main" val="3275429649"/>
                    </a:ext>
                  </a:extLst>
                </a:gridCol>
                <a:gridCol w="911227">
                  <a:extLst>
                    <a:ext uri="{9D8B030D-6E8A-4147-A177-3AD203B41FA5}">
                      <a16:colId xmlns:a16="http://schemas.microsoft.com/office/drawing/2014/main" val="4001137053"/>
                    </a:ext>
                  </a:extLst>
                </a:gridCol>
                <a:gridCol w="841131">
                  <a:extLst>
                    <a:ext uri="{9D8B030D-6E8A-4147-A177-3AD203B41FA5}">
                      <a16:colId xmlns:a16="http://schemas.microsoft.com/office/drawing/2014/main" val="1233164288"/>
                    </a:ext>
                  </a:extLst>
                </a:gridCol>
                <a:gridCol w="700943">
                  <a:extLst>
                    <a:ext uri="{9D8B030D-6E8A-4147-A177-3AD203B41FA5}">
                      <a16:colId xmlns:a16="http://schemas.microsoft.com/office/drawing/2014/main" val="3427460147"/>
                    </a:ext>
                  </a:extLst>
                </a:gridCol>
                <a:gridCol w="1261697">
                  <a:extLst>
                    <a:ext uri="{9D8B030D-6E8A-4147-A177-3AD203B41FA5}">
                      <a16:colId xmlns:a16="http://schemas.microsoft.com/office/drawing/2014/main" val="2164280774"/>
                    </a:ext>
                  </a:extLst>
                </a:gridCol>
                <a:gridCol w="981321">
                  <a:extLst>
                    <a:ext uri="{9D8B030D-6E8A-4147-A177-3AD203B41FA5}">
                      <a16:colId xmlns:a16="http://schemas.microsoft.com/office/drawing/2014/main" val="2103157607"/>
                    </a:ext>
                  </a:extLst>
                </a:gridCol>
                <a:gridCol w="1612169">
                  <a:extLst>
                    <a:ext uri="{9D8B030D-6E8A-4147-A177-3AD203B41FA5}">
                      <a16:colId xmlns:a16="http://schemas.microsoft.com/office/drawing/2014/main" val="1422788746"/>
                    </a:ext>
                  </a:extLst>
                </a:gridCol>
                <a:gridCol w="1927098">
                  <a:extLst>
                    <a:ext uri="{9D8B030D-6E8A-4147-A177-3AD203B41FA5}">
                      <a16:colId xmlns:a16="http://schemas.microsoft.com/office/drawing/2014/main" val="1163439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№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Наименование организации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Название программы повышения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Цель программы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Продолжительность программы в кредитах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Целевая группа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Уровень квалификации в Отраслевой рамке квалификаций, которому соответствует программа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Уровень программы повышения квалификации (базовый, средний, высший, специализированный)</a:t>
                      </a: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599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00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</a:endParaRPr>
                    </a:p>
                  </a:txBody>
                  <a:tcPr marL="20348" marR="20348" marT="12209" marB="12209" anchor="ctr">
                    <a:lnL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37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151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Интерфейс информационной Каталога</a:t>
            </a:r>
            <a:endParaRPr lang="ru-RU" sz="2800" b="1" dirty="0">
              <a:solidFill>
                <a:srgbClr val="00B0F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48933"/>
            <a:ext cx="8496944" cy="387698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203849" y="411510"/>
            <a:ext cx="34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Каталог программ ДО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55776" y="695045"/>
            <a:ext cx="4824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lang="ru-RU" sz="1400" i="1" dirty="0" smtClean="0">
                <a:cs typeface="Times New Roman"/>
              </a:rPr>
              <a:t>Отображение одобренных программ в каталоге</a:t>
            </a:r>
            <a:endParaRPr lang="ru-RU" sz="1400" i="1" spc="-5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562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429"/>
            <a:ext cx="9144000" cy="473089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Основные принципы ведения каталога</a:t>
            </a:r>
            <a:endParaRPr lang="ru-RU" sz="32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75477"/>
              </p:ext>
            </p:extLst>
          </p:nvPr>
        </p:nvGraphicFramePr>
        <p:xfrm>
          <a:off x="179512" y="339502"/>
          <a:ext cx="8856984" cy="4803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57"/>
            <a:ext cx="8229600" cy="41196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B0F0"/>
                </a:solidFill>
              </a:rPr>
              <a:t>Порядок включения </a:t>
            </a:r>
            <a:r>
              <a:rPr lang="ru-RU" sz="3200" b="1" dirty="0" smtClean="0">
                <a:solidFill>
                  <a:srgbClr val="00B0F0"/>
                </a:solidFill>
              </a:rPr>
              <a:t>ОП ДО в </a:t>
            </a:r>
            <a:r>
              <a:rPr lang="ru-RU" sz="3200" b="1" dirty="0">
                <a:solidFill>
                  <a:srgbClr val="00B0F0"/>
                </a:solidFill>
              </a:rPr>
              <a:t>Каталог</a:t>
            </a:r>
            <a:endParaRPr lang="ru-RU" sz="3200" dirty="0">
              <a:solidFill>
                <a:srgbClr val="00B0F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5496" y="483518"/>
            <a:ext cx="9073009" cy="4659982"/>
            <a:chOff x="192446" y="483518"/>
            <a:chExt cx="9073009" cy="4659982"/>
          </a:xfrm>
        </p:grpSpPr>
        <p:sp>
          <p:nvSpPr>
            <p:cNvPr id="8" name="Полилиния 7"/>
            <p:cNvSpPr/>
            <p:nvPr/>
          </p:nvSpPr>
          <p:spPr>
            <a:xfrm>
              <a:off x="192447" y="483518"/>
              <a:ext cx="2612976" cy="1023888"/>
            </a:xfrm>
            <a:custGeom>
              <a:avLst/>
              <a:gdLst>
                <a:gd name="connsiteX0" fmla="*/ 0 w 1983108"/>
                <a:gd name="connsiteY0" fmla="*/ 119083 h 1190830"/>
                <a:gd name="connsiteX1" fmla="*/ 119083 w 1983108"/>
                <a:gd name="connsiteY1" fmla="*/ 0 h 1190830"/>
                <a:gd name="connsiteX2" fmla="*/ 1864025 w 1983108"/>
                <a:gd name="connsiteY2" fmla="*/ 0 h 1190830"/>
                <a:gd name="connsiteX3" fmla="*/ 1983108 w 1983108"/>
                <a:gd name="connsiteY3" fmla="*/ 119083 h 1190830"/>
                <a:gd name="connsiteX4" fmla="*/ 1983108 w 1983108"/>
                <a:gd name="connsiteY4" fmla="*/ 1071747 h 1190830"/>
                <a:gd name="connsiteX5" fmla="*/ 1864025 w 1983108"/>
                <a:gd name="connsiteY5" fmla="*/ 1190830 h 1190830"/>
                <a:gd name="connsiteX6" fmla="*/ 119083 w 1983108"/>
                <a:gd name="connsiteY6" fmla="*/ 1190830 h 1190830"/>
                <a:gd name="connsiteX7" fmla="*/ 0 w 1983108"/>
                <a:gd name="connsiteY7" fmla="*/ 1071747 h 1190830"/>
                <a:gd name="connsiteX8" fmla="*/ 0 w 1983108"/>
                <a:gd name="connsiteY8" fmla="*/ 119083 h 119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1190830">
                  <a:moveTo>
                    <a:pt x="0" y="119083"/>
                  </a:moveTo>
                  <a:cubicBezTo>
                    <a:pt x="0" y="53315"/>
                    <a:pt x="53315" y="0"/>
                    <a:pt x="119083" y="0"/>
                  </a:cubicBezTo>
                  <a:lnTo>
                    <a:pt x="1864025" y="0"/>
                  </a:lnTo>
                  <a:cubicBezTo>
                    <a:pt x="1929793" y="0"/>
                    <a:pt x="1983108" y="53315"/>
                    <a:pt x="1983108" y="119083"/>
                  </a:cubicBezTo>
                  <a:lnTo>
                    <a:pt x="1983108" y="1071747"/>
                  </a:lnTo>
                  <a:cubicBezTo>
                    <a:pt x="1983108" y="1137515"/>
                    <a:pt x="1929793" y="1190830"/>
                    <a:pt x="1864025" y="1190830"/>
                  </a:cubicBezTo>
                  <a:lnTo>
                    <a:pt x="119083" y="1190830"/>
                  </a:lnTo>
                  <a:cubicBezTo>
                    <a:pt x="53315" y="1190830"/>
                    <a:pt x="0" y="1137515"/>
                    <a:pt x="0" y="1071747"/>
                  </a:cubicBezTo>
                  <a:lnTo>
                    <a:pt x="0" y="1190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36000" rIns="99568" bIns="450284" numCol="1" spcCol="1270" anchor="t" anchorCtr="0">
              <a:noAutofit/>
            </a:bodyPr>
            <a:lstStyle/>
            <a:p>
              <a:pPr lvl="0" algn="ctr" defTabSz="622300">
                <a:lnSpc>
                  <a:spcPct val="75000"/>
                </a:lnSpc>
                <a:spcBef>
                  <a:spcPct val="0"/>
                </a:spcBef>
              </a:pPr>
              <a:r>
                <a:rPr lang="ru-RU" sz="1400" b="1" dirty="0" smtClean="0"/>
                <a:t>П</a:t>
              </a:r>
              <a:r>
                <a:rPr lang="ru-RU" sz="1400" b="1" kern="1200" dirty="0" smtClean="0"/>
                <a:t>одача заявки организациями образования в личном кабинете в ИС Каталога</a:t>
              </a:r>
              <a:endParaRPr lang="ru-RU" sz="1400" b="1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192446" y="987574"/>
              <a:ext cx="2707867" cy="4155926"/>
            </a:xfrm>
            <a:custGeom>
              <a:avLst/>
              <a:gdLst>
                <a:gd name="connsiteX0" fmla="*/ 0 w 1983108"/>
                <a:gd name="connsiteY0" fmla="*/ 198311 h 3686385"/>
                <a:gd name="connsiteX1" fmla="*/ 198311 w 1983108"/>
                <a:gd name="connsiteY1" fmla="*/ 0 h 3686385"/>
                <a:gd name="connsiteX2" fmla="*/ 1784797 w 1983108"/>
                <a:gd name="connsiteY2" fmla="*/ 0 h 3686385"/>
                <a:gd name="connsiteX3" fmla="*/ 1983108 w 1983108"/>
                <a:gd name="connsiteY3" fmla="*/ 198311 h 3686385"/>
                <a:gd name="connsiteX4" fmla="*/ 1983108 w 1983108"/>
                <a:gd name="connsiteY4" fmla="*/ 3488074 h 3686385"/>
                <a:gd name="connsiteX5" fmla="*/ 1784797 w 1983108"/>
                <a:gd name="connsiteY5" fmla="*/ 3686385 h 3686385"/>
                <a:gd name="connsiteX6" fmla="*/ 198311 w 1983108"/>
                <a:gd name="connsiteY6" fmla="*/ 3686385 h 3686385"/>
                <a:gd name="connsiteX7" fmla="*/ 0 w 1983108"/>
                <a:gd name="connsiteY7" fmla="*/ 3488074 h 3686385"/>
                <a:gd name="connsiteX8" fmla="*/ 0 w 1983108"/>
                <a:gd name="connsiteY8" fmla="*/ 198311 h 368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3686385">
                  <a:moveTo>
                    <a:pt x="0" y="198311"/>
                  </a:moveTo>
                  <a:cubicBezTo>
                    <a:pt x="0" y="88787"/>
                    <a:pt x="88787" y="0"/>
                    <a:pt x="198311" y="0"/>
                  </a:cubicBezTo>
                  <a:lnTo>
                    <a:pt x="1784797" y="0"/>
                  </a:lnTo>
                  <a:cubicBezTo>
                    <a:pt x="1894321" y="0"/>
                    <a:pt x="1983108" y="88787"/>
                    <a:pt x="1983108" y="198311"/>
                  </a:cubicBezTo>
                  <a:lnTo>
                    <a:pt x="1983108" y="3488074"/>
                  </a:lnTo>
                  <a:cubicBezTo>
                    <a:pt x="1983108" y="3597598"/>
                    <a:pt x="1894321" y="3686385"/>
                    <a:pt x="1784797" y="3686385"/>
                  </a:cubicBezTo>
                  <a:lnTo>
                    <a:pt x="198311" y="3686385"/>
                  </a:lnTo>
                  <a:cubicBezTo>
                    <a:pt x="88787" y="3686385"/>
                    <a:pt x="0" y="3597598"/>
                    <a:pt x="0" y="3488074"/>
                  </a:cubicBezTo>
                  <a:lnTo>
                    <a:pt x="0" y="19831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0" bIns="3600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Личный кабинет организации образования в ИС Каталога создает Экспертная организация</a:t>
              </a:r>
              <a:endParaRPr lang="ru-RU" sz="1400" kern="1200" dirty="0"/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dirty="0" smtClean="0"/>
                <a:t>В </a:t>
              </a:r>
              <a:r>
                <a:rPr lang="ru-RU" sz="1400" kern="1200" dirty="0" smtClean="0"/>
                <a:t>личном кабинете заполняется заявка и прикрепляются документы в формате </a:t>
              </a:r>
              <a:r>
                <a:rPr lang="en-US" sz="1400" kern="1200" dirty="0" smtClean="0"/>
                <a:t>PDF</a:t>
              </a:r>
              <a:r>
                <a:rPr lang="ru-RU" sz="1400" kern="1200" dirty="0" smtClean="0"/>
                <a:t>:</a:t>
              </a:r>
              <a:endParaRPr lang="ru-RU" sz="1400" kern="1200" dirty="0"/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1) образовательная программа ДО;</a:t>
              </a:r>
              <a:endParaRPr lang="ru-RU" sz="1400" kern="1200" dirty="0"/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2) копия свидетельства о прохождении институциональной аккредитации по ДО;</a:t>
              </a:r>
              <a:endParaRPr lang="ru-RU" sz="1400" kern="1200" dirty="0"/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3) информация о текущем статусе действия лицензии и (или) приложения на право осуществления </a:t>
              </a:r>
              <a:r>
                <a:rPr lang="ru-RU" sz="1400" kern="1200" dirty="0" err="1" smtClean="0"/>
                <a:t>образоват</a:t>
              </a:r>
              <a:r>
                <a:rPr lang="ru-RU" sz="1400" kern="1200" dirty="0" smtClean="0"/>
                <a:t>. деятельности по данной специальности;</a:t>
              </a:r>
              <a:endParaRPr lang="ru-RU" sz="1400" dirty="0" smtClean="0"/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4) согласие на обработку персональных данных от каждого разработчика программы дополнительного образования.</a:t>
              </a:r>
              <a:endParaRPr lang="ru-RU" sz="14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784735" y="567578"/>
              <a:ext cx="217326" cy="493654"/>
            </a:xfrm>
            <a:custGeom>
              <a:avLst/>
              <a:gdLst>
                <a:gd name="connsiteX0" fmla="*/ 0 w 637059"/>
                <a:gd name="connsiteY0" fmla="*/ 98731 h 493654"/>
                <a:gd name="connsiteX1" fmla="*/ 390232 w 637059"/>
                <a:gd name="connsiteY1" fmla="*/ 98731 h 493654"/>
                <a:gd name="connsiteX2" fmla="*/ 390232 w 637059"/>
                <a:gd name="connsiteY2" fmla="*/ 0 h 493654"/>
                <a:gd name="connsiteX3" fmla="*/ 637059 w 637059"/>
                <a:gd name="connsiteY3" fmla="*/ 246827 h 493654"/>
                <a:gd name="connsiteX4" fmla="*/ 390232 w 637059"/>
                <a:gd name="connsiteY4" fmla="*/ 493654 h 493654"/>
                <a:gd name="connsiteX5" fmla="*/ 390232 w 637059"/>
                <a:gd name="connsiteY5" fmla="*/ 394923 h 493654"/>
                <a:gd name="connsiteX6" fmla="*/ 0 w 637059"/>
                <a:gd name="connsiteY6" fmla="*/ 394923 h 493654"/>
                <a:gd name="connsiteX7" fmla="*/ 0 w 637059"/>
                <a:gd name="connsiteY7" fmla="*/ 98731 h 493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7059" h="493654">
                  <a:moveTo>
                    <a:pt x="0" y="98731"/>
                  </a:moveTo>
                  <a:lnTo>
                    <a:pt x="390232" y="98731"/>
                  </a:lnTo>
                  <a:lnTo>
                    <a:pt x="390232" y="0"/>
                  </a:lnTo>
                  <a:lnTo>
                    <a:pt x="637059" y="246827"/>
                  </a:lnTo>
                  <a:lnTo>
                    <a:pt x="390232" y="493654"/>
                  </a:lnTo>
                  <a:lnTo>
                    <a:pt x="390232" y="394923"/>
                  </a:lnTo>
                  <a:lnTo>
                    <a:pt x="0" y="394923"/>
                  </a:lnTo>
                  <a:lnTo>
                    <a:pt x="0" y="9873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8731" rIns="148096" bIns="98731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3002060" y="483518"/>
              <a:ext cx="2588140" cy="1247062"/>
            </a:xfrm>
            <a:custGeom>
              <a:avLst/>
              <a:gdLst>
                <a:gd name="connsiteX0" fmla="*/ 0 w 1983108"/>
                <a:gd name="connsiteY0" fmla="*/ 119083 h 1190830"/>
                <a:gd name="connsiteX1" fmla="*/ 119083 w 1983108"/>
                <a:gd name="connsiteY1" fmla="*/ 0 h 1190830"/>
                <a:gd name="connsiteX2" fmla="*/ 1864025 w 1983108"/>
                <a:gd name="connsiteY2" fmla="*/ 0 h 1190830"/>
                <a:gd name="connsiteX3" fmla="*/ 1983108 w 1983108"/>
                <a:gd name="connsiteY3" fmla="*/ 119083 h 1190830"/>
                <a:gd name="connsiteX4" fmla="*/ 1983108 w 1983108"/>
                <a:gd name="connsiteY4" fmla="*/ 1071747 h 1190830"/>
                <a:gd name="connsiteX5" fmla="*/ 1864025 w 1983108"/>
                <a:gd name="connsiteY5" fmla="*/ 1190830 h 1190830"/>
                <a:gd name="connsiteX6" fmla="*/ 119083 w 1983108"/>
                <a:gd name="connsiteY6" fmla="*/ 1190830 h 1190830"/>
                <a:gd name="connsiteX7" fmla="*/ 0 w 1983108"/>
                <a:gd name="connsiteY7" fmla="*/ 1071747 h 1190830"/>
                <a:gd name="connsiteX8" fmla="*/ 0 w 1983108"/>
                <a:gd name="connsiteY8" fmla="*/ 119083 h 119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1190830">
                  <a:moveTo>
                    <a:pt x="0" y="119083"/>
                  </a:moveTo>
                  <a:cubicBezTo>
                    <a:pt x="0" y="53315"/>
                    <a:pt x="53315" y="0"/>
                    <a:pt x="119083" y="0"/>
                  </a:cubicBezTo>
                  <a:lnTo>
                    <a:pt x="1864025" y="0"/>
                  </a:lnTo>
                  <a:cubicBezTo>
                    <a:pt x="1929793" y="0"/>
                    <a:pt x="1983108" y="53315"/>
                    <a:pt x="1983108" y="119083"/>
                  </a:cubicBezTo>
                  <a:lnTo>
                    <a:pt x="1983108" y="1071747"/>
                  </a:lnTo>
                  <a:cubicBezTo>
                    <a:pt x="1983108" y="1137515"/>
                    <a:pt x="1929793" y="1190830"/>
                    <a:pt x="1864025" y="1190830"/>
                  </a:cubicBezTo>
                  <a:lnTo>
                    <a:pt x="119083" y="1190830"/>
                  </a:lnTo>
                  <a:cubicBezTo>
                    <a:pt x="53315" y="1190830"/>
                    <a:pt x="0" y="1137515"/>
                    <a:pt x="0" y="1071747"/>
                  </a:cubicBezTo>
                  <a:lnTo>
                    <a:pt x="0" y="1190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36000" rIns="99568" bIns="450284" numCol="1" spcCol="1270" anchor="t" anchorCtr="0">
              <a:noAutofit/>
            </a:bodyPr>
            <a:lstStyle/>
            <a:p>
              <a:pPr lvl="0" algn="ctr" defTabSz="622300">
                <a:lnSpc>
                  <a:spcPct val="7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/>
                <a:t>Р</a:t>
              </a:r>
              <a:r>
                <a:rPr lang="ru-RU" sz="1400" b="1" kern="1200" dirty="0" smtClean="0"/>
                <a:t>ассмотрение заявки и назначение проведения экспертизы</a:t>
              </a:r>
              <a:endParaRPr lang="ru-RU" sz="1400" b="1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3002060" y="987574"/>
              <a:ext cx="2717165" cy="4155926"/>
            </a:xfrm>
            <a:custGeom>
              <a:avLst/>
              <a:gdLst>
                <a:gd name="connsiteX0" fmla="*/ 0 w 1983108"/>
                <a:gd name="connsiteY0" fmla="*/ 198311 h 3686385"/>
                <a:gd name="connsiteX1" fmla="*/ 198311 w 1983108"/>
                <a:gd name="connsiteY1" fmla="*/ 0 h 3686385"/>
                <a:gd name="connsiteX2" fmla="*/ 1784797 w 1983108"/>
                <a:gd name="connsiteY2" fmla="*/ 0 h 3686385"/>
                <a:gd name="connsiteX3" fmla="*/ 1983108 w 1983108"/>
                <a:gd name="connsiteY3" fmla="*/ 198311 h 3686385"/>
                <a:gd name="connsiteX4" fmla="*/ 1983108 w 1983108"/>
                <a:gd name="connsiteY4" fmla="*/ 3488074 h 3686385"/>
                <a:gd name="connsiteX5" fmla="*/ 1784797 w 1983108"/>
                <a:gd name="connsiteY5" fmla="*/ 3686385 h 3686385"/>
                <a:gd name="connsiteX6" fmla="*/ 198311 w 1983108"/>
                <a:gd name="connsiteY6" fmla="*/ 3686385 h 3686385"/>
                <a:gd name="connsiteX7" fmla="*/ 0 w 1983108"/>
                <a:gd name="connsiteY7" fmla="*/ 3488074 h 3686385"/>
                <a:gd name="connsiteX8" fmla="*/ 0 w 1983108"/>
                <a:gd name="connsiteY8" fmla="*/ 198311 h 368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3686385">
                  <a:moveTo>
                    <a:pt x="0" y="198311"/>
                  </a:moveTo>
                  <a:cubicBezTo>
                    <a:pt x="0" y="88787"/>
                    <a:pt x="88787" y="0"/>
                    <a:pt x="198311" y="0"/>
                  </a:cubicBezTo>
                  <a:lnTo>
                    <a:pt x="1784797" y="0"/>
                  </a:lnTo>
                  <a:cubicBezTo>
                    <a:pt x="1894321" y="0"/>
                    <a:pt x="1983108" y="88787"/>
                    <a:pt x="1983108" y="198311"/>
                  </a:cubicBezTo>
                  <a:lnTo>
                    <a:pt x="1983108" y="3488074"/>
                  </a:lnTo>
                  <a:cubicBezTo>
                    <a:pt x="1983108" y="3597598"/>
                    <a:pt x="1894321" y="3686385"/>
                    <a:pt x="1784797" y="3686385"/>
                  </a:cubicBezTo>
                  <a:lnTo>
                    <a:pt x="198311" y="3686385"/>
                  </a:lnTo>
                  <a:cubicBezTo>
                    <a:pt x="88787" y="3686385"/>
                    <a:pt x="0" y="3597598"/>
                    <a:pt x="0" y="3488074"/>
                  </a:cubicBezTo>
                  <a:lnTo>
                    <a:pt x="0" y="19831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0" bIns="3600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Экспертная организация в течении 20 рабочих дней рассматривает заявку на предмет правильности заполнения, корректности перевода, наличия всех требуемых документов, соответствия их содержания и принимает решение:</a:t>
              </a:r>
              <a:endParaRPr lang="ru-RU" sz="1400" kern="1200" dirty="0"/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1) отклонить заявку и вернуть для доработки с указанием причин отклонения (при неправильном заполнении заявки и отсутствии документов, их несоответствии содержанию заявки). </a:t>
              </a:r>
            </a:p>
            <a:p>
              <a:pPr marL="271463" lvl="1" indent="-18415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ru-RU" sz="1400" kern="1200" dirty="0" smtClean="0"/>
                <a:t>2) назначить проведение экспертизы ОП ДО (при правильном заполнении, наличии всех документов и соответствии их содержания заявке).</a:t>
              </a:r>
              <a:endParaRPr lang="ru-RU" sz="1400" kern="1200" dirty="0"/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Статус рассмотрения заявки отображается в личном кабинете организации образования.</a:t>
              </a:r>
              <a:endParaRPr lang="ru-RU" sz="14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5583370" y="572976"/>
              <a:ext cx="210297" cy="493654"/>
            </a:xfrm>
            <a:custGeom>
              <a:avLst/>
              <a:gdLst>
                <a:gd name="connsiteX0" fmla="*/ 0 w 637059"/>
                <a:gd name="connsiteY0" fmla="*/ 98731 h 493654"/>
                <a:gd name="connsiteX1" fmla="*/ 390232 w 637059"/>
                <a:gd name="connsiteY1" fmla="*/ 98731 h 493654"/>
                <a:gd name="connsiteX2" fmla="*/ 390232 w 637059"/>
                <a:gd name="connsiteY2" fmla="*/ 0 h 493654"/>
                <a:gd name="connsiteX3" fmla="*/ 637059 w 637059"/>
                <a:gd name="connsiteY3" fmla="*/ 246827 h 493654"/>
                <a:gd name="connsiteX4" fmla="*/ 390232 w 637059"/>
                <a:gd name="connsiteY4" fmla="*/ 493654 h 493654"/>
                <a:gd name="connsiteX5" fmla="*/ 390232 w 637059"/>
                <a:gd name="connsiteY5" fmla="*/ 394923 h 493654"/>
                <a:gd name="connsiteX6" fmla="*/ 0 w 637059"/>
                <a:gd name="connsiteY6" fmla="*/ 394923 h 493654"/>
                <a:gd name="connsiteX7" fmla="*/ 0 w 637059"/>
                <a:gd name="connsiteY7" fmla="*/ 98731 h 493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7059" h="493654">
                  <a:moveTo>
                    <a:pt x="0" y="98731"/>
                  </a:moveTo>
                  <a:lnTo>
                    <a:pt x="390232" y="98731"/>
                  </a:lnTo>
                  <a:lnTo>
                    <a:pt x="390232" y="0"/>
                  </a:lnTo>
                  <a:lnTo>
                    <a:pt x="637059" y="246827"/>
                  </a:lnTo>
                  <a:lnTo>
                    <a:pt x="390232" y="493654"/>
                  </a:lnTo>
                  <a:lnTo>
                    <a:pt x="390232" y="394923"/>
                  </a:lnTo>
                  <a:lnTo>
                    <a:pt x="0" y="394923"/>
                  </a:lnTo>
                  <a:lnTo>
                    <a:pt x="0" y="9873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8731" rIns="148096" bIns="98731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5793666" y="483518"/>
              <a:ext cx="3327771" cy="1247062"/>
            </a:xfrm>
            <a:custGeom>
              <a:avLst/>
              <a:gdLst>
                <a:gd name="connsiteX0" fmla="*/ 0 w 1983108"/>
                <a:gd name="connsiteY0" fmla="*/ 119083 h 1190830"/>
                <a:gd name="connsiteX1" fmla="*/ 119083 w 1983108"/>
                <a:gd name="connsiteY1" fmla="*/ 0 h 1190830"/>
                <a:gd name="connsiteX2" fmla="*/ 1864025 w 1983108"/>
                <a:gd name="connsiteY2" fmla="*/ 0 h 1190830"/>
                <a:gd name="connsiteX3" fmla="*/ 1983108 w 1983108"/>
                <a:gd name="connsiteY3" fmla="*/ 119083 h 1190830"/>
                <a:gd name="connsiteX4" fmla="*/ 1983108 w 1983108"/>
                <a:gd name="connsiteY4" fmla="*/ 1071747 h 1190830"/>
                <a:gd name="connsiteX5" fmla="*/ 1864025 w 1983108"/>
                <a:gd name="connsiteY5" fmla="*/ 1190830 h 1190830"/>
                <a:gd name="connsiteX6" fmla="*/ 119083 w 1983108"/>
                <a:gd name="connsiteY6" fmla="*/ 1190830 h 1190830"/>
                <a:gd name="connsiteX7" fmla="*/ 0 w 1983108"/>
                <a:gd name="connsiteY7" fmla="*/ 1071747 h 1190830"/>
                <a:gd name="connsiteX8" fmla="*/ 0 w 1983108"/>
                <a:gd name="connsiteY8" fmla="*/ 119083 h 119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1190830">
                  <a:moveTo>
                    <a:pt x="0" y="119083"/>
                  </a:moveTo>
                  <a:cubicBezTo>
                    <a:pt x="0" y="53315"/>
                    <a:pt x="53315" y="0"/>
                    <a:pt x="119083" y="0"/>
                  </a:cubicBezTo>
                  <a:lnTo>
                    <a:pt x="1864025" y="0"/>
                  </a:lnTo>
                  <a:cubicBezTo>
                    <a:pt x="1929793" y="0"/>
                    <a:pt x="1983108" y="53315"/>
                    <a:pt x="1983108" y="119083"/>
                  </a:cubicBezTo>
                  <a:lnTo>
                    <a:pt x="1983108" y="1071747"/>
                  </a:lnTo>
                  <a:cubicBezTo>
                    <a:pt x="1983108" y="1137515"/>
                    <a:pt x="1929793" y="1190830"/>
                    <a:pt x="1864025" y="1190830"/>
                  </a:cubicBezTo>
                  <a:lnTo>
                    <a:pt x="119083" y="1190830"/>
                  </a:lnTo>
                  <a:cubicBezTo>
                    <a:pt x="53315" y="1190830"/>
                    <a:pt x="0" y="1137515"/>
                    <a:pt x="0" y="1071747"/>
                  </a:cubicBezTo>
                  <a:lnTo>
                    <a:pt x="0" y="1190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36000" rIns="99568" bIns="450284" numCol="1" spcCol="1270" anchor="t" anchorCtr="0">
              <a:noAutofit/>
            </a:bodyPr>
            <a:lstStyle/>
            <a:p>
              <a:pPr lvl="0" algn="ctr" defTabSz="622300">
                <a:lnSpc>
                  <a:spcPct val="7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/>
                <a:t>Проведение экспертизы ОП ДО экспертной организацией</a:t>
              </a:r>
              <a:endParaRPr lang="ru-RU" sz="1400" b="1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820973" y="987574"/>
              <a:ext cx="3444482" cy="4155926"/>
            </a:xfrm>
            <a:custGeom>
              <a:avLst/>
              <a:gdLst>
                <a:gd name="connsiteX0" fmla="*/ 0 w 1983108"/>
                <a:gd name="connsiteY0" fmla="*/ 198311 h 3686385"/>
                <a:gd name="connsiteX1" fmla="*/ 198311 w 1983108"/>
                <a:gd name="connsiteY1" fmla="*/ 0 h 3686385"/>
                <a:gd name="connsiteX2" fmla="*/ 1784797 w 1983108"/>
                <a:gd name="connsiteY2" fmla="*/ 0 h 3686385"/>
                <a:gd name="connsiteX3" fmla="*/ 1983108 w 1983108"/>
                <a:gd name="connsiteY3" fmla="*/ 198311 h 3686385"/>
                <a:gd name="connsiteX4" fmla="*/ 1983108 w 1983108"/>
                <a:gd name="connsiteY4" fmla="*/ 3488074 h 3686385"/>
                <a:gd name="connsiteX5" fmla="*/ 1784797 w 1983108"/>
                <a:gd name="connsiteY5" fmla="*/ 3686385 h 3686385"/>
                <a:gd name="connsiteX6" fmla="*/ 198311 w 1983108"/>
                <a:gd name="connsiteY6" fmla="*/ 3686385 h 3686385"/>
                <a:gd name="connsiteX7" fmla="*/ 0 w 1983108"/>
                <a:gd name="connsiteY7" fmla="*/ 3488074 h 3686385"/>
                <a:gd name="connsiteX8" fmla="*/ 0 w 1983108"/>
                <a:gd name="connsiteY8" fmla="*/ 198311 h 368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3108" h="3686385">
                  <a:moveTo>
                    <a:pt x="0" y="198311"/>
                  </a:moveTo>
                  <a:cubicBezTo>
                    <a:pt x="0" y="88787"/>
                    <a:pt x="88787" y="0"/>
                    <a:pt x="198311" y="0"/>
                  </a:cubicBezTo>
                  <a:lnTo>
                    <a:pt x="1784797" y="0"/>
                  </a:lnTo>
                  <a:cubicBezTo>
                    <a:pt x="1894321" y="0"/>
                    <a:pt x="1983108" y="88787"/>
                    <a:pt x="1983108" y="198311"/>
                  </a:cubicBezTo>
                  <a:lnTo>
                    <a:pt x="1983108" y="3488074"/>
                  </a:lnTo>
                  <a:cubicBezTo>
                    <a:pt x="1983108" y="3597598"/>
                    <a:pt x="1894321" y="3686385"/>
                    <a:pt x="1784797" y="3686385"/>
                  </a:cubicBezTo>
                  <a:lnTo>
                    <a:pt x="198311" y="3686385"/>
                  </a:lnTo>
                  <a:cubicBezTo>
                    <a:pt x="88787" y="3686385"/>
                    <a:pt x="0" y="3597598"/>
                    <a:pt x="0" y="3488074"/>
                  </a:cubicBezTo>
                  <a:lnTo>
                    <a:pt x="0" y="19831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0" bIns="3600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Экспертиза ОП ДО осуществляется эксперт</a:t>
              </a:r>
              <a:r>
                <a:rPr lang="kk-KZ" sz="1400" dirty="0" smtClean="0"/>
                <a:t>ной группой </a:t>
              </a:r>
              <a:r>
                <a:rPr lang="ru-RU" sz="1400" dirty="0" smtClean="0"/>
                <a:t>(Эксперт-методист, эксперт по содержанию)</a:t>
              </a:r>
              <a:r>
                <a:rPr lang="ru-RU" sz="1400" kern="1200" dirty="0" smtClean="0"/>
                <a:t> по критериям </a:t>
              </a:r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Срок рассмотрения и проведения экспертизы ОП для программ повышения </a:t>
              </a:r>
              <a:r>
                <a:rPr lang="ru-RU" sz="1400" kern="1200" dirty="0" err="1" smtClean="0"/>
                <a:t>квалиф</a:t>
              </a:r>
              <a:r>
                <a:rPr lang="ru-RU" sz="1400" kern="1200" dirty="0" smtClean="0"/>
                <a:t>. - 15 дней, для </a:t>
              </a:r>
              <a:r>
                <a:rPr lang="ru-RU" sz="1400" kern="1200" dirty="0" err="1" smtClean="0"/>
                <a:t>сертификац</a:t>
              </a:r>
              <a:r>
                <a:rPr lang="ru-RU" sz="1400" kern="1200" dirty="0" smtClean="0"/>
                <a:t>. курсов </a:t>
              </a:r>
              <a:r>
                <a:rPr lang="en-US" sz="1400" kern="1200" dirty="0" smtClean="0"/>
                <a:t>- </a:t>
              </a:r>
              <a:r>
                <a:rPr lang="ru-RU" sz="1400" kern="1200" dirty="0" smtClean="0"/>
                <a:t>20 дней со дня заключения Договора.</a:t>
              </a:r>
              <a:endParaRPr lang="ru-RU" sz="1400" kern="1200" dirty="0"/>
            </a:p>
            <a:p>
              <a:pPr marL="114300" lvl="2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При наличии рекомендации «направить на доработку» от одного из экспертов ОП ДО с замечаниями направляется в организацию образования на доработку</a:t>
              </a:r>
              <a:endParaRPr lang="ru-RU" sz="1400" kern="1200" dirty="0"/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При наличии рекомендации «отклонить ОП ДО на включение в Каталог» от двух экспертов, отклоненная ОП ДО повторно не принимается. </a:t>
              </a:r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Если рекомендацию «Отклонить» дает один из экспертов, организации образования дается право повторной подачи ОП ДО после устранения всех вынесенных замечаний.</a:t>
              </a:r>
              <a:endParaRPr lang="ru-RU" sz="1400" kern="1200" dirty="0"/>
            </a:p>
            <a:p>
              <a:pPr marL="114300" lvl="1" indent="-114300" algn="l" defTabSz="622300">
                <a:lnSpc>
                  <a:spcPct val="75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400" kern="1200" dirty="0" smtClean="0"/>
                <a:t>Организация образования знакомится с информацией о результатах экспертизы в личном кабинете.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542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053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Экспертное </a:t>
            </a:r>
            <a:r>
              <a:rPr lang="ru-RU" sz="2800" b="1" dirty="0" smtClean="0">
                <a:solidFill>
                  <a:srgbClr val="00B0F0"/>
                </a:solidFill>
              </a:rPr>
              <a:t>заключение</a:t>
            </a:r>
            <a:r>
              <a:rPr lang="ru-RU" sz="2800" b="1" dirty="0">
                <a:solidFill>
                  <a:srgbClr val="00B0F0"/>
                </a:solidFill>
              </a:rPr>
              <a:t> </a:t>
            </a:r>
            <a:r>
              <a:rPr lang="ru-RU" sz="2800" b="1" dirty="0" smtClean="0">
                <a:solidFill>
                  <a:srgbClr val="00B0F0"/>
                </a:solidFill>
              </a:rPr>
              <a:t>на ОП ДО</a:t>
            </a:r>
            <a:endParaRPr lang="ru-RU" sz="2800" b="1" dirty="0">
              <a:solidFill>
                <a:srgbClr val="00B0F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7504" y="771550"/>
            <a:ext cx="8928991" cy="4104456"/>
            <a:chOff x="392889" y="1373916"/>
            <a:chExt cx="8358220" cy="4104456"/>
          </a:xfrm>
        </p:grpSpPr>
        <p:sp>
          <p:nvSpPr>
            <p:cNvPr id="17" name="Полилиния 16"/>
            <p:cNvSpPr/>
            <p:nvPr/>
          </p:nvSpPr>
          <p:spPr>
            <a:xfrm>
              <a:off x="392889" y="1373916"/>
              <a:ext cx="1927905" cy="582217"/>
            </a:xfrm>
            <a:custGeom>
              <a:avLst/>
              <a:gdLst>
                <a:gd name="connsiteX0" fmla="*/ 0 w 1860500"/>
                <a:gd name="connsiteY0" fmla="*/ 0 h 582217"/>
                <a:gd name="connsiteX1" fmla="*/ 1860500 w 1860500"/>
                <a:gd name="connsiteY1" fmla="*/ 0 h 582217"/>
                <a:gd name="connsiteX2" fmla="*/ 1860500 w 1860500"/>
                <a:gd name="connsiteY2" fmla="*/ 582217 h 582217"/>
                <a:gd name="connsiteX3" fmla="*/ 0 w 1860500"/>
                <a:gd name="connsiteY3" fmla="*/ 582217 h 582217"/>
                <a:gd name="connsiteX4" fmla="*/ 0 w 1860500"/>
                <a:gd name="connsiteY4" fmla="*/ 0 h 58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582217">
                  <a:moveTo>
                    <a:pt x="0" y="0"/>
                  </a:moveTo>
                  <a:lnTo>
                    <a:pt x="1860500" y="0"/>
                  </a:lnTo>
                  <a:lnTo>
                    <a:pt x="1860500" y="582217"/>
                  </a:lnTo>
                  <a:lnTo>
                    <a:pt x="0" y="582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6576" rIns="64008" bIns="36576" numCol="1" spcCol="1270" anchor="ctr" anchorCtr="0">
              <a:noAutofit/>
            </a:bodyPr>
            <a:lstStyle/>
            <a:p>
              <a:pPr lvl="0" algn="ctr" defTabSz="400050">
                <a:lnSpc>
                  <a:spcPct val="75000"/>
                </a:lnSpc>
                <a:spcAft>
                  <a:spcPts val="600"/>
                </a:spcAft>
              </a:pPr>
              <a:r>
                <a:rPr lang="ru-RU" sz="1200" b="1" kern="1200" dirty="0" smtClean="0"/>
                <a:t>Соответствие ОП общим рамкам в отраслевой системе квалификаций</a:t>
              </a:r>
              <a:endParaRPr lang="ru-RU" sz="12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92889" y="1956134"/>
              <a:ext cx="1927904" cy="3522238"/>
            </a:xfrm>
            <a:custGeom>
              <a:avLst/>
              <a:gdLst>
                <a:gd name="connsiteX0" fmla="*/ 0 w 1860500"/>
                <a:gd name="connsiteY0" fmla="*/ 0 h 2464323"/>
                <a:gd name="connsiteX1" fmla="*/ 1860500 w 1860500"/>
                <a:gd name="connsiteY1" fmla="*/ 0 h 2464323"/>
                <a:gd name="connsiteX2" fmla="*/ 1860500 w 1860500"/>
                <a:gd name="connsiteY2" fmla="*/ 2464323 h 2464323"/>
                <a:gd name="connsiteX3" fmla="*/ 0 w 1860500"/>
                <a:gd name="connsiteY3" fmla="*/ 2464323 h 2464323"/>
                <a:gd name="connsiteX4" fmla="*/ 0 w 1860500"/>
                <a:gd name="connsiteY4" fmla="*/ 0 h 246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2464323">
                  <a:moveTo>
                    <a:pt x="0" y="0"/>
                  </a:moveTo>
                  <a:lnTo>
                    <a:pt x="1860500" y="0"/>
                  </a:lnTo>
                  <a:lnTo>
                    <a:pt x="1860500" y="2464323"/>
                  </a:lnTo>
                  <a:lnTo>
                    <a:pt x="0" y="24643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006" tIns="48006" rIns="64008" bIns="72009" numCol="1" spcCol="1270" anchor="t" anchorCtr="0">
              <a:noAutofit/>
            </a:bodyPr>
            <a:lstStyle/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ОП заявленному уровню квалификации по ОРК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ОП уровням квалификации и карточкам профессии в профессиональном стандарте по соответствующей  специальности и (или) специализации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ОП заявленному уровню  программы ПК (базовый, средний, высший, специализированный)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требованиям к предшествующему уровню образования (целевая группа)</a:t>
              </a:r>
              <a:endParaRPr lang="ru-RU" sz="1200" kern="12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388198" y="1373916"/>
              <a:ext cx="2022151" cy="582217"/>
            </a:xfrm>
            <a:custGeom>
              <a:avLst/>
              <a:gdLst>
                <a:gd name="connsiteX0" fmla="*/ 0 w 1860500"/>
                <a:gd name="connsiteY0" fmla="*/ 0 h 582217"/>
                <a:gd name="connsiteX1" fmla="*/ 1860500 w 1860500"/>
                <a:gd name="connsiteY1" fmla="*/ 0 h 582217"/>
                <a:gd name="connsiteX2" fmla="*/ 1860500 w 1860500"/>
                <a:gd name="connsiteY2" fmla="*/ 582217 h 582217"/>
                <a:gd name="connsiteX3" fmla="*/ 0 w 1860500"/>
                <a:gd name="connsiteY3" fmla="*/ 582217 h 582217"/>
                <a:gd name="connsiteX4" fmla="*/ 0 w 1860500"/>
                <a:gd name="connsiteY4" fmla="*/ 0 h 58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582217">
                  <a:moveTo>
                    <a:pt x="0" y="0"/>
                  </a:moveTo>
                  <a:lnTo>
                    <a:pt x="1860500" y="0"/>
                  </a:lnTo>
                  <a:lnTo>
                    <a:pt x="1860500" y="582217"/>
                  </a:lnTo>
                  <a:lnTo>
                    <a:pt x="0" y="582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6576" rIns="64008" bIns="36576" numCol="1" spcCol="1270" anchor="ctr" anchorCtr="0">
              <a:noAutofit/>
            </a:bodyPr>
            <a:lstStyle/>
            <a:p>
              <a:pPr lvl="0" algn="ctr" defTabSz="400050">
                <a:lnSpc>
                  <a:spcPct val="75000"/>
                </a:lnSpc>
                <a:spcAft>
                  <a:spcPts val="600"/>
                </a:spcAft>
              </a:pPr>
              <a:r>
                <a:rPr lang="ru-RU" sz="1200" b="1" kern="1200" dirty="0" smtClean="0"/>
                <a:t>Содержательная экспертиза (соответствие ОП действующим НПА, протоколам, стандартам,…)</a:t>
              </a:r>
              <a:endParaRPr lang="ru-RU" sz="1200" kern="1200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2388198" y="1956134"/>
              <a:ext cx="2022151" cy="3522238"/>
            </a:xfrm>
            <a:custGeom>
              <a:avLst/>
              <a:gdLst>
                <a:gd name="connsiteX0" fmla="*/ 0 w 1860500"/>
                <a:gd name="connsiteY0" fmla="*/ 0 h 2464323"/>
                <a:gd name="connsiteX1" fmla="*/ 1860500 w 1860500"/>
                <a:gd name="connsiteY1" fmla="*/ 0 h 2464323"/>
                <a:gd name="connsiteX2" fmla="*/ 1860500 w 1860500"/>
                <a:gd name="connsiteY2" fmla="*/ 2464323 h 2464323"/>
                <a:gd name="connsiteX3" fmla="*/ 0 w 1860500"/>
                <a:gd name="connsiteY3" fmla="*/ 2464323 h 2464323"/>
                <a:gd name="connsiteX4" fmla="*/ 0 w 1860500"/>
                <a:gd name="connsiteY4" fmla="*/ 0 h 246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2464323">
                  <a:moveTo>
                    <a:pt x="0" y="0"/>
                  </a:moveTo>
                  <a:lnTo>
                    <a:pt x="1860500" y="0"/>
                  </a:lnTo>
                  <a:lnTo>
                    <a:pt x="1860500" y="2464323"/>
                  </a:lnTo>
                  <a:lnTo>
                    <a:pt x="0" y="24643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006" tIns="48006" rIns="64008" bIns="72009" numCol="1" spcCol="1270" anchor="t" anchorCtr="0">
              <a:noAutofit/>
            </a:bodyPr>
            <a:lstStyle/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современному развитию науки и практики в области здравоохранения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требованиям к знаниям, умениям, навыкам уровня квалификации профессионального стандарта по заявляемой   специальности и (или) специализации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клиническим протоколам и (или) клиническим сестринским руководствам *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ОП стандартам оказания медицинской помощи *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Соответствие ОП действующим НПА в области здравоохранения (правилам, положениям и т.д.)</a:t>
              </a:r>
              <a:endParaRPr lang="ru-RU" sz="1200" kern="1200" dirty="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4477754" y="1373916"/>
              <a:ext cx="1644560" cy="582217"/>
            </a:xfrm>
            <a:custGeom>
              <a:avLst/>
              <a:gdLst>
                <a:gd name="connsiteX0" fmla="*/ 0 w 1860500"/>
                <a:gd name="connsiteY0" fmla="*/ 0 h 582217"/>
                <a:gd name="connsiteX1" fmla="*/ 1860500 w 1860500"/>
                <a:gd name="connsiteY1" fmla="*/ 0 h 582217"/>
                <a:gd name="connsiteX2" fmla="*/ 1860500 w 1860500"/>
                <a:gd name="connsiteY2" fmla="*/ 582217 h 582217"/>
                <a:gd name="connsiteX3" fmla="*/ 0 w 1860500"/>
                <a:gd name="connsiteY3" fmla="*/ 582217 h 582217"/>
                <a:gd name="connsiteX4" fmla="*/ 0 w 1860500"/>
                <a:gd name="connsiteY4" fmla="*/ 0 h 58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582217">
                  <a:moveTo>
                    <a:pt x="0" y="0"/>
                  </a:moveTo>
                  <a:lnTo>
                    <a:pt x="1860500" y="0"/>
                  </a:lnTo>
                  <a:lnTo>
                    <a:pt x="1860500" y="582217"/>
                  </a:lnTo>
                  <a:lnTo>
                    <a:pt x="0" y="582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6576" rIns="64008" bIns="36576" numCol="1" spcCol="1270" anchor="ctr" anchorCtr="0">
              <a:noAutofit/>
            </a:bodyPr>
            <a:lstStyle/>
            <a:p>
              <a:pPr lvl="0" algn="ctr" defTabSz="400050">
                <a:lnSpc>
                  <a:spcPct val="75000"/>
                </a:lnSpc>
                <a:spcAft>
                  <a:spcPts val="600"/>
                </a:spcAft>
              </a:pPr>
              <a:r>
                <a:rPr lang="kk-KZ" sz="1200" b="1" kern="1200" dirty="0" smtClean="0"/>
                <a:t>Соответствие ОП требованиям методологии разработки ОП ДО</a:t>
              </a:r>
              <a:endParaRPr lang="ru-RU" sz="1200" kern="1200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4477754" y="1956134"/>
              <a:ext cx="1644560" cy="3522238"/>
            </a:xfrm>
            <a:custGeom>
              <a:avLst/>
              <a:gdLst>
                <a:gd name="connsiteX0" fmla="*/ 0 w 1860500"/>
                <a:gd name="connsiteY0" fmla="*/ 0 h 2464323"/>
                <a:gd name="connsiteX1" fmla="*/ 1860500 w 1860500"/>
                <a:gd name="connsiteY1" fmla="*/ 0 h 2464323"/>
                <a:gd name="connsiteX2" fmla="*/ 1860500 w 1860500"/>
                <a:gd name="connsiteY2" fmla="*/ 2464323 h 2464323"/>
                <a:gd name="connsiteX3" fmla="*/ 0 w 1860500"/>
                <a:gd name="connsiteY3" fmla="*/ 2464323 h 2464323"/>
                <a:gd name="connsiteX4" fmla="*/ 0 w 1860500"/>
                <a:gd name="connsiteY4" fmla="*/ 0 h 246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2464323">
                  <a:moveTo>
                    <a:pt x="0" y="0"/>
                  </a:moveTo>
                  <a:lnTo>
                    <a:pt x="1860500" y="0"/>
                  </a:lnTo>
                  <a:lnTo>
                    <a:pt x="1860500" y="2464323"/>
                  </a:lnTo>
                  <a:lnTo>
                    <a:pt x="0" y="24643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006" tIns="48006" rIns="64008" bIns="72009" numCol="1" spcCol="1270" anchor="t" anchorCtr="0">
              <a:noAutofit/>
            </a:bodyPr>
            <a:lstStyle/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Цель и задачи обучения являются ясными и достижимыми и соответствуют конечным результатам обучения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Методы обучения соответствуют цели и конечным результатам обучения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Методы оценки соответствуют цели и конечным результатам обучения</a:t>
              </a:r>
              <a:endParaRPr lang="ru-RU" sz="1200" kern="1200" dirty="0"/>
            </a:p>
            <a:p>
              <a:pPr marL="57150" lvl="1" indent="-57150" algn="l" defTabSz="400050">
                <a:lnSpc>
                  <a:spcPct val="75000"/>
                </a:lnSpc>
                <a:spcAft>
                  <a:spcPts val="600"/>
                </a:spcAft>
                <a:buChar char="••"/>
              </a:pPr>
              <a:r>
                <a:rPr lang="ru-RU" sz="1200" kern="1200" dirty="0" smtClean="0"/>
                <a:t>Соотношение часов теоретического и практического обучения соответствует целям и результатам обучения</a:t>
              </a:r>
              <a:endParaRPr lang="ru-RU" sz="1200" kern="1200" dirty="0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6189721" y="1373916"/>
              <a:ext cx="2561388" cy="582217"/>
            </a:xfrm>
            <a:custGeom>
              <a:avLst/>
              <a:gdLst>
                <a:gd name="connsiteX0" fmla="*/ 0 w 1860500"/>
                <a:gd name="connsiteY0" fmla="*/ 0 h 582217"/>
                <a:gd name="connsiteX1" fmla="*/ 1860500 w 1860500"/>
                <a:gd name="connsiteY1" fmla="*/ 0 h 582217"/>
                <a:gd name="connsiteX2" fmla="*/ 1860500 w 1860500"/>
                <a:gd name="connsiteY2" fmla="*/ 582217 h 582217"/>
                <a:gd name="connsiteX3" fmla="*/ 0 w 1860500"/>
                <a:gd name="connsiteY3" fmla="*/ 582217 h 582217"/>
                <a:gd name="connsiteX4" fmla="*/ 0 w 1860500"/>
                <a:gd name="connsiteY4" fmla="*/ 0 h 58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582217">
                  <a:moveTo>
                    <a:pt x="0" y="0"/>
                  </a:moveTo>
                  <a:lnTo>
                    <a:pt x="1860500" y="0"/>
                  </a:lnTo>
                  <a:lnTo>
                    <a:pt x="1860500" y="582217"/>
                  </a:lnTo>
                  <a:lnTo>
                    <a:pt x="0" y="582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6576" rIns="64008" bIns="36576" numCol="1" spcCol="1270" anchor="ctr" anchorCtr="0">
              <a:noAutofit/>
            </a:bodyPr>
            <a:lstStyle/>
            <a:p>
              <a:pPr lvl="0" algn="ctr" defTabSz="400050">
                <a:lnSpc>
                  <a:spcPct val="75000"/>
                </a:lnSpc>
                <a:spcAft>
                  <a:spcPts val="600"/>
                </a:spcAft>
              </a:pPr>
              <a:r>
                <a:rPr lang="ru-RU" sz="1200" b="1" kern="1200" dirty="0" smtClean="0"/>
                <a:t>Ресурсное обеспечение ОП</a:t>
              </a:r>
              <a:endParaRPr lang="ru-RU" sz="1200" kern="1200" dirty="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6189720" y="1956134"/>
              <a:ext cx="2561389" cy="3522238"/>
            </a:xfrm>
            <a:custGeom>
              <a:avLst/>
              <a:gdLst>
                <a:gd name="connsiteX0" fmla="*/ 0 w 1860500"/>
                <a:gd name="connsiteY0" fmla="*/ 0 h 2464323"/>
                <a:gd name="connsiteX1" fmla="*/ 1860500 w 1860500"/>
                <a:gd name="connsiteY1" fmla="*/ 0 h 2464323"/>
                <a:gd name="connsiteX2" fmla="*/ 1860500 w 1860500"/>
                <a:gd name="connsiteY2" fmla="*/ 2464323 h 2464323"/>
                <a:gd name="connsiteX3" fmla="*/ 0 w 1860500"/>
                <a:gd name="connsiteY3" fmla="*/ 2464323 h 2464323"/>
                <a:gd name="connsiteX4" fmla="*/ 0 w 1860500"/>
                <a:gd name="connsiteY4" fmla="*/ 0 h 246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500" h="2464323">
                  <a:moveTo>
                    <a:pt x="0" y="0"/>
                  </a:moveTo>
                  <a:lnTo>
                    <a:pt x="1860500" y="0"/>
                  </a:lnTo>
                  <a:lnTo>
                    <a:pt x="1860500" y="2464323"/>
                  </a:lnTo>
                  <a:lnTo>
                    <a:pt x="0" y="24643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006" tIns="48006" rIns="64008" bIns="72009" numCol="1" spcCol="1270" anchor="t" anchorCtr="0">
              <a:noAutofit/>
            </a:bodyPr>
            <a:lstStyle/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/>
                <a:t>Профиль научно-практических баз </a:t>
              </a:r>
              <a:r>
                <a:rPr lang="ru-RU" sz="1200" dirty="0" smtClean="0"/>
                <a:t>(НПБ) соответствует </a:t>
              </a:r>
              <a:r>
                <a:rPr lang="ru-RU" sz="1200" dirty="0"/>
                <a:t>целям и результатам обучения в рамках ОП</a:t>
              </a:r>
              <a:endParaRPr lang="ru-RU" sz="1200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/>
                <a:t>Наличие у организации образования свидетельства об институциональной аккредитации </a:t>
              </a:r>
              <a:r>
                <a:rPr lang="ru-RU" sz="1200" dirty="0" smtClean="0"/>
                <a:t>по ДО</a:t>
              </a:r>
              <a:endParaRPr lang="ru-RU" sz="1200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/>
                <a:t>Наличие у </a:t>
              </a:r>
              <a:r>
                <a:rPr lang="ru-RU" sz="1200" dirty="0" smtClean="0"/>
                <a:t>мед. </a:t>
              </a:r>
              <a:r>
                <a:rPr lang="ru-RU" sz="1200" dirty="0"/>
                <a:t>организации, являющейся </a:t>
              </a:r>
              <a:r>
                <a:rPr lang="ru-RU" sz="1200" dirty="0" smtClean="0"/>
                <a:t>НПБ,  </a:t>
              </a:r>
              <a:r>
                <a:rPr lang="ru-RU" sz="1200" dirty="0"/>
                <a:t>свидетельства аккредитации </a:t>
              </a:r>
              <a:r>
                <a:rPr lang="ru-RU" sz="1200" spc="10" dirty="0"/>
                <a:t>на соответствие </a:t>
              </a:r>
              <a:r>
                <a:rPr lang="ru-RU" sz="1200" spc="10" dirty="0" smtClean="0"/>
                <a:t>стандартам </a:t>
              </a:r>
              <a:r>
                <a:rPr lang="ru-RU" sz="1200" spc="10" dirty="0"/>
                <a:t>аккредитации </a:t>
              </a:r>
              <a:r>
                <a:rPr lang="ru-RU" sz="1200" dirty="0" smtClean="0"/>
                <a:t>*</a:t>
              </a:r>
              <a:endParaRPr lang="ru-RU" sz="1200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/>
                <a:t>Наличие  свидетельства аккредитации на соответствие </a:t>
              </a:r>
              <a:r>
                <a:rPr lang="ru-RU" sz="1200" dirty="0" smtClean="0"/>
                <a:t>требованиями к КБ </a:t>
              </a:r>
              <a:r>
                <a:rPr lang="ru-RU" sz="1200" dirty="0"/>
                <a:t>/ </a:t>
              </a:r>
              <a:r>
                <a:rPr lang="ru-RU" sz="1200" dirty="0" smtClean="0"/>
                <a:t>КОООЗ / УБ </a:t>
              </a:r>
              <a:r>
                <a:rPr lang="ru-RU" sz="1200" dirty="0"/>
                <a:t>/ </a:t>
              </a:r>
              <a:r>
                <a:rPr lang="ru-RU" sz="1200" dirty="0" smtClean="0"/>
                <a:t>ИАМЦ (с </a:t>
              </a:r>
              <a:r>
                <a:rPr lang="ru-RU" sz="1200" dirty="0"/>
                <a:t>2022 года) </a:t>
              </a:r>
              <a:endParaRPr lang="ru-RU" sz="1200" dirty="0" smtClean="0"/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/>
                <a:t>Соответствие </a:t>
              </a:r>
              <a:r>
                <a:rPr lang="ru-RU" sz="1200" dirty="0" err="1" smtClean="0"/>
                <a:t>квалиф</a:t>
              </a:r>
              <a:r>
                <a:rPr lang="ru-RU" sz="1200" dirty="0" smtClean="0"/>
                <a:t>. </a:t>
              </a:r>
              <a:r>
                <a:rPr lang="ru-RU" sz="1200" dirty="0"/>
                <a:t>требованиям </a:t>
              </a:r>
              <a:r>
                <a:rPr lang="ru-RU" sz="1200" u="sng" dirty="0"/>
                <a:t>к кадровому </a:t>
              </a:r>
              <a:r>
                <a:rPr lang="ru-RU" sz="1200" u="sng" dirty="0" smtClean="0"/>
                <a:t>обеспечению</a:t>
              </a:r>
              <a:endParaRPr lang="ru-RU" sz="1200" dirty="0" smtClean="0"/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/>
                <a:t>Соответствие </a:t>
              </a:r>
              <a:r>
                <a:rPr lang="ru-RU" sz="1200" dirty="0" err="1" smtClean="0"/>
                <a:t>квалиф</a:t>
              </a:r>
              <a:r>
                <a:rPr lang="ru-RU" sz="1200" dirty="0" smtClean="0"/>
                <a:t>. требованиям </a:t>
              </a:r>
              <a:r>
                <a:rPr lang="ru-RU" sz="1200" u="sng" dirty="0"/>
                <a:t>к материально-техническому </a:t>
              </a:r>
              <a:r>
                <a:rPr lang="ru-RU" sz="1200" u="sng" dirty="0" smtClean="0"/>
                <a:t>обеспечению</a:t>
              </a:r>
              <a:endParaRPr lang="ru-RU" sz="1200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marL="87313" marR="36195" indent="-87313" algn="just">
                <a:lnSpc>
                  <a:spcPct val="7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200" dirty="0"/>
                <a:t>Соответствие квалификационным требованиям к </a:t>
              </a:r>
              <a:r>
                <a:rPr lang="ru-RU" sz="1200" u="sng" dirty="0"/>
                <a:t>учебно-методическому </a:t>
              </a:r>
              <a:r>
                <a:rPr lang="ru-RU" sz="1200" u="sng" dirty="0" smtClean="0"/>
                <a:t>обеспечению</a:t>
              </a:r>
              <a:endParaRPr lang="ru-RU" sz="1200" kern="1200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290543" y="281672"/>
            <a:ext cx="8036174" cy="489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Критери</a:t>
            </a: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оценки </a:t>
            </a:r>
          </a:p>
          <a:p>
            <a:pPr algn="ctr">
              <a:lnSpc>
                <a:spcPct val="80000"/>
              </a:lnSpc>
            </a:pPr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(2 балла – полностью соответствует, 1 балл – частично, 0 баллов  - не соответствует)</a:t>
            </a:r>
            <a:endParaRPr lang="ru-RU" sz="1600" i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93" y="487600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Примечание</a:t>
            </a:r>
            <a:r>
              <a:rPr lang="ru-RU" sz="12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* 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- для клинических специальностей и специализаций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1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314" y="0"/>
            <a:ext cx="8229600" cy="48351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Порядок работы экспертов при экспертизе </a:t>
            </a:r>
            <a:r>
              <a:rPr lang="ru-RU" sz="2800" b="1" dirty="0" smtClean="0">
                <a:solidFill>
                  <a:srgbClr val="00B0F0"/>
                </a:solidFill>
              </a:rPr>
              <a:t>ОП ДО</a:t>
            </a:r>
            <a:endParaRPr lang="ru-RU" sz="2800" dirty="0">
              <a:solidFill>
                <a:srgbClr val="00B0F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79554" y="564628"/>
            <a:ext cx="8784890" cy="2749922"/>
            <a:chOff x="179554" y="564628"/>
            <a:chExt cx="8784890" cy="2749922"/>
          </a:xfrm>
        </p:grpSpPr>
        <p:sp>
          <p:nvSpPr>
            <p:cNvPr id="8" name="Полилиния 7"/>
            <p:cNvSpPr/>
            <p:nvPr/>
          </p:nvSpPr>
          <p:spPr>
            <a:xfrm>
              <a:off x="179554" y="564629"/>
              <a:ext cx="4105088" cy="288000"/>
            </a:xfrm>
            <a:custGeom>
              <a:avLst/>
              <a:gdLst>
                <a:gd name="connsiteX0" fmla="*/ 0 w 4105088"/>
                <a:gd name="connsiteY0" fmla="*/ 0 h 288000"/>
                <a:gd name="connsiteX1" fmla="*/ 4105088 w 4105088"/>
                <a:gd name="connsiteY1" fmla="*/ 0 h 288000"/>
                <a:gd name="connsiteX2" fmla="*/ 4105088 w 4105088"/>
                <a:gd name="connsiteY2" fmla="*/ 288000 h 288000"/>
                <a:gd name="connsiteX3" fmla="*/ 0 w 4105088"/>
                <a:gd name="connsiteY3" fmla="*/ 288000 h 288000"/>
                <a:gd name="connsiteX4" fmla="*/ 0 w 4105088"/>
                <a:gd name="connsiteY4" fmla="*/ 0 h 2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5088" h="288000">
                  <a:moveTo>
                    <a:pt x="0" y="0"/>
                  </a:moveTo>
                  <a:lnTo>
                    <a:pt x="4105088" y="0"/>
                  </a:lnTo>
                  <a:lnTo>
                    <a:pt x="4105088" y="288000"/>
                  </a:lnTo>
                  <a:lnTo>
                    <a:pt x="0" y="288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120" tIns="40640" rIns="71120" bIns="4064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Требования к эксперту-методисту</a:t>
              </a:r>
              <a:endParaRPr lang="ru-RU" sz="12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179554" y="852629"/>
              <a:ext cx="4105088" cy="2461921"/>
            </a:xfrm>
            <a:custGeom>
              <a:avLst/>
              <a:gdLst>
                <a:gd name="connsiteX0" fmla="*/ 0 w 4105088"/>
                <a:gd name="connsiteY0" fmla="*/ 0 h 2461921"/>
                <a:gd name="connsiteX1" fmla="*/ 4105088 w 4105088"/>
                <a:gd name="connsiteY1" fmla="*/ 0 h 2461921"/>
                <a:gd name="connsiteX2" fmla="*/ 4105088 w 4105088"/>
                <a:gd name="connsiteY2" fmla="*/ 2461921 h 2461921"/>
                <a:gd name="connsiteX3" fmla="*/ 0 w 4105088"/>
                <a:gd name="connsiteY3" fmla="*/ 2461921 h 2461921"/>
                <a:gd name="connsiteX4" fmla="*/ 0 w 4105088"/>
                <a:gd name="connsiteY4" fmla="*/ 0 h 246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5088" h="2461921">
                  <a:moveTo>
                    <a:pt x="0" y="0"/>
                  </a:moveTo>
                  <a:lnTo>
                    <a:pt x="4105088" y="0"/>
                  </a:lnTo>
                  <a:lnTo>
                    <a:pt x="4105088" y="2461921"/>
                  </a:lnTo>
                  <a:lnTo>
                    <a:pt x="0" y="2461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71120" bIns="80010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педагогического стажа работы в организациях образования в области здравоохранения – не менее 10 (десяти) лет; 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опыта разработки ОП;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опыта разработки учебно-методических материалов;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4) наличие опыта работы в качестве внешнего эксперта/рецензента учебно-методических материалов (пособий, тестовых заданий и др.)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5) наличие ученой степени/степени </a:t>
              </a:r>
              <a:r>
                <a:rPr lang="en-US" sz="1200" kern="1200" dirty="0" smtClean="0"/>
                <a:t>PhD</a:t>
              </a:r>
              <a:r>
                <a:rPr lang="ru-RU" sz="1200" kern="1200" dirty="0" smtClean="0"/>
                <a:t> - приветствуются;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6) наличие сертификата о прохождении обучения по экспертизе ОП ДО в Экспертной организации.</a:t>
              </a:r>
              <a:endParaRPr lang="ru-RU" sz="12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572000" y="564628"/>
              <a:ext cx="4392444" cy="350937"/>
            </a:xfrm>
            <a:custGeom>
              <a:avLst/>
              <a:gdLst>
                <a:gd name="connsiteX0" fmla="*/ 0 w 4105088"/>
                <a:gd name="connsiteY0" fmla="*/ 0 h 288000"/>
                <a:gd name="connsiteX1" fmla="*/ 4105088 w 4105088"/>
                <a:gd name="connsiteY1" fmla="*/ 0 h 288000"/>
                <a:gd name="connsiteX2" fmla="*/ 4105088 w 4105088"/>
                <a:gd name="connsiteY2" fmla="*/ 288000 h 288000"/>
                <a:gd name="connsiteX3" fmla="*/ 0 w 4105088"/>
                <a:gd name="connsiteY3" fmla="*/ 288000 h 288000"/>
                <a:gd name="connsiteX4" fmla="*/ 0 w 4105088"/>
                <a:gd name="connsiteY4" fmla="*/ 0 h 2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5088" h="288000">
                  <a:moveTo>
                    <a:pt x="0" y="0"/>
                  </a:moveTo>
                  <a:lnTo>
                    <a:pt x="4105088" y="0"/>
                  </a:lnTo>
                  <a:lnTo>
                    <a:pt x="4105088" y="288000"/>
                  </a:lnTo>
                  <a:lnTo>
                    <a:pt x="0" y="288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120" tIns="40640" rIns="71120" bIns="4064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Требования к эксперту по содержанию</a:t>
              </a:r>
              <a:endParaRPr lang="ru-RU" sz="12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572000" y="852629"/>
              <a:ext cx="4392444" cy="2461921"/>
            </a:xfrm>
            <a:custGeom>
              <a:avLst/>
              <a:gdLst>
                <a:gd name="connsiteX0" fmla="*/ 0 w 4105088"/>
                <a:gd name="connsiteY0" fmla="*/ 0 h 2461921"/>
                <a:gd name="connsiteX1" fmla="*/ 4105088 w 4105088"/>
                <a:gd name="connsiteY1" fmla="*/ 0 h 2461921"/>
                <a:gd name="connsiteX2" fmla="*/ 4105088 w 4105088"/>
                <a:gd name="connsiteY2" fmla="*/ 2461921 h 2461921"/>
                <a:gd name="connsiteX3" fmla="*/ 0 w 4105088"/>
                <a:gd name="connsiteY3" fmla="*/ 2461921 h 2461921"/>
                <a:gd name="connsiteX4" fmla="*/ 0 w 4105088"/>
                <a:gd name="connsiteY4" fmla="*/ 0 h 246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5088" h="2461921">
                  <a:moveTo>
                    <a:pt x="0" y="0"/>
                  </a:moveTo>
                  <a:lnTo>
                    <a:pt x="4105088" y="0"/>
                  </a:lnTo>
                  <a:lnTo>
                    <a:pt x="4105088" y="2461921"/>
                  </a:lnTo>
                  <a:lnTo>
                    <a:pt x="0" y="2461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71120" bIns="80010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стажа работы по специальности в организациях практического здравоохранения – не менее 10 (десяти) лет; 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k-KZ" sz="1200" kern="1200" dirty="0" smtClean="0"/>
                <a:t>наличие подуровня квалификации по Отраслевой рамке квалификаций, соответсвующего первой или высшей квалификационной категори; 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членство в профессиональной ассоциации, соответствующей специальности/специализации по которой заявляется специалист, или профессиональной ассоциации по смежной специальности/специализации 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опыта экспертной работы по специальности/специализации и (или) опыта участия в разработке стандартов, руководств, протоколов</a:t>
              </a:r>
              <a:endParaRPr lang="ru-RU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kern="1200" dirty="0" smtClean="0"/>
                <a:t>наличие сертификата о прохождении обучения по экспертизе ОП ДО в Экспертной организации. </a:t>
              </a:r>
              <a:endParaRPr lang="ru-RU" sz="1200" kern="1200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85482" y="3507854"/>
            <a:ext cx="8806998" cy="150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ea typeface="Calibri" panose="020F0502020204030204" pitchFamily="34" charset="0"/>
              </a:rPr>
              <a:t>В своей экспертной деятельности эксперты </a:t>
            </a:r>
            <a:r>
              <a:rPr lang="ru-RU" sz="1200" dirty="0" smtClean="0">
                <a:ea typeface="Calibri" panose="020F0502020204030204" pitchFamily="34" charset="0"/>
              </a:rPr>
              <a:t>руководствуются: настоящим </a:t>
            </a:r>
            <a:r>
              <a:rPr lang="ru-RU" sz="1200" dirty="0">
                <a:ea typeface="Calibri" panose="020F0502020204030204" pitchFamily="34" charset="0"/>
              </a:rPr>
              <a:t>Положением</a:t>
            </a:r>
            <a:r>
              <a:rPr lang="ru-RU" sz="1200" dirty="0" smtClean="0">
                <a:ea typeface="Calibri" panose="020F0502020204030204" pitchFamily="34" charset="0"/>
              </a:rPr>
              <a:t>; Кодексом </a:t>
            </a:r>
            <a:r>
              <a:rPr lang="ru-RU" sz="1200" dirty="0">
                <a:ea typeface="Calibri" panose="020F0502020204030204" pitchFamily="34" charset="0"/>
              </a:rPr>
              <a:t>эксперта, разрабатываемым и утверждаемым Экспертной организацией</a:t>
            </a:r>
          </a:p>
          <a:p>
            <a:pPr marL="171450" indent="-17145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ea typeface="Calibri" panose="020F0502020204030204" pitchFamily="34" charset="0"/>
              </a:rPr>
              <a:t>Эксперты подписывают заявление об отсутствии конфликта интересов в течение </a:t>
            </a:r>
            <a:r>
              <a:rPr lang="ru-RU" sz="1200" dirty="0" smtClean="0">
                <a:ea typeface="Calibri" panose="020F0502020204030204" pitchFamily="34" charset="0"/>
              </a:rPr>
              <a:t>3-х </a:t>
            </a:r>
            <a:r>
              <a:rPr lang="ru-RU" sz="1200" dirty="0">
                <a:ea typeface="Calibri" panose="020F0502020204030204" pitchFamily="34" charset="0"/>
              </a:rPr>
              <a:t>последних лет по отношению к организации образования, представившей ОП ДО для экспертизы.</a:t>
            </a:r>
          </a:p>
          <a:p>
            <a:pPr marL="171450" indent="-17145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ea typeface="Calibri" panose="020F0502020204030204" pitchFamily="34" charset="0"/>
              </a:rPr>
              <a:t>Один </a:t>
            </a:r>
            <a:r>
              <a:rPr lang="ru-RU" sz="1200" dirty="0">
                <a:ea typeface="Calibri" panose="020F0502020204030204" pitchFamily="34" charset="0"/>
              </a:rPr>
              <a:t>эксперт может проводить экспертизу нескольких образовательных программ. </a:t>
            </a:r>
          </a:p>
          <a:p>
            <a:pPr marL="171450" indent="-17145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ea typeface="Calibri" panose="020F0502020204030204" pitchFamily="34" charset="0"/>
              </a:rPr>
              <a:t>Эксперт </a:t>
            </a:r>
            <a:r>
              <a:rPr lang="ru-RU" sz="1200" dirty="0">
                <a:ea typeface="Calibri" panose="020F0502020204030204" pitchFamily="34" charset="0"/>
              </a:rPr>
              <a:t>не допускается к проведению экспертизы ОП, заявленной организацией образования, в которой он работает, а также в случае если организация, в которой работает эксперт, является научно-практической базой организации образования, заявляющей включение ОП в Каталог.</a:t>
            </a:r>
          </a:p>
        </p:txBody>
      </p:sp>
    </p:spTree>
    <p:extLst>
      <p:ext uri="{BB962C8B-B14F-4D97-AF65-F5344CB8AC3E}">
        <p14:creationId xmlns:p14="http://schemas.microsoft.com/office/powerpoint/2010/main" val="134904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429"/>
            <a:ext cx="9144000" cy="473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Порядок </a:t>
            </a:r>
            <a:r>
              <a:rPr lang="ru-RU" sz="2800" b="1" dirty="0" smtClean="0">
                <a:solidFill>
                  <a:srgbClr val="00B0F0"/>
                </a:solidFill>
              </a:rPr>
              <a:t>актуализации ОП ДО в </a:t>
            </a:r>
            <a:r>
              <a:rPr lang="ru-RU" sz="2800" b="1" dirty="0">
                <a:solidFill>
                  <a:srgbClr val="00B0F0"/>
                </a:solidFill>
              </a:rPr>
              <a:t>Каталоге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122460"/>
              </p:ext>
            </p:extLst>
          </p:nvPr>
        </p:nvGraphicFramePr>
        <p:xfrm>
          <a:off x="179512" y="339502"/>
          <a:ext cx="8856984" cy="4803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4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Форма мониторинга реализации </a:t>
            </a:r>
            <a:r>
              <a:rPr lang="ru-RU" sz="2800" b="1" dirty="0" smtClean="0">
                <a:solidFill>
                  <a:srgbClr val="00B0F0"/>
                </a:solidFill>
              </a:rPr>
              <a:t>ОП ДО</a:t>
            </a:r>
            <a:endParaRPr lang="ru-RU" sz="2800" dirty="0">
              <a:solidFill>
                <a:srgbClr val="00B0F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240789"/>
              </p:ext>
            </p:extLst>
          </p:nvPr>
        </p:nvGraphicFramePr>
        <p:xfrm>
          <a:off x="35497" y="1365617"/>
          <a:ext cx="3888431" cy="3719034"/>
        </p:xfrm>
        <a:graphic>
          <a:graphicData uri="http://schemas.openxmlformats.org/drawingml/2006/table">
            <a:tbl>
              <a:tblPr firstRow="1" firstCol="1" bandRow="1"/>
              <a:tblGrid>
                <a:gridCol w="197717">
                  <a:extLst>
                    <a:ext uri="{9D8B030D-6E8A-4147-A177-3AD203B41FA5}">
                      <a16:colId xmlns:a16="http://schemas.microsoft.com/office/drawing/2014/main" val="3653549066"/>
                    </a:ext>
                  </a:extLst>
                </a:gridCol>
                <a:gridCol w="2108366">
                  <a:extLst>
                    <a:ext uri="{9D8B030D-6E8A-4147-A177-3AD203B41FA5}">
                      <a16:colId xmlns:a16="http://schemas.microsoft.com/office/drawing/2014/main" val="1687422871"/>
                    </a:ext>
                  </a:extLst>
                </a:gridCol>
                <a:gridCol w="289417">
                  <a:extLst>
                    <a:ext uri="{9D8B030D-6E8A-4147-A177-3AD203B41FA5}">
                      <a16:colId xmlns:a16="http://schemas.microsoft.com/office/drawing/2014/main" val="3888959139"/>
                    </a:ext>
                  </a:extLst>
                </a:gridCol>
                <a:gridCol w="435473">
                  <a:extLst>
                    <a:ext uri="{9D8B030D-6E8A-4147-A177-3AD203B41FA5}">
                      <a16:colId xmlns:a16="http://schemas.microsoft.com/office/drawing/2014/main" val="218167745"/>
                    </a:ext>
                  </a:extLst>
                </a:gridCol>
                <a:gridCol w="435473">
                  <a:extLst>
                    <a:ext uri="{9D8B030D-6E8A-4147-A177-3AD203B41FA5}">
                      <a16:colId xmlns:a16="http://schemas.microsoft.com/office/drawing/2014/main" val="840192592"/>
                    </a:ext>
                  </a:extLst>
                </a:gridCol>
                <a:gridCol w="421985">
                  <a:extLst>
                    <a:ext uri="{9D8B030D-6E8A-4147-A177-3AD203B41FA5}">
                      <a16:colId xmlns:a16="http://schemas.microsoft.com/office/drawing/2014/main" val="2237286575"/>
                    </a:ext>
                  </a:extLst>
                </a:gridCol>
              </a:tblGrid>
              <a:tr h="16970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</a:t>
                      </a:r>
                      <a:r>
                        <a:rPr lang="ru-RU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566946"/>
                  </a:ext>
                </a:extLst>
              </a:tr>
              <a:tr h="339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 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 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 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160719"/>
                  </a:ext>
                </a:extLst>
              </a:tr>
              <a:tr h="33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зачисленных на обучение слушателей по ОП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763501"/>
                  </a:ext>
                </a:extLst>
              </a:tr>
              <a:tr h="678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проведенных образовательных мероприятий (курсов повышения квалификации</a:t>
                      </a:r>
                      <a:b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сертификационных курсов)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354854"/>
                  </a:ext>
                </a:extLst>
              </a:tr>
              <a:tr h="509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слушателей, допущенных к итоговому  контролю от общего числа зачисленных слушателей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865986"/>
                  </a:ext>
                </a:extLst>
              </a:tr>
              <a:tr h="678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слушателей, прошедших пороговый уровень итогового контроля с первого раза, от общего числа зачисленных слушателей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871506"/>
                  </a:ext>
                </a:extLst>
              </a:tr>
              <a:tr h="33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слушателей, получивших свидетельство об окончании ОП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30798"/>
                  </a:ext>
                </a:extLst>
              </a:tr>
              <a:tr h="33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слушателей, не получивших свидетельство об окончании ОП 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37898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411510"/>
            <a:ext cx="3779912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rgbClr val="C00000"/>
                </a:solidFill>
                <a:ea typeface="Calibri" panose="020F0502020204030204" pitchFamily="34" charset="0"/>
              </a:rPr>
              <a:t>Данные организации образования </a:t>
            </a:r>
            <a:r>
              <a:rPr lang="ru-RU" sz="1400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о </a:t>
            </a:r>
            <a:r>
              <a:rPr lang="ru-RU" sz="1400" b="1" dirty="0">
                <a:solidFill>
                  <a:srgbClr val="C00000"/>
                </a:solidFill>
                <a:ea typeface="Calibri" panose="020F0502020204030204" pitchFamily="34" charset="0"/>
              </a:rPr>
              <a:t>контингенте обучающихся и количестве образовательных мероприятий за последние 3 года *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9425" y="416926"/>
            <a:ext cx="2844823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rgbClr val="C00000"/>
                </a:solidFill>
                <a:ea typeface="Calibri" panose="020F0502020204030204" pitchFamily="34" charset="0"/>
              </a:rPr>
              <a:t>Данные аккредитованной организации по оценке в отношении контингента лиц, прошедших независимую оценку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110632"/>
              </p:ext>
            </p:extLst>
          </p:nvPr>
        </p:nvGraphicFramePr>
        <p:xfrm>
          <a:off x="3959425" y="1362524"/>
          <a:ext cx="2844822" cy="2179320"/>
        </p:xfrm>
        <a:graphic>
          <a:graphicData uri="http://schemas.openxmlformats.org/drawingml/2006/table">
            <a:tbl>
              <a:tblPr firstRow="1" firstCol="1" bandRow="1"/>
              <a:tblGrid>
                <a:gridCol w="180527">
                  <a:extLst>
                    <a:ext uri="{9D8B030D-6E8A-4147-A177-3AD203B41FA5}">
                      <a16:colId xmlns:a16="http://schemas.microsoft.com/office/drawing/2014/main" val="23970494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387333620"/>
                    </a:ext>
                  </a:extLst>
                </a:gridCol>
                <a:gridCol w="350219">
                  <a:extLst>
                    <a:ext uri="{9D8B030D-6E8A-4147-A177-3AD203B41FA5}">
                      <a16:colId xmlns:a16="http://schemas.microsoft.com/office/drawing/2014/main" val="2194900614"/>
                    </a:ext>
                  </a:extLst>
                </a:gridCol>
                <a:gridCol w="318597">
                  <a:extLst>
                    <a:ext uri="{9D8B030D-6E8A-4147-A177-3AD203B41FA5}">
                      <a16:colId xmlns:a16="http://schemas.microsoft.com/office/drawing/2014/main" val="2690629980"/>
                    </a:ext>
                  </a:extLst>
                </a:gridCol>
                <a:gridCol w="318597">
                  <a:extLst>
                    <a:ext uri="{9D8B030D-6E8A-4147-A177-3AD203B41FA5}">
                      <a16:colId xmlns:a16="http://schemas.microsoft.com/office/drawing/2014/main" val="2635789723"/>
                    </a:ext>
                  </a:extLst>
                </a:gridCol>
                <a:gridCol w="308730">
                  <a:extLst>
                    <a:ext uri="{9D8B030D-6E8A-4147-A177-3AD203B41FA5}">
                      <a16:colId xmlns:a16="http://schemas.microsoft.com/office/drawing/2014/main" val="408885033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1974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 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 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 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080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слушателей ОП ДО, прошедших итоговый контроль в аккредитованной организации по оценке (независимая оценка) от общего числа зачисленных слушателей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%.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100667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355976" y="358655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ea typeface="Calibri" panose="020F0502020204030204" pitchFamily="34" charset="0"/>
              </a:rPr>
              <a:t>Информация об изменениях, внесенных в ОП (при наличии)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13714" y="411510"/>
            <a:ext cx="2130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ea typeface="Calibri" panose="020F0502020204030204" pitchFamily="34" charset="0"/>
              </a:rPr>
              <a:t>Оценка удовлетворенности реализацией ОП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573527"/>
              </p:ext>
            </p:extLst>
          </p:nvPr>
        </p:nvGraphicFramePr>
        <p:xfrm>
          <a:off x="3997136" y="4154484"/>
          <a:ext cx="5067887" cy="838200"/>
        </p:xfrm>
        <a:graphic>
          <a:graphicData uri="http://schemas.openxmlformats.org/drawingml/2006/table">
            <a:tbl>
              <a:tblPr firstRow="1" firstCol="1" bandRow="1"/>
              <a:tblGrid>
                <a:gridCol w="225585">
                  <a:extLst>
                    <a:ext uri="{9D8B030D-6E8A-4147-A177-3AD203B41FA5}">
                      <a16:colId xmlns:a16="http://schemas.microsoft.com/office/drawing/2014/main" val="189870374"/>
                    </a:ext>
                  </a:extLst>
                </a:gridCol>
                <a:gridCol w="4842302">
                  <a:extLst>
                    <a:ext uri="{9D8B030D-6E8A-4147-A177-3AD203B41FA5}">
                      <a16:colId xmlns:a16="http://schemas.microsoft.com/office/drawing/2014/main" val="15264871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Внесенное изменение с указанием раздела ОП и характера внесенных изменений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189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455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935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692236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02374"/>
              </p:ext>
            </p:extLst>
          </p:nvPr>
        </p:nvGraphicFramePr>
        <p:xfrm>
          <a:off x="6889879" y="1362524"/>
          <a:ext cx="2188807" cy="2011680"/>
        </p:xfrm>
        <a:graphic>
          <a:graphicData uri="http://schemas.openxmlformats.org/drawingml/2006/table">
            <a:tbl>
              <a:tblPr firstRow="1" firstCol="1" bandRow="1"/>
              <a:tblGrid>
                <a:gridCol w="162560">
                  <a:extLst>
                    <a:ext uri="{9D8B030D-6E8A-4147-A177-3AD203B41FA5}">
                      <a16:colId xmlns:a16="http://schemas.microsoft.com/office/drawing/2014/main" val="1542670239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3388482883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val="2675438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 лиц, дающих оценку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 удовлетворенности по всем критериям оценки по шкале от 0 до 10 баллов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442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Специалисты, 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прошедшие обучение по ОП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67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Работодатели 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70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4268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</TotalTime>
  <Words>2067</Words>
  <Application>Microsoft Office PowerPoint</Application>
  <PresentationFormat>Экран (16:9)</PresentationFormat>
  <Paragraphs>209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Тема Office</vt:lpstr>
      <vt:lpstr>Проект Положения по ведению информационной системы каталога образовательных программ дополнительного образования в области здравоохранения</vt:lpstr>
      <vt:lpstr>Основания для разработки </vt:lpstr>
      <vt:lpstr>Интерфейс информационной Каталога</vt:lpstr>
      <vt:lpstr>Основные принципы ведения каталога</vt:lpstr>
      <vt:lpstr>Порядок включения ОП ДО в Каталог</vt:lpstr>
      <vt:lpstr>Экспертное заключение на ОП ДО</vt:lpstr>
      <vt:lpstr>Порядок работы экспертов при экспертизе ОП ДО</vt:lpstr>
      <vt:lpstr>Порядок актуализации ОП ДО в Каталоге</vt:lpstr>
      <vt:lpstr>Форма мониторинга реализации ОП ДО</vt:lpstr>
      <vt:lpstr>Заключение, принимаемое по результатам мониторинга </vt:lpstr>
      <vt:lpstr>Заключительные положения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Dell</cp:lastModifiedBy>
  <cp:revision>137</cp:revision>
  <cp:lastPrinted>2020-09-15T02:58:14Z</cp:lastPrinted>
  <dcterms:created xsi:type="dcterms:W3CDTF">2020-09-14T11:28:28Z</dcterms:created>
  <dcterms:modified xsi:type="dcterms:W3CDTF">2021-05-26T08:14:21Z</dcterms:modified>
</cp:coreProperties>
</file>