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8" r:id="rId2"/>
    <p:sldId id="327" r:id="rId3"/>
    <p:sldId id="269" r:id="rId4"/>
    <p:sldId id="270" r:id="rId5"/>
    <p:sldId id="317" r:id="rId6"/>
    <p:sldId id="318" r:id="rId7"/>
    <p:sldId id="319" r:id="rId8"/>
    <p:sldId id="320" r:id="rId9"/>
    <p:sldId id="328" r:id="rId10"/>
    <p:sldId id="329" r:id="rId11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83199-B354-45A8-A668-BD0238BC3D92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600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D4FA1-4BBF-4A53-A28C-17399170E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9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C08A5-C58C-42F8-B80D-591A3BA9BC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6D5-7AF2-4405-A7B9-840C9B6BEF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7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AF73-9CE3-43FE-95B5-32B5FD0A70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7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BA93-0747-4590-81F1-D1996FBF0B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3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B7A6-6296-4783-87A4-B5F6ED65B0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45C3-1DDE-4346-840C-8FA1083F6F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3300-85AB-4BC4-BE30-975926EF8C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5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B051-7B6F-4B3B-819D-46505DC305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2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0F4-0D0D-407C-9674-CA1EBBDFDB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070C-B051-4960-8850-6031BB4A63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7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B6CDF-2175-4F8D-8699-61004AE56B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3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3AEF-BCB3-419D-9163-14CD0C5F37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A44DB-E9EC-4542-A90F-D2A40E12AA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461" y="89157"/>
            <a:ext cx="9251968" cy="686823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45521" y="-4691"/>
            <a:ext cx="2831931" cy="682826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" name="Шеврон 4"/>
          <p:cNvSpPr/>
          <p:nvPr/>
        </p:nvSpPr>
        <p:spPr>
          <a:xfrm flipH="1">
            <a:off x="855912" y="-15472"/>
            <a:ext cx="3912055" cy="687347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 flipH="1">
            <a:off x="2663379" y="-26253"/>
            <a:ext cx="2644248" cy="3375037"/>
          </a:xfrm>
          <a:custGeom>
            <a:avLst/>
            <a:gdLst>
              <a:gd name="T0" fmla="*/ 0 w 630"/>
              <a:gd name="T1" fmla="*/ 0 h 499"/>
              <a:gd name="T2" fmla="*/ 498 w 630"/>
              <a:gd name="T3" fmla="*/ 499 h 499"/>
              <a:gd name="T4" fmla="*/ 630 w 630"/>
              <a:gd name="T5" fmla="*/ 499 h 499"/>
              <a:gd name="T6" fmla="*/ 132 w 630"/>
              <a:gd name="T7" fmla="*/ 0 h 499"/>
              <a:gd name="T8" fmla="*/ 0 w 630"/>
              <a:gd name="T9" fmla="*/ 0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0" h="499">
                <a:moveTo>
                  <a:pt x="0" y="0"/>
                </a:moveTo>
                <a:lnTo>
                  <a:pt x="498" y="499"/>
                </a:lnTo>
                <a:lnTo>
                  <a:pt x="630" y="499"/>
                </a:lnTo>
                <a:lnTo>
                  <a:pt x="13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47FB9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8" name="Freeform 20"/>
          <p:cNvSpPr>
            <a:spLocks/>
          </p:cNvSpPr>
          <p:nvPr/>
        </p:nvSpPr>
        <p:spPr bwMode="auto">
          <a:xfrm>
            <a:off x="-1828194" y="-240672"/>
            <a:ext cx="6829503" cy="6652953"/>
          </a:xfrm>
          <a:custGeom>
            <a:avLst/>
            <a:gdLst>
              <a:gd name="T0" fmla="*/ 728 w 1601"/>
              <a:gd name="T1" fmla="*/ 0 h 1831"/>
              <a:gd name="T2" fmla="*/ 1601 w 1601"/>
              <a:gd name="T3" fmla="*/ 1831 h 1831"/>
              <a:gd name="T4" fmla="*/ 872 w 1601"/>
              <a:gd name="T5" fmla="*/ 1831 h 1831"/>
              <a:gd name="T6" fmla="*/ 0 w 1601"/>
              <a:gd name="T7" fmla="*/ 0 h 1831"/>
              <a:gd name="T8" fmla="*/ 728 w 1601"/>
              <a:gd name="T9" fmla="*/ 0 h 18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1" h="1831">
                <a:moveTo>
                  <a:pt x="728" y="0"/>
                </a:moveTo>
                <a:lnTo>
                  <a:pt x="1601" y="1831"/>
                </a:lnTo>
                <a:lnTo>
                  <a:pt x="872" y="1831"/>
                </a:lnTo>
                <a:lnTo>
                  <a:pt x="0" y="0"/>
                </a:lnTo>
                <a:lnTo>
                  <a:pt x="728" y="0"/>
                </a:lnTo>
                <a:close/>
              </a:path>
            </a:pathLst>
          </a:custGeom>
          <a:gradFill flip="none" rotWithShape="1">
            <a:gsLst>
              <a:gs pos="0">
                <a:srgbClr val="8E57A4">
                  <a:alpha val="72000"/>
                </a:srgbClr>
              </a:gs>
              <a:gs pos="100000">
                <a:schemeClr val="accent5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grpSp>
        <p:nvGrpSpPr>
          <p:cNvPr id="77" name="Группа 76"/>
          <p:cNvGrpSpPr/>
          <p:nvPr/>
        </p:nvGrpSpPr>
        <p:grpSpPr>
          <a:xfrm>
            <a:off x="-479109" y="-16559"/>
            <a:ext cx="7546517" cy="7661963"/>
            <a:chOff x="-965324" y="-925358"/>
            <a:chExt cx="10062022" cy="8705371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-965324" y="-925358"/>
              <a:ext cx="7819915" cy="8705371"/>
              <a:chOff x="2288879" y="-925358"/>
              <a:chExt cx="6987458" cy="7778653"/>
            </a:xfrm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2288879" y="-925358"/>
                <a:ext cx="5616936" cy="7078505"/>
                <a:chOff x="2288879" y="-925358"/>
                <a:chExt cx="5616936" cy="7078505"/>
              </a:xfrm>
            </p:grpSpPr>
            <p:grpSp>
              <p:nvGrpSpPr>
                <p:cNvPr id="21" name="Группа 20"/>
                <p:cNvGrpSpPr/>
                <p:nvPr/>
              </p:nvGrpSpPr>
              <p:grpSpPr>
                <a:xfrm>
                  <a:off x="2288879" y="-925358"/>
                  <a:ext cx="5616936" cy="7060877"/>
                  <a:chOff x="2288879" y="-925358"/>
                  <a:chExt cx="5616936" cy="7060877"/>
                </a:xfrm>
              </p:grpSpPr>
              <p:grpSp>
                <p:nvGrpSpPr>
                  <p:cNvPr id="17" name="Группа 16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15" name="Прямая соединительная линия 1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Прямая соединительная линия 1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" name="Группа 17"/>
                  <p:cNvGrpSpPr/>
                  <p:nvPr/>
                </p:nvGrpSpPr>
                <p:grpSpPr>
                  <a:xfrm>
                    <a:off x="2576789" y="-923208"/>
                    <a:ext cx="5329026" cy="7058727"/>
                    <a:chOff x="2288879" y="-925358"/>
                    <a:chExt cx="5329026" cy="7058727"/>
                  </a:xfrm>
                </p:grpSpPr>
                <p:cxnSp>
                  <p:nvCxnSpPr>
                    <p:cNvPr id="19" name="Прямая соединительная линия 18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Прямая соединительная линия 19"/>
                    <p:cNvCxnSpPr/>
                    <p:nvPr/>
                  </p:nvCxnSpPr>
                  <p:spPr>
                    <a:xfrm>
                      <a:off x="3175673" y="-90703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2" name="Группа 21"/>
                <p:cNvGrpSpPr/>
                <p:nvPr/>
              </p:nvGrpSpPr>
              <p:grpSpPr>
                <a:xfrm>
                  <a:off x="3029332" y="-917984"/>
                  <a:ext cx="4730142" cy="7071131"/>
                  <a:chOff x="2435106" y="-925358"/>
                  <a:chExt cx="4730142" cy="7071131"/>
                </a:xfrm>
              </p:grpSpPr>
              <p:grpSp>
                <p:nvGrpSpPr>
                  <p:cNvPr id="23" name="Группа 22"/>
                  <p:cNvGrpSpPr/>
                  <p:nvPr/>
                </p:nvGrpSpPr>
                <p:grpSpPr>
                  <a:xfrm>
                    <a:off x="2435106" y="-925358"/>
                    <a:ext cx="4662172" cy="7071131"/>
                    <a:chOff x="2435106" y="-925358"/>
                    <a:chExt cx="4662172" cy="7071131"/>
                  </a:xfrm>
                </p:grpSpPr>
                <p:cxnSp>
                  <p:nvCxnSpPr>
                    <p:cNvPr id="27" name="Прямая соединительная линия 26"/>
                    <p:cNvCxnSpPr/>
                    <p:nvPr/>
                  </p:nvCxnSpPr>
                  <p:spPr>
                    <a:xfrm>
                      <a:off x="2655046" y="-894634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Прямая соединительная линия 2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" name="Группа 23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25" name="Прямая соединительная линия 2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Прямая соединительная линия 2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30" name="Группа 29"/>
              <p:cNvGrpSpPr/>
              <p:nvPr/>
            </p:nvGrpSpPr>
            <p:grpSpPr>
              <a:xfrm>
                <a:off x="3458858" y="-915834"/>
                <a:ext cx="5817479" cy="7769129"/>
                <a:chOff x="2288879" y="-925358"/>
                <a:chExt cx="5817479" cy="7769129"/>
              </a:xfrm>
            </p:grpSpPr>
            <p:grpSp>
              <p:nvGrpSpPr>
                <p:cNvPr id="31" name="Группа 30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39" name="Группа 38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43" name="Прямая соединительная линия 4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Прямая соединительная линия 4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0" name="Группа 39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41" name="Прямая соединительная линия 40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Прямая соединительная линия 41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" name="Группа 31"/>
                <p:cNvGrpSpPr/>
                <p:nvPr/>
              </p:nvGrpSpPr>
              <p:grpSpPr>
                <a:xfrm>
                  <a:off x="2883105" y="-917984"/>
                  <a:ext cx="5223253" cy="7761755"/>
                  <a:chOff x="2288879" y="-925358"/>
                  <a:chExt cx="5223253" cy="7761755"/>
                </a:xfrm>
              </p:grpSpPr>
              <p:grpSp>
                <p:nvGrpSpPr>
                  <p:cNvPr id="33" name="Группа 32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37" name="Прямая соединительная линия 36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Прямая соединительная линия 3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4" name="Группа 33"/>
                  <p:cNvGrpSpPr/>
                  <p:nvPr/>
                </p:nvGrpSpPr>
                <p:grpSpPr>
                  <a:xfrm>
                    <a:off x="2576789" y="-923208"/>
                    <a:ext cx="4935343" cy="7759605"/>
                    <a:chOff x="2288879" y="-925358"/>
                    <a:chExt cx="4935343" cy="7759605"/>
                  </a:xfrm>
                </p:grpSpPr>
                <p:cxnSp>
                  <p:nvCxnSpPr>
                    <p:cNvPr id="35" name="Прямая соединительная линия 3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Прямая соединительная линия 35"/>
                    <p:cNvCxnSpPr/>
                    <p:nvPr/>
                  </p:nvCxnSpPr>
                  <p:spPr>
                    <a:xfrm>
                      <a:off x="2435106" y="-925358"/>
                      <a:ext cx="4789116" cy="7759605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46" name="Группа 45"/>
            <p:cNvGrpSpPr/>
            <p:nvPr/>
          </p:nvGrpSpPr>
          <p:grpSpPr>
            <a:xfrm>
              <a:off x="1664993" y="-906446"/>
              <a:ext cx="7431705" cy="8489751"/>
              <a:chOff x="2288879" y="-925358"/>
              <a:chExt cx="6640574" cy="7585987"/>
            </a:xfrm>
          </p:grpSpPr>
          <p:grpSp>
            <p:nvGrpSpPr>
              <p:cNvPr id="47" name="Группа 46"/>
              <p:cNvGrpSpPr/>
              <p:nvPr/>
            </p:nvGrpSpPr>
            <p:grpSpPr>
              <a:xfrm>
                <a:off x="2288879" y="-925358"/>
                <a:ext cx="5470595" cy="7585987"/>
                <a:chOff x="2288879" y="-925358"/>
                <a:chExt cx="5470595" cy="7585987"/>
              </a:xfrm>
            </p:grpSpPr>
            <p:grpSp>
              <p:nvGrpSpPr>
                <p:cNvPr id="63" name="Группа 62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71" name="Группа 70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75" name="Прямая соединительная линия 7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Прямая соединительная линия 7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2" name="Группа 71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73" name="Прямая соединительная линия 7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Прямая соединительная линия 7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4" name="Группа 63"/>
                <p:cNvGrpSpPr/>
                <p:nvPr/>
              </p:nvGrpSpPr>
              <p:grpSpPr>
                <a:xfrm>
                  <a:off x="2872820" y="-917984"/>
                  <a:ext cx="4886654" cy="7578613"/>
                  <a:chOff x="2278594" y="-925358"/>
                  <a:chExt cx="4886654" cy="7578613"/>
                </a:xfrm>
              </p:grpSpPr>
              <p:grpSp>
                <p:nvGrpSpPr>
                  <p:cNvPr id="65" name="Группа 64"/>
                  <p:cNvGrpSpPr/>
                  <p:nvPr/>
                </p:nvGrpSpPr>
                <p:grpSpPr>
                  <a:xfrm>
                    <a:off x="2278594" y="-925358"/>
                    <a:ext cx="4598744" cy="7578613"/>
                    <a:chOff x="2278594" y="-925358"/>
                    <a:chExt cx="4598744" cy="7578613"/>
                  </a:xfrm>
                </p:grpSpPr>
                <p:cxnSp>
                  <p:nvCxnSpPr>
                    <p:cNvPr id="69" name="Прямая соединительная линия 68"/>
                    <p:cNvCxnSpPr/>
                    <p:nvPr/>
                  </p:nvCxnSpPr>
                  <p:spPr>
                    <a:xfrm>
                      <a:off x="2278594" y="-387152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Прямая соединительная линия 69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" name="Группа 65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67" name="Прямая соединительная линия 66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единительная линия 67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48" name="Группа 47"/>
              <p:cNvGrpSpPr/>
              <p:nvPr/>
            </p:nvGrpSpPr>
            <p:grpSpPr>
              <a:xfrm>
                <a:off x="3458858" y="-915834"/>
                <a:ext cx="5470595" cy="7049931"/>
                <a:chOff x="2288879" y="-925358"/>
                <a:chExt cx="5470595" cy="7049931"/>
              </a:xfrm>
            </p:grpSpPr>
            <p:grpSp>
              <p:nvGrpSpPr>
                <p:cNvPr id="49" name="Группа 48"/>
                <p:cNvGrpSpPr/>
                <p:nvPr/>
              </p:nvGrpSpPr>
              <p:grpSpPr>
                <a:xfrm>
                  <a:off x="2288879" y="-925358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57" name="Группа 56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61" name="Прямая соединительная линия 60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Прямая соединительная линия 61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8" name="Группа 57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9" name="Прямая соединительная линия 58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Прямая соединительная линия 59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0" name="Группа 49"/>
                <p:cNvGrpSpPr/>
                <p:nvPr/>
              </p:nvGrpSpPr>
              <p:grpSpPr>
                <a:xfrm>
                  <a:off x="2883105" y="-917984"/>
                  <a:ext cx="4876369" cy="7042557"/>
                  <a:chOff x="2288879" y="-925358"/>
                  <a:chExt cx="4876369" cy="7042557"/>
                </a:xfrm>
              </p:grpSpPr>
              <p:grpSp>
                <p:nvGrpSpPr>
                  <p:cNvPr id="51" name="Группа 50"/>
                  <p:cNvGrpSpPr/>
                  <p:nvPr/>
                </p:nvGrpSpPr>
                <p:grpSpPr>
                  <a:xfrm>
                    <a:off x="2288879" y="-92535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5" name="Прямая соединительная линия 54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Прямая соединительная линия 55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2" name="Группа 51"/>
                  <p:cNvGrpSpPr/>
                  <p:nvPr/>
                </p:nvGrpSpPr>
                <p:grpSpPr>
                  <a:xfrm>
                    <a:off x="2576789" y="-923208"/>
                    <a:ext cx="4588459" cy="7040407"/>
                    <a:chOff x="2288879" y="-925358"/>
                    <a:chExt cx="4588459" cy="7040407"/>
                  </a:xfrm>
                </p:grpSpPr>
                <p:cxnSp>
                  <p:nvCxnSpPr>
                    <p:cNvPr id="53" name="Прямая соединительная линия 52"/>
                    <p:cNvCxnSpPr/>
                    <p:nvPr/>
                  </p:nvCxnSpPr>
                  <p:spPr>
                    <a:xfrm>
                      <a:off x="2288879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Прямая соединительная линия 53"/>
                    <p:cNvCxnSpPr/>
                    <p:nvPr/>
                  </p:nvCxnSpPr>
                  <p:spPr>
                    <a:xfrm>
                      <a:off x="2435106" y="-925358"/>
                      <a:ext cx="4442232" cy="704040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alpha val="6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cxnSp>
        <p:nvCxnSpPr>
          <p:cNvPr id="79" name="Прямая соединительная линия 78"/>
          <p:cNvCxnSpPr/>
          <p:nvPr/>
        </p:nvCxnSpPr>
        <p:spPr>
          <a:xfrm>
            <a:off x="197097" y="5641601"/>
            <a:ext cx="23487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8013" y="6001478"/>
            <a:ext cx="327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РОО «Национальный Центр Независимой Экзаменации»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56" y="678778"/>
            <a:ext cx="662847" cy="6628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30897" y="756287"/>
            <a:ext cx="38470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Национальный центр</a:t>
            </a:r>
            <a:endParaRPr lang="en-US" sz="135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1350" dirty="0">
                <a:solidFill>
                  <a:schemeClr val="bg1"/>
                </a:solidFill>
                <a:latin typeface="Arial Black" panose="020B0A04020102020204" pitchFamily="34" charset="0"/>
              </a:rPr>
              <a:t>независимой экзаменации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66089" y="3255092"/>
            <a:ext cx="5272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График проведения экспертизы экзаменационного материала для проведения независимой оценки выпускников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бакалавриата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, интернатуры, резидентуры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97693"/>
              </p:ext>
            </p:extLst>
          </p:nvPr>
        </p:nvGraphicFramePr>
        <p:xfrm>
          <a:off x="251520" y="1370001"/>
          <a:ext cx="6552728" cy="5057239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28 - 29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Офтальмология,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Оториноларингология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Урология и андрология,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Челюстно-лицевая хирургия,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Нейрохирургия,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Кардиохирургия,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Травматология и ортопедия,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хирургия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Ангиохирургия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Детская хирургия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Спортивная медицина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5964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Психиатрия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15769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Медицинская генетика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146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8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График проведения экспертизы экзаменационного 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Для </a:t>
            </a:r>
            <a:r>
              <a:rPr lang="ru-RU" dirty="0" err="1"/>
              <a:t>б</a:t>
            </a:r>
            <a:r>
              <a:rPr lang="ru-RU" dirty="0" err="1" smtClean="0"/>
              <a:t>акалавриата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accent2"/>
                </a:solidFill>
              </a:rPr>
              <a:t>19.04.21-21.04.21</a:t>
            </a:r>
          </a:p>
          <a:p>
            <a:endParaRPr lang="ru-RU" dirty="0"/>
          </a:p>
          <a:p>
            <a:r>
              <a:rPr lang="ru-RU" dirty="0" smtClean="0"/>
              <a:t>2. Для интернатуры  - </a:t>
            </a:r>
            <a:r>
              <a:rPr lang="ru-RU" dirty="0" smtClean="0">
                <a:solidFill>
                  <a:schemeClr val="accent2"/>
                </a:solidFill>
              </a:rPr>
              <a:t>05.04.21- 07.04.21</a:t>
            </a:r>
          </a:p>
          <a:p>
            <a:endParaRPr lang="ru-RU" dirty="0"/>
          </a:p>
          <a:p>
            <a:r>
              <a:rPr lang="ru-RU" dirty="0" smtClean="0"/>
              <a:t>3. Для резидентуры – </a:t>
            </a:r>
            <a:r>
              <a:rPr lang="ru-RU" dirty="0" smtClean="0">
                <a:solidFill>
                  <a:schemeClr val="accent2"/>
                </a:solidFill>
              </a:rPr>
              <a:t>22.04.21-29.04.21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92080" y="0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График проведения экспертизы экзаменационного материала для  выпускников </a:t>
            </a:r>
            <a:r>
              <a:rPr lang="ru-RU" sz="2800" b="1" dirty="0" err="1" smtClean="0">
                <a:solidFill>
                  <a:srgbClr val="C00000"/>
                </a:solidFill>
              </a:rPr>
              <a:t>бакалавриата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6"/>
            <a:ext cx="6491064" cy="49251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Экспертиза базы экзаменационного материала– </a:t>
            </a:r>
            <a:r>
              <a:rPr lang="ru-RU" dirty="0" smtClean="0">
                <a:solidFill>
                  <a:schemeClr val="accent2"/>
                </a:solidFill>
              </a:rPr>
              <a:t>19-21 апреля 2021г.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Проведение независимой оценки:</a:t>
            </a:r>
          </a:p>
          <a:p>
            <a:pPr marL="0" indent="0">
              <a:buNone/>
            </a:pPr>
            <a:r>
              <a:rPr lang="ru-RU" dirty="0" smtClean="0"/>
              <a:t>1-ый этап – </a:t>
            </a:r>
            <a:r>
              <a:rPr lang="ru-RU" dirty="0" smtClean="0"/>
              <a:t>21.06.21</a:t>
            </a:r>
          </a:p>
          <a:p>
            <a:pPr marL="0" indent="0">
              <a:buNone/>
            </a:pPr>
            <a:r>
              <a:rPr lang="ru-RU" dirty="0" smtClean="0"/>
              <a:t>Апелляция – 22.06.21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2-ой этап -  </a:t>
            </a:r>
            <a:r>
              <a:rPr lang="ru-RU" dirty="0" smtClean="0"/>
              <a:t>24.06.21</a:t>
            </a:r>
          </a:p>
          <a:p>
            <a:pPr marL="0" indent="0">
              <a:buNone/>
            </a:pPr>
            <a:r>
              <a:rPr lang="ru-RU" smtClean="0"/>
              <a:t>Апелляция – 25.06.21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44624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для  выпускников </a:t>
            </a:r>
            <a:r>
              <a:rPr lang="ru-RU" sz="2500" b="1" dirty="0" smtClean="0">
                <a:solidFill>
                  <a:srgbClr val="C00000"/>
                </a:solidFill>
              </a:rPr>
              <a:t>интернатуры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6"/>
            <a:ext cx="5452639" cy="452596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Экспертиза базы экзаменационного материала – </a:t>
            </a:r>
            <a:r>
              <a:rPr lang="ru-RU" sz="2800" dirty="0" smtClean="0">
                <a:solidFill>
                  <a:schemeClr val="accent2"/>
                </a:solidFill>
              </a:rPr>
              <a:t>05-07 апреля  2021 г.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Проведение независимой оценки :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1-ый этап -  </a:t>
            </a:r>
            <a:r>
              <a:rPr lang="ru-RU" sz="2800" dirty="0" smtClean="0">
                <a:solidFill>
                  <a:prstClr val="black"/>
                </a:solidFill>
              </a:rPr>
              <a:t>14.06.21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15.06.21</a:t>
            </a:r>
            <a:endParaRPr lang="ru-RU" sz="2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2-ой этап – </a:t>
            </a:r>
            <a:r>
              <a:rPr lang="ru-RU" sz="2800" dirty="0" smtClean="0">
                <a:solidFill>
                  <a:prstClr val="black"/>
                </a:solidFill>
              </a:rPr>
              <a:t>17.06.21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18.06.21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2B95-0030-46D1-AD8A-EB10E1AA97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171400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300" b="1" dirty="0">
                <a:solidFill>
                  <a:srgbClr val="C00000"/>
                </a:solidFill>
              </a:rPr>
              <a:t>График проведения экспертизы экзаменационного материала для  выпускников </a:t>
            </a:r>
            <a:r>
              <a:rPr lang="ru-RU" sz="23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6"/>
            <a:ext cx="5452639" cy="452596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Экспертиза базы экзаменационного материала– </a:t>
            </a:r>
            <a:r>
              <a:rPr lang="ru-RU" sz="2800" dirty="0" smtClean="0">
                <a:solidFill>
                  <a:schemeClr val="accent2"/>
                </a:solidFill>
              </a:rPr>
              <a:t>22-29 апреля  2021г.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Проведение независимой оценки :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1-ый этап -  </a:t>
            </a:r>
            <a:r>
              <a:rPr lang="ru-RU" sz="2800" dirty="0" smtClean="0">
                <a:solidFill>
                  <a:prstClr val="black"/>
                </a:solidFill>
              </a:rPr>
              <a:t>12.07.21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13.07 21</a:t>
            </a:r>
            <a:endParaRPr lang="ru-RU" sz="2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2-ой этап – </a:t>
            </a:r>
            <a:r>
              <a:rPr lang="ru-RU" sz="2800" dirty="0" smtClean="0">
                <a:solidFill>
                  <a:prstClr val="black"/>
                </a:solidFill>
              </a:rPr>
              <a:t>15.07.21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Апелляция – 16.07.21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800" b="1" dirty="0" err="1" smtClean="0">
                <a:solidFill>
                  <a:srgbClr val="C00000"/>
                </a:solidFill>
              </a:rPr>
              <a:t>бакалавриата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33328"/>
              </p:ext>
            </p:extLst>
          </p:nvPr>
        </p:nvGraphicFramePr>
        <p:xfrm>
          <a:off x="140117" y="1414930"/>
          <a:ext cx="6667512" cy="3368612"/>
        </p:xfrm>
        <a:graphic>
          <a:graphicData uri="http://schemas.openxmlformats.org/drawingml/2006/table">
            <a:tbl>
              <a:tblPr firstRow="1" firstCol="1" bandRow="1"/>
              <a:tblGrid>
                <a:gridCol w="615459">
                  <a:extLst>
                    <a:ext uri="{9D8B030D-6E8A-4147-A177-3AD203B41FA5}">
                      <a16:colId xmlns:a16="http://schemas.microsoft.com/office/drawing/2014/main" val="4235008804"/>
                    </a:ext>
                  </a:extLst>
                </a:gridCol>
                <a:gridCol w="6052053">
                  <a:extLst>
                    <a:ext uri="{9D8B030D-6E8A-4147-A177-3AD203B41FA5}">
                      <a16:colId xmlns:a16="http://schemas.microsoft.com/office/drawing/2014/main" val="2881366236"/>
                    </a:ext>
                  </a:extLst>
                </a:gridCol>
              </a:tblGrid>
              <a:tr h="39744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19-21 апреля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66891"/>
                  </a:ext>
                </a:extLst>
              </a:tr>
              <a:tr h="3714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344754"/>
                  </a:ext>
                </a:extLst>
              </a:tr>
              <a:tr h="3714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Фармация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165227"/>
                  </a:ext>
                </a:extLst>
              </a:tr>
              <a:tr h="45169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8061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8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500" b="1" dirty="0" smtClean="0">
                <a:solidFill>
                  <a:srgbClr val="C00000"/>
                </a:solidFill>
              </a:rPr>
              <a:t>интернатуры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45521"/>
              </p:ext>
            </p:extLst>
          </p:nvPr>
        </p:nvGraphicFramePr>
        <p:xfrm>
          <a:off x="251520" y="1406075"/>
          <a:ext cx="6427204" cy="2837435"/>
        </p:xfrm>
        <a:graphic>
          <a:graphicData uri="http://schemas.openxmlformats.org/drawingml/2006/table">
            <a:tbl>
              <a:tblPr firstRow="1" firstCol="1" bandRow="1"/>
              <a:tblGrid>
                <a:gridCol w="575088">
                  <a:extLst>
                    <a:ext uri="{9D8B030D-6E8A-4147-A177-3AD203B41FA5}">
                      <a16:colId xmlns:a16="http://schemas.microsoft.com/office/drawing/2014/main" val="3809386732"/>
                    </a:ext>
                  </a:extLst>
                </a:gridCol>
                <a:gridCol w="5852116">
                  <a:extLst>
                    <a:ext uri="{9D8B030D-6E8A-4147-A177-3AD203B41FA5}">
                      <a16:colId xmlns:a16="http://schemas.microsoft.com/office/drawing/2014/main" val="4221429135"/>
                    </a:ext>
                  </a:extLst>
                </a:gridCol>
              </a:tblGrid>
              <a:tr h="34761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05-07 апреля 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492323"/>
                  </a:ext>
                </a:extLst>
              </a:tr>
              <a:tr h="34761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2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</a:t>
                      </a:r>
                      <a:r>
                        <a:rPr lang="ru-RU" sz="2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врачебная </a:t>
                      </a:r>
                      <a:r>
                        <a:rPr lang="ru-RU" sz="2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65210"/>
                  </a:ext>
                </a:extLst>
              </a:tr>
              <a:tr h="34761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2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Стоматология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74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4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5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70068"/>
              </p:ext>
            </p:extLst>
          </p:nvPr>
        </p:nvGraphicFramePr>
        <p:xfrm>
          <a:off x="251520" y="1370001"/>
          <a:ext cx="6552728" cy="4404967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22 - 23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Кардиология,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Акушерство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гинекология,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Анестезиология и реанимация,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Лучевая диагностика,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Неврология,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Гастроэнтерология,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Ревматология,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Педиатрия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Неонатология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15888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Семейная медицина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Терапия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Эндокринология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04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4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"/>
          <p:cNvSpPr/>
          <p:nvPr/>
        </p:nvSpPr>
        <p:spPr>
          <a:xfrm>
            <a:off x="5220072" y="-99392"/>
            <a:ext cx="8534400" cy="6858000"/>
          </a:xfrm>
          <a:prstGeom prst="parallelogram">
            <a:avLst>
              <a:gd name="adj" fmla="val 44295"/>
            </a:avLst>
          </a:prstGeom>
          <a:gradFill flip="none" rotWithShape="1">
            <a:gsLst>
              <a:gs pos="0">
                <a:srgbClr val="A47FB9"/>
              </a:gs>
              <a:gs pos="100000">
                <a:schemeClr val="accent5">
                  <a:alpha val="5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C00000"/>
                </a:solidFill>
              </a:rPr>
              <a:t>График проведения экспертизы экзаменационного материала </a:t>
            </a:r>
            <a:r>
              <a:rPr lang="ru-RU" sz="2500" b="1" dirty="0" smtClean="0">
                <a:solidFill>
                  <a:srgbClr val="C00000"/>
                </a:solidFill>
              </a:rPr>
              <a:t>резидентуры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12B95-0030-46D1-AD8A-EB10E1AA97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32097"/>
            <a:ext cx="988143" cy="98814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08847"/>
              </p:ext>
            </p:extLst>
          </p:nvPr>
        </p:nvGraphicFramePr>
        <p:xfrm>
          <a:off x="251520" y="1370001"/>
          <a:ext cx="6552728" cy="4404967"/>
        </p:xfrm>
        <a:graphic>
          <a:graphicData uri="http://schemas.openxmlformats.org/drawingml/2006/table">
            <a:tbl>
              <a:tblPr firstRow="1" firstCol="1" bandRow="1"/>
              <a:tblGrid>
                <a:gridCol w="504056">
                  <a:extLst>
                    <a:ext uri="{9D8B030D-6E8A-4147-A177-3AD203B41FA5}">
                      <a16:colId xmlns:a16="http://schemas.microsoft.com/office/drawing/2014/main" val="2948583428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4259947692"/>
                    </a:ext>
                  </a:extLst>
                </a:gridCol>
              </a:tblGrid>
              <a:tr h="33446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26 - 27 апреля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2021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077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Аллергология и иммунология,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28813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Гематология (взрослая)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950331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Дерматовенерология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1493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Инфекционные болезни,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199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Клиническая фармакология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26641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Нефрология,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69006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Пульмонология,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детская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340527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Онкология, гематология детская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32470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Онкология (взрослая)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743792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Лучевая терапия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19034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Судебно-медицинская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экспертиза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59645"/>
                  </a:ext>
                </a:extLst>
              </a:tr>
              <a:tr h="334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медицина, реабилитация, в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детская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915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1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13789</TotalTime>
  <Words>445</Words>
  <Application>Microsoft Office PowerPoint</Application>
  <PresentationFormat>Экран (4:3)</PresentationFormat>
  <Paragraphs>140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Tahoma</vt:lpstr>
      <vt:lpstr>Times New Roman</vt:lpstr>
      <vt:lpstr>2_Тема Office</vt:lpstr>
      <vt:lpstr>Презентация PowerPoint</vt:lpstr>
      <vt:lpstr>График проведения экспертизы экзаменационного  материала</vt:lpstr>
      <vt:lpstr>График проведения экспертизы экзаменационного материала для  выпускников бакалавриата</vt:lpstr>
      <vt:lpstr>График проведения экспертизы экзаменационного материала для  выпускников интернатуры</vt:lpstr>
      <vt:lpstr>График проведения экспертизы экзаменационного материала для  выпускников резидентуры</vt:lpstr>
      <vt:lpstr>График проведения экспертизы экзаменационного материала бакалавриата</vt:lpstr>
      <vt:lpstr>График проведения экспертизы экзаменационного материала интернатуры</vt:lpstr>
      <vt:lpstr>График проведения экспертизы экзаменационного материала резидентуры</vt:lpstr>
      <vt:lpstr>График проведения экспертизы экзаменационного материала резидентуры</vt:lpstr>
      <vt:lpstr>График проведения экспертизы экзаменационного материала резидентуры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тестирования по спецификации тестовых заданий по выпускникам 2 курса</dc:title>
  <dc:creator>Олжас</dc:creator>
  <cp:lastModifiedBy>Досмамбетова Кульсара Коралбаевна</cp:lastModifiedBy>
  <cp:revision>210</cp:revision>
  <cp:lastPrinted>2019-04-30T02:13:01Z</cp:lastPrinted>
  <dcterms:created xsi:type="dcterms:W3CDTF">2018-11-12T10:33:21Z</dcterms:created>
  <dcterms:modified xsi:type="dcterms:W3CDTF">2021-03-18T10:32:12Z</dcterms:modified>
</cp:coreProperties>
</file>