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sldIdLst>
    <p:sldId id="256" r:id="rId2"/>
    <p:sldId id="282" r:id="rId3"/>
    <p:sldId id="264" r:id="rId4"/>
    <p:sldId id="273" r:id="rId5"/>
    <p:sldId id="261" r:id="rId6"/>
    <p:sldId id="262" r:id="rId7"/>
    <p:sldId id="279" r:id="rId8"/>
    <p:sldId id="266" r:id="rId9"/>
    <p:sldId id="280" r:id="rId10"/>
    <p:sldId id="268" r:id="rId11"/>
    <p:sldId id="269" r:id="rId12"/>
    <p:sldId id="270" r:id="rId13"/>
    <p:sldId id="257" r:id="rId14"/>
    <p:sldId id="275" r:id="rId15"/>
    <p:sldId id="283" r:id="rId16"/>
    <p:sldId id="267" r:id="rId17"/>
    <p:sldId id="284" r:id="rId18"/>
    <p:sldId id="285" r:id="rId19"/>
    <p:sldId id="287" r:id="rId20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F976C1E-7D35-4406-88A4-8AB320134504}">
          <p14:sldIdLst>
            <p14:sldId id="256"/>
            <p14:sldId id="282"/>
            <p14:sldId id="264"/>
            <p14:sldId id="273"/>
            <p14:sldId id="261"/>
            <p14:sldId id="262"/>
            <p14:sldId id="279"/>
            <p14:sldId id="266"/>
            <p14:sldId id="280"/>
            <p14:sldId id="268"/>
            <p14:sldId id="269"/>
            <p14:sldId id="270"/>
            <p14:sldId id="257"/>
            <p14:sldId id="275"/>
            <p14:sldId id="283"/>
            <p14:sldId id="267"/>
            <p14:sldId id="284"/>
            <p14:sldId id="285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69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59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941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70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68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8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4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91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1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95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67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64A52A-191C-4BEB-A955-2381AC9589EA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BB3F22F-A767-4C90-85DE-F62F6C0E5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38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656" y="2132901"/>
            <a:ext cx="10426700" cy="2313264"/>
          </a:xfrm>
        </p:spPr>
        <p:txBody>
          <a:bodyPr>
            <a:noAutofit/>
          </a:bodyPr>
          <a:lstStyle/>
          <a:p>
            <a:pPr lvl="0"/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ГУП программы подготовки специалистов общественного здоровья и иных специалистов здравоохранения (Общественное здравоохранение, Менеджмент здравоохранения, Медицина чрезвычайных ситуаций и катастроф)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5634" y="4921295"/>
            <a:ext cx="10426700" cy="1655762"/>
          </a:xfrm>
        </p:spPr>
        <p:txBody>
          <a:bodyPr/>
          <a:lstStyle/>
          <a:p>
            <a:pPr lvl="0" algn="r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 – зам. </a:t>
            </a:r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ГУП </a:t>
            </a:r>
          </a:p>
          <a:p>
            <a:pPr lvl="0" algn="r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Казахстанский медицинский университет «ВШОЗ»</a:t>
            </a:r>
          </a:p>
          <a:p>
            <a:pPr lvl="0" algn="r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Кауышева Алмагуль </a:t>
            </a:r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Амангельдиновна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83114D0-0276-4983-8A2D-70E591771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548" y="662731"/>
            <a:ext cx="8772904" cy="117445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38C28FB-2879-4265-BD23-C378CB422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656" y="352337"/>
            <a:ext cx="10507094" cy="179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713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к проекту ПС «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Медико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–профилактическое дело»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388994"/>
              </p:ext>
            </p:extLst>
          </p:nvPr>
        </p:nvGraphicFramePr>
        <p:xfrm>
          <a:off x="251670" y="1061360"/>
          <a:ext cx="11586545" cy="5510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08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3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33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5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КАРТОЧКА ПРОФЕССИИ: Врач (или специалист) по эпидемиологии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9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Умения и навыки: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Навыки планирования, разработки и осуществления комплекса профилактических мероприятий при возникновении случаев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неинфекционны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заболеваний.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Навыки расследования вспышек неинфекционных заболеваний, пищевых отравлений.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Навыки планирования мер профилактики неинфекционных заболеваний.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Навыки планирования и проведения ретроспективного и оперативного эпидемиологического анализа неинфекционной заболеваемости.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9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Знание современных методов профилактики, диагностики, диспансерного наблюдения и реабилитации заболеваний.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Знание содержания и разделов клинической эпидемиологии, основанной на доказательной медицине.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Знание задач, организации, структуры, штатов и оснащения санитарно-эпидемиологической службы.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Знание действующих нормативно-правовых и инструктивно-методических документов по специальности.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Знание правил оформления учетно-отчетной  документации.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 Знание принципов планирования деятельности и отчетности эпидемиологической службы, методов и порядка контроля ее деятельности.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78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к проекту ПС «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Медико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–профилактическое дело»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08279"/>
              </p:ext>
            </p:extLst>
          </p:nvPr>
        </p:nvGraphicFramePr>
        <p:xfrm>
          <a:off x="261257" y="1061358"/>
          <a:ext cx="11576958" cy="548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2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39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Квалификац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675">
                <a:tc gridSpan="5"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КАРТОЧКА ПРОФЕССИИ: Врач (или специалист) по эпидемиологии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1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7.3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Основная цель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деятельности: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деятельности по предупреждению возникновения, распространения и ликвидации случаев инфекционных (паразитарных) заболеваний. Оценка деятельности возникновения и особенностей распространения неинфекционной заболеваемости среди населения. Разработка профилактических программ с целью предупреждения и борьбы с заболеваемостью.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1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Трудовая функция №1: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деятельности по предупреждению возникновения, распространения и ликвидации случаев инфекционных (паразитарных) заболеваний. Оценка деятельности возникновения и особенностей распространения неинфекционной заболеваемости среди населения. Разработка профилактических программ с целью предупреждения и борьбы с заболеваемостью.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71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Задача №1: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деятельности по предупреждению возникновения, распространения и ликвидации случаев инфекционных (паразитарных) заболеваний. Разработка профилактических программ с целью предупреждения и борьбы с заболеваемостью.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484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к проекту ПС «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Медико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–профилактическое дело»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61257" y="1061356"/>
          <a:ext cx="11576958" cy="5516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2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33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Квалификац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50">
                <a:tc gridSpan="5"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КАРТОЧКА ПРОФЕССИИ: Врач (или специалист) по эпидемиологии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9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Знания: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Знание методологии прикладных исследований.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Знание описательных и аналитических методов исследования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Знание методов статистического анализа и прогнозирования заболеваемости.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Знание актуальных вопросов развития санитарно-эпидемиологической службы.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 Системные знания, видение актуальных проблем в области эпидемиологии.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9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Задача №2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деятельности возникновения и особенностей распространения неинфекционной заболеваемости среди населения. Разработка профилактических программ с целью предупреждения и борьбы с заболеваемостью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9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Умения и навыки: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Навыки оценки эффективности, проводимых профилактических мероприятий при возникновении случаев неинфекционных заболеваний.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Навыки оценки расследования вспышек неинфекционных заболеваний, пищевых отравлений.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Навыки оценки проведения профилактики неинфекционных заболеваний.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Навыки оценки проведения ретроспективного и оперативного эпидемиологического анализа неинфекционной заболеваемости.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153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55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ГУП Комитета «Общественное здравоохранение» по согласованию спецификаций независимой оценки выпускников ОП  «Общественное здравоохранение» бакалавриата.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3908"/>
            <a:ext cx="10515600" cy="4583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Внести изменения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техспецификацию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Перераспределить удельный вес вопросов дисциплин «Профессиональные болезни и общая гигиена» по дисциплинам «Гигиена питания», «Гигиена труда», «Коммунальная гигиена», «Гигиена детей и подростков»;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Перераспределить удельный вес вопросов дисциплины «Гигиена окружающей среды» на дисциплину «Коммунальная гигиена»;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Удалить вопросы по темам «Профессиональные болезни», «Общая гигиена» и «Гигиена окружающей среды».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 текущем учебном году провести только 1-й этап независимой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тестирование. 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14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8B1792-78C6-43AA-8C45-2BB133137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ГУП Комитета «Менеджмент здравоохранения»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0A8985-CACA-4BA4-97AF-0CCBE126D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Нет предложений;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Нет предложений, т.к. ПС МЗ на этапе разработки;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3) Сформулированы предложения по требованиям к работодателям, привлекаемым для разработки ОП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(работодатели из числа руководителей, со стажем не менее 5 лет,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реимущественно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из медицинских организаций, имеющих высокий рейтинг по официальным данным МЗ РК.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Обмениваться опытом по инструментам и механизмам привлечения работодателей к разработке ОП.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72169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C24FBD-6437-43CD-889D-CB334AE34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50084"/>
          </a:xfrm>
        </p:spPr>
        <p:txBody>
          <a:bodyPr/>
          <a:lstStyle/>
          <a:p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ГУП Комитета «Менеджмент здравоохранения»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5844D-E434-422E-81E9-17D06E3DD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567" y="1661020"/>
            <a:ext cx="10729519" cy="4672668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5) Определен перечень обязательных тем для производственной (профессиональной) практики для магистров  специальности «Менеджмент здравоохранения»:</a:t>
            </a: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1. Анализ статистических показателей организации;</a:t>
            </a:r>
            <a:endParaRPr kumimoji="0" lang="ru-KZ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2. Ознакомление с информационными ресурсами организации;</a:t>
            </a:r>
            <a:endParaRPr kumimoji="0" lang="ru-KZ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3.Работа службы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HR</a:t>
            </a: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 организации;</a:t>
            </a:r>
            <a:endParaRPr kumimoji="0" lang="ru-KZ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4. Изучение работы по инфекционному контролю;</a:t>
            </a:r>
            <a:endParaRPr kumimoji="0" lang="ru-KZ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5. Безопасность пациента и медицинского персонала;</a:t>
            </a:r>
            <a:endParaRPr kumimoji="0" lang="ru-KZ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6. Риски в деятельности медицинской организации;</a:t>
            </a:r>
            <a:endParaRPr kumimoji="0" lang="ru-KZ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7.Сравнительный анализ подразделений с экономической точки зрения;</a:t>
            </a:r>
            <a:endParaRPr kumimoji="0" lang="ru-KZ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+mn-cs"/>
              </a:rPr>
              <a:t>8. Вопросы маркетинговых исследований и анализа в медицинской организации.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onsolas" panose="020B0609020204030204" pitchFamily="49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Комитет инициирует р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onsolas" panose="020B0609020204030204" pitchFamily="49" charset="0"/>
                <a:cs typeface="Times New Roman" panose="02020603050405020304" pitchFamily="18" charset="0"/>
              </a:rPr>
              <a:t>азработку методических рекомендаций для практического здравоохранения;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здание нового учебника (учебного пособия) по менеджменту здравоохранения для казахстанских ВУЗов. Данная работа будет осуществлена коллективом авторов из представителей всех ВУЗов, входящих в ГУП МЗ.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Предлагается р</a:t>
            </a:r>
            <a:r>
              <a:rPr kumimoji="0" lang="ru-RU" sz="18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азработать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модульные программы и отдельные курсы по актуальным тематикам для желающих освоить дисциплины сверх программы (по типу программы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с последующей выдачей сертификата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может быть сертификат другого ВУЗа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параллельно с дипломом магистра.</a:t>
            </a:r>
            <a:endParaRPr kumimoji="0" lang="ru-KZ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394138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ABBC94-3C41-4072-B072-113E7A7FA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337"/>
          </a:xfrm>
        </p:spPr>
        <p:txBody>
          <a:bodyPr/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ГУП Комитета «Медицина чрезвычайных ситуаций и катастроф» по проектам ПС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FDD4CC-7B80-4167-98B4-876C58711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Члены Комитета ГУП МЧС являются разработчиками Профессионального стандарта «Медицина чрезвычайных ситуаций и катастроф». Проект профессионального стандарта обсуждался на круглых столах ( РЦРЗ, ГУП, Комитета МЧС и др.) с приглашением работодателей. Рассмотрены карточки профессий, уровни квалификаций по ОРК:  7.2, 7.3, 7.4, 8.1., основные цели деятельности, трудовые функции, задачи, требования к личностным компетенциям, связь с другими профессиями в  ОРК,  связь с системой образования и квалификации. Предлагается ввести сертификационный курс МЧС.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4226346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4B5628-0D89-4A6B-A57B-8D93EC8B3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3281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 проекту ПС «Медицина чрезвычайных ситуаций и катастроф»</a:t>
            </a:r>
            <a:endParaRPr lang="ru-KZ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BF29203-65A1-4BE6-856E-A0BA4CF661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285279"/>
              </p:ext>
            </p:extLst>
          </p:nvPr>
        </p:nvGraphicFramePr>
        <p:xfrm>
          <a:off x="838200" y="1577130"/>
          <a:ext cx="10515600" cy="4576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1009175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067642978"/>
                    </a:ext>
                  </a:extLst>
                </a:gridCol>
              </a:tblGrid>
              <a:tr h="41899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Действующая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Предлагаемая редакция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544866"/>
                  </a:ext>
                </a:extLst>
              </a:tr>
              <a:tr h="741289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Представлены 8 уровней по квалификации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Сократить уровни квалификации по ОРК до 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745910"/>
                  </a:ext>
                </a:extLst>
              </a:tr>
              <a:tr h="2675087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карточке</a:t>
                      </a:r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профессии «Врач медицины чрезвычайных ситуаций и катастроф», уровень 8.1 в графе «Связь с другими профессиями ОРК» прописаны врач-стажёр медицины чрезвычайных ситуаций и катастроф, врач общий хирург, врач травматолог-ортопед, врач анестезиолог и реаниматолог,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 Организация здравоохранения, Менеджмент здравоохранения, врач неотложной медицины,</a:t>
                      </a:r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4272827"/>
                  </a:ext>
                </a:extLst>
              </a:tr>
              <a:tr h="741289">
                <a:tc>
                  <a:txBody>
                    <a:bodyPr/>
                    <a:lstStyle/>
                    <a:p>
                      <a:pPr algn="just"/>
                      <a:endParaRPr lang="ru-KZ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профессии включить в сертификационный курс МЧС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142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297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A9F201-748E-4C16-BE07-8D2270A4D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к проекту ПС «Медицина чрезвычайных ситуаций и катастроф»</a:t>
            </a:r>
            <a:endParaRPr lang="ru-KZ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7030023-2A33-4284-A6A1-BB425D991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253031"/>
              </p:ext>
            </p:extLst>
          </p:nvPr>
        </p:nvGraphicFramePr>
        <p:xfrm>
          <a:off x="1143000" y="2057400"/>
          <a:ext cx="9872664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332">
                  <a:extLst>
                    <a:ext uri="{9D8B030D-6E8A-4147-A177-3AD203B41FA5}">
                      <a16:colId xmlns:a16="http://schemas.microsoft.com/office/drawing/2014/main" val="4082212996"/>
                    </a:ext>
                  </a:extLst>
                </a:gridCol>
                <a:gridCol w="4936332">
                  <a:extLst>
                    <a:ext uri="{9D8B030D-6E8A-4147-A177-3AD203B41FA5}">
                      <a16:colId xmlns:a16="http://schemas.microsoft.com/office/drawing/2014/main" val="16174468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Действующая редакция</a:t>
                      </a:r>
                    </a:p>
                  </a:txBody>
                  <a:tcPr marL="85848" marR="858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Предлагаемая редакция </a:t>
                      </a:r>
                    </a:p>
                  </a:txBody>
                  <a:tcPr marL="85848" marR="85848"/>
                </a:tc>
                <a:extLst>
                  <a:ext uri="{0D108BD9-81ED-4DB2-BD59-A6C34878D82A}">
                    <a16:rowId xmlns:a16="http://schemas.microsoft.com/office/drawing/2014/main" val="1083201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уровнях по квалификации по ОРК 7.4 и 8.1  в графе «Связь с системой образования и квалификации» в разделе «Специальность» представлены хирургия, травматология и ортопедия, анестезиология и реаниматология</a:t>
                      </a:r>
                    </a:p>
                  </a:txBody>
                  <a:tcPr marL="85848" marR="85848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 специальности :</a:t>
                      </a:r>
                    </a:p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здравоохранения</a:t>
                      </a:r>
                    </a:p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 здравоохранения </a:t>
                      </a:r>
                    </a:p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</a:t>
                      </a:r>
                    </a:p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 неотложной медицины</a:t>
                      </a:r>
                    </a:p>
                  </a:txBody>
                  <a:tcPr marL="85848" marR="85848"/>
                </a:tc>
                <a:extLst>
                  <a:ext uri="{0D108BD9-81ED-4DB2-BD59-A6C34878D82A}">
                    <a16:rowId xmlns:a16="http://schemas.microsoft.com/office/drawing/2014/main" val="137930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разделе «Квалификация» прописаны</a:t>
                      </a:r>
                    </a:p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 общий хирург, врач травматолог-ортопед, врач анестезиолог и реаниматолог</a:t>
                      </a:r>
                    </a:p>
                  </a:txBody>
                  <a:tcPr marL="85848" marR="85848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Добавить: Врач гигиенист-эпидемиолог</a:t>
                      </a:r>
                    </a:p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</a:t>
                      </a:r>
                    </a:p>
                    <a:p>
                      <a:pPr algn="just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 неотложной медицины</a:t>
                      </a:r>
                      <a:r>
                        <a:rPr lang="ru-RU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848" marR="85848"/>
                </a:tc>
                <a:extLst>
                  <a:ext uri="{0D108BD9-81ED-4DB2-BD59-A6C34878D82A}">
                    <a16:rowId xmlns:a16="http://schemas.microsoft.com/office/drawing/2014/main" val="3692196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328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78840-3312-4481-B169-0F89F6308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ГУП</a:t>
            </a:r>
            <a:endParaRPr lang="ru-KZ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FD68D3-6922-4E57-9968-2D65636FA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70077"/>
            <a:ext cx="9872871" cy="43259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rgbClr val="4472C4"/>
              </a:buClr>
              <a:buNone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1) Необходим</a:t>
            </a:r>
            <a:r>
              <a:rPr lang="kk-K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регламентация работы ГУП и Комитетов, путем создания Положений о ГУП и Комитетах. В Положениях должны быть прописаны права 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обязанности, компетенции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ГУП и Комитетов.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rgbClr val="4472C4"/>
              </a:buClr>
              <a:buNone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2) ВУЗам разработать инструменты морального и материального поощрения членов Комитетов, особенно председателей, заместителей председателей и секретарей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</a:t>
            </a:r>
            <a:r>
              <a:rPr lang="ru-RU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иф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оплата, включение в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награды, дипломы и пр.).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ru-KZ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64783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234F0-EF12-42BB-A506-2E80DBFFE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505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 ГУП</a:t>
            </a:r>
            <a:endParaRPr lang="ru-KZ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5BE4CB5D-A2F6-46D9-A657-4988BB0BE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103219"/>
              </p:ext>
            </p:extLst>
          </p:nvPr>
        </p:nvGraphicFramePr>
        <p:xfrm>
          <a:off x="251670" y="922788"/>
          <a:ext cx="11610363" cy="5733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08">
                  <a:extLst>
                    <a:ext uri="{9D8B030D-6E8A-4147-A177-3AD203B41FA5}">
                      <a16:colId xmlns:a16="http://schemas.microsoft.com/office/drawing/2014/main" val="3331519439"/>
                    </a:ext>
                  </a:extLst>
                </a:gridCol>
                <a:gridCol w="4384470">
                  <a:extLst>
                    <a:ext uri="{9D8B030D-6E8A-4147-A177-3AD203B41FA5}">
                      <a16:colId xmlns:a16="http://schemas.microsoft.com/office/drawing/2014/main" val="1526905678"/>
                    </a:ext>
                  </a:extLst>
                </a:gridCol>
                <a:gridCol w="3754057">
                  <a:extLst>
                    <a:ext uri="{9D8B030D-6E8A-4147-A177-3AD203B41FA5}">
                      <a16:colId xmlns:a16="http://schemas.microsoft.com/office/drawing/2014/main" val="3174235805"/>
                    </a:ext>
                  </a:extLst>
                </a:gridCol>
                <a:gridCol w="2993428">
                  <a:extLst>
                    <a:ext uri="{9D8B030D-6E8A-4147-A177-3AD203B41FA5}">
                      <a16:colId xmlns:a16="http://schemas.microsoft.com/office/drawing/2014/main" val="1563408057"/>
                    </a:ext>
                  </a:extLst>
                </a:gridCol>
              </a:tblGrid>
              <a:tr h="50505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KZ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algn="ctr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председателя, должность, организация</a:t>
                      </a:r>
                      <a:endParaRPr lang="ru-K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7800" algn="ctr"/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зам. председателя, должность, организация </a:t>
                      </a:r>
                      <a:endParaRPr lang="ru-K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760" algn="ctr"/>
                      <a:r>
                        <a:rPr lang="en-US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ФИО </a:t>
                      </a:r>
                      <a:r>
                        <a:rPr lang="en-US" sz="1400" b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секрета</a:t>
                      </a:r>
                      <a:r>
                        <a:rPr lang="ru-RU" sz="1400" b="1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ря</a:t>
                      </a:r>
                      <a:r>
                        <a:rPr lang="ru-RU" sz="1400" b="1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организация</a:t>
                      </a:r>
                      <a:endParaRPr lang="ru-KZ" sz="1400" b="1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9126301"/>
                  </a:ext>
                </a:extLst>
              </a:tr>
              <a:tr h="55057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ГУП ПРОГРАММЫ ПОДГОТОВКИ СПЕЦИАЛИСТОВ ОБЩЕСТВЕННОГО ЗДОРОВЬЯ И ИНЫХ СПЕЦИАЛИСТОВ ЗДРАВООХРАНЕНИЯ.</a:t>
                      </a:r>
                      <a:endParaRPr lang="ru-K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120405"/>
                  </a:ext>
                </a:extLst>
              </a:tr>
              <a:tr h="7478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Ауезова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Ардак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Муханбетжановна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ректор КМУ «ВШОЗ»</a:t>
                      </a:r>
                      <a:endParaRPr lang="ru-K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Кауышева Алмагуль </a:t>
                      </a:r>
                      <a:r>
                        <a:rPr lang="ru-RU" sz="1400" b="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Амангельдиновна</a:t>
                      </a:r>
                      <a:r>
                        <a:rPr lang="ru-RU" sz="1400" b="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Проректор по образовательной и научной деятельности КМУ «ВШОЗ»</a:t>
                      </a:r>
                      <a:endParaRPr lang="ru-K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73760" algn="ctr"/>
                      <a:r>
                        <a:rPr lang="ru-RU" sz="1400" b="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Жетыбаева</a:t>
                      </a:r>
                      <a:r>
                        <a:rPr lang="ru-RU" sz="1400" b="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Сандугаш </a:t>
                      </a:r>
                      <a:r>
                        <a:rPr lang="ru-RU" sz="1400" b="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Бакытовна</a:t>
                      </a:r>
                      <a:r>
                        <a:rPr lang="ru-RU" sz="1400" b="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kk-KZ" sz="1400" b="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арший </a:t>
                      </a:r>
                      <a:r>
                        <a:rPr lang="ru-RU" sz="1400" b="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 КМУ «ВШОЗ»</a:t>
                      </a:r>
                      <a:endParaRPr lang="ru-KZ" sz="1400" b="1" kern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8341047"/>
                  </a:ext>
                </a:extLst>
              </a:tr>
              <a:tr h="298313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СОСТАВ КОМИТЕТОВ ГУП </a:t>
                      </a:r>
                      <a:endParaRPr lang="ru-KZ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45503"/>
                  </a:ext>
                </a:extLst>
              </a:tr>
              <a:tr h="310433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«ОБЩЕСТВЕННОЕ ЗДРАВООХРАНЕНИЕ»</a:t>
                      </a:r>
                      <a:endParaRPr lang="ru-KZ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112441"/>
                  </a:ext>
                </a:extLst>
              </a:tr>
              <a:tr h="7159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Ермуханова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Людмила Сергеевна, к.м.н.,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ассоц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проф., руководитель кафедры «Общественное здоровье и здравоохранение», ЗКМУ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Жакенова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Сауле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Рахимжановна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к.м.н., профессор школы общественного здоровья и биомедицины НАО МУК.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Рамазанова Маншук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Анеровна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КазНМУ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90143"/>
                  </a:ext>
                </a:extLst>
              </a:tr>
              <a:tr h="298313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«МЕНЕДЖМЕНТ ЗДРАВООХРАНЕНИЯ»</a:t>
                      </a:r>
                      <a:endParaRPr lang="ru-KZ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045715"/>
                  </a:ext>
                </a:extLst>
              </a:tr>
              <a:tr h="9247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Гульнара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Жамбаевна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д.м.н., профессор, зав. кафедры политики и организации здравоохранения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КазНУ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им. Аль Фараби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Мусаханова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Акмарал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Калмаханбетовна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к.м.н., доцент кафедры Общественное здоровье и менеджмент НАО «Медицинский университет Астаны»</a:t>
                      </a:r>
                      <a:endParaRPr lang="ru-K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Балқыбекқызы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Гаухар; ТОО КМУ «ВШОЗ»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310595"/>
                  </a:ext>
                </a:extLst>
              </a:tr>
              <a:tr h="369769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«МЕДИЦИНА ЧРЕЗВЫЧАЙНЫХ СИТУАЦИЙ И КАТАСТРОФ»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KZ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KZ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102936"/>
                  </a:ext>
                </a:extLst>
              </a:tr>
              <a:tr h="92477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Сейдуманов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Манат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Турарович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к.м.н., доцент, заведующий курсом «Общественное здравоохранения»,</a:t>
                      </a:r>
                    </a:p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Казахстанско-Российский медицинский университет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Жиенгалиева Алия Нурашевна</a:t>
                      </a:r>
                    </a:p>
                    <a:p>
                      <a:pPr algn="ct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заведующая</a:t>
                      </a:r>
                    </a:p>
                    <a:p>
                      <a:pPr algn="ct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курсом Медицина катастроф, Актюбинский медицинский университет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Зикриярова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Санам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Махсутжановна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к.м.н. доцент;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КазНМУ</a:t>
                      </a:r>
                      <a:endParaRPr lang="ru-K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528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56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DCD7F-30CC-4848-8305-3E6BF5D2B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ГУП Комитета «Общественное здравоохранение»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проекту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ПС «Общественное здравоохранение» </a:t>
            </a:r>
            <a:endParaRPr lang="ru-KZ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624119C-F804-4199-B838-7633985EEC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03972"/>
              </p:ext>
            </p:extLst>
          </p:nvPr>
        </p:nvGraphicFramePr>
        <p:xfrm>
          <a:off x="302004" y="1825625"/>
          <a:ext cx="11509695" cy="220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939">
                  <a:extLst>
                    <a:ext uri="{9D8B030D-6E8A-4147-A177-3AD203B41FA5}">
                      <a16:colId xmlns:a16="http://schemas.microsoft.com/office/drawing/2014/main" val="3984893560"/>
                    </a:ext>
                  </a:extLst>
                </a:gridCol>
                <a:gridCol w="2301939">
                  <a:extLst>
                    <a:ext uri="{9D8B030D-6E8A-4147-A177-3AD203B41FA5}">
                      <a16:colId xmlns:a16="http://schemas.microsoft.com/office/drawing/2014/main" val="3446974710"/>
                    </a:ext>
                  </a:extLst>
                </a:gridCol>
                <a:gridCol w="2301939">
                  <a:extLst>
                    <a:ext uri="{9D8B030D-6E8A-4147-A177-3AD203B41FA5}">
                      <a16:colId xmlns:a16="http://schemas.microsoft.com/office/drawing/2014/main" val="1814207266"/>
                    </a:ext>
                  </a:extLst>
                </a:gridCol>
                <a:gridCol w="2301939">
                  <a:extLst>
                    <a:ext uri="{9D8B030D-6E8A-4147-A177-3AD203B41FA5}">
                      <a16:colId xmlns:a16="http://schemas.microsoft.com/office/drawing/2014/main" val="2867511476"/>
                    </a:ext>
                  </a:extLst>
                </a:gridCol>
                <a:gridCol w="2301939">
                  <a:extLst>
                    <a:ext uri="{9D8B030D-6E8A-4147-A177-3AD203B41FA5}">
                      <a16:colId xmlns:a16="http://schemas.microsoft.com/office/drawing/2014/main" val="528347993"/>
                    </a:ext>
                  </a:extLst>
                </a:gridCol>
              </a:tblGrid>
              <a:tr h="71310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Квалификационный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615174"/>
                  </a:ext>
                </a:extLst>
              </a:tr>
              <a:tr h="510357">
                <a:tc gridSpan="4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69156"/>
                  </a:ext>
                </a:extLst>
              </a:tr>
              <a:tr h="98602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ВАЛЕОЛОГ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ПО УКРЕПЛЕНИЮ ЗДОРОВЬЯ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3767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251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789BD8-6D24-465F-AF12-58BDBAF2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745" y="163789"/>
            <a:ext cx="10515600" cy="76738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 проекту ПС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профилактическое дело»</a:t>
            </a:r>
            <a:endParaRPr lang="ru-KZ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C5B6DE9-8261-487A-A0E8-79AA740045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525060"/>
              </p:ext>
            </p:extLst>
          </p:nvPr>
        </p:nvGraphicFramePr>
        <p:xfrm>
          <a:off x="436228" y="864070"/>
          <a:ext cx="11627141" cy="5613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576">
                  <a:extLst>
                    <a:ext uri="{9D8B030D-6E8A-4147-A177-3AD203B41FA5}">
                      <a16:colId xmlns:a16="http://schemas.microsoft.com/office/drawing/2014/main" val="3198310828"/>
                    </a:ext>
                  </a:extLst>
                </a:gridCol>
                <a:gridCol w="1367405">
                  <a:extLst>
                    <a:ext uri="{9D8B030D-6E8A-4147-A177-3AD203B41FA5}">
                      <a16:colId xmlns:a16="http://schemas.microsoft.com/office/drawing/2014/main" val="4117134460"/>
                    </a:ext>
                  </a:extLst>
                </a:gridCol>
                <a:gridCol w="3914304">
                  <a:extLst>
                    <a:ext uri="{9D8B030D-6E8A-4147-A177-3AD203B41FA5}">
                      <a16:colId xmlns:a16="http://schemas.microsoft.com/office/drawing/2014/main" val="1004321610"/>
                    </a:ext>
                  </a:extLst>
                </a:gridCol>
                <a:gridCol w="2325428">
                  <a:extLst>
                    <a:ext uri="{9D8B030D-6E8A-4147-A177-3AD203B41FA5}">
                      <a16:colId xmlns:a16="http://schemas.microsoft.com/office/drawing/2014/main" val="153908595"/>
                    </a:ext>
                  </a:extLst>
                </a:gridCol>
                <a:gridCol w="2325428">
                  <a:extLst>
                    <a:ext uri="{9D8B030D-6E8A-4147-A177-3AD203B41FA5}">
                      <a16:colId xmlns:a16="http://schemas.microsoft.com/office/drawing/2014/main" val="3697894924"/>
                    </a:ext>
                  </a:extLst>
                </a:gridCol>
              </a:tblGrid>
              <a:tr h="70579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Квалификационный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71103"/>
                  </a:ext>
                </a:extLst>
              </a:tr>
              <a:tr h="294082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                          КАРТОЧКА ПРОФЕССИИ: Гигиенист-эпидемиолог (специалист)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724625"/>
                  </a:ext>
                </a:extLst>
              </a:tr>
              <a:tr h="729141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4.1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Основная цель</a:t>
                      </a:r>
                    </a:p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деятельности: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Проведение санитарно-эпидемиологических (профилактических) мероприятий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Контроль за соблюдением санитарных правил и проведением санитарно-противоэпидемических (профилактических)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мероприятий.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onsolas"/>
                          <a:cs typeface="Times New Roman" pitchFamily="18" charset="0"/>
                        </a:rPr>
                        <a:t>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10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Санитарный фельдшер (помощник врача гигиениста и эпидемиолога) не проводит мероприятия, а контролирует их выполнение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993012"/>
                  </a:ext>
                </a:extLst>
              </a:tr>
              <a:tr h="24997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100" b="1" dirty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</a:t>
                      </a:r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КАРТОЧКА ПРОФЕССИИ: Врач (или специалист) санитарно-эпидемиологической службы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9437"/>
                  </a:ext>
                </a:extLst>
              </a:tr>
              <a:tr h="573461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6.1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Основная цель</a:t>
                      </a:r>
                    </a:p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деятельности: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Участие в проведении государственного контроля и надзора объектов (субъектов) осуществляющих деятельность в сфере санитарно-эпидемиологического благополучия населения.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Обеспечение санитарно-эпидемиологического благополучия населения.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571898"/>
                  </a:ext>
                </a:extLst>
              </a:tr>
              <a:tr h="1058697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Times New Roman" pitchFamily="18" charset="0"/>
                          <a:cs typeface="Times New Roman" pitchFamily="18" charset="0"/>
                        </a:rPr>
                        <a:t>Трудовая функция №1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Times New Roman" pitchFamily="18" charset="0"/>
                          <a:cs typeface="Times New Roman" pitchFamily="18" charset="0"/>
                        </a:rPr>
                        <a:t>Участие в проведении санитарно-эпидемиологического надзора за инфекционной (паразитарной) и неинфекционной заболеваемостью среди населения и проведения мероприятий по обеспечению санитарно-эпидемиологического благополучия населения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Участие в проведении санитарно-эпидемиологического контроля за санитарно-эпидемиологической ситуацией, проведение противоэпидемических мероприятий.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886742"/>
                  </a:ext>
                </a:extLst>
              </a:tr>
              <a:tr h="1058697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6.1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Times New Roman" pitchFamily="18" charset="0"/>
                          <a:cs typeface="Times New Roman" pitchFamily="18" charset="0"/>
                        </a:rPr>
                        <a:t>Трудовая функция №2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Times New Roman" pitchFamily="18" charset="0"/>
                          <a:cs typeface="Times New Roman" pitchFamily="18" charset="0"/>
                        </a:rPr>
                        <a:t>Участие в проведении государственного контроля и надзор в сфере санитарно-эпидемиологического благополучия населения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Участие в надзоре за выполнением предприятиями, учреждениями, организациями, должностными лицами и гражданами санитарного законодательства в виде плановой (внеплановой) проверки.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731917"/>
                  </a:ext>
                </a:extLst>
              </a:tr>
              <a:tr h="757828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/>
                        <a:t>Трудовая функция №1:</a:t>
                      </a:r>
                    </a:p>
                    <a:p>
                      <a:r>
                        <a:rPr lang="ru-RU" sz="1100" dirty="0"/>
                        <a:t>Задача №1: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Участие в проведении санитарно-эпидемиологический надзор за инфекционной (паразитарной) и неинфекционной заболеваемостью среди населения.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latin typeface="Times New Roman" pitchFamily="18" charset="0"/>
                          <a:cs typeface="Times New Roman" pitchFamily="18" charset="0"/>
                        </a:rPr>
                        <a:t>Контроль инфекционной (паразитарной) и неинфекционной заболеваемости населения.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189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287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 проекту ПС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–профилактическое дело»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703095"/>
              </p:ext>
            </p:extLst>
          </p:nvPr>
        </p:nvGraphicFramePr>
        <p:xfrm>
          <a:off x="419450" y="1061361"/>
          <a:ext cx="11266414" cy="4655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26">
                  <a:extLst>
                    <a:ext uri="{9D8B030D-6E8A-4147-A177-3AD203B41FA5}">
                      <a16:colId xmlns:a16="http://schemas.microsoft.com/office/drawing/2014/main" val="2223591134"/>
                    </a:ext>
                  </a:extLst>
                </a:gridCol>
                <a:gridCol w="2341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3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549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Квалификационный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49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КАРТОЧКА ПРОФЕССИИ: Врач (или специалист) по гигиене детей и подростков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6.1, 6.2, 6.3,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7.1, 7.2, 7.37.3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Трудовая функция №1: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Задача 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onsolas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Планирование и организация санитарный контроль за детскими и подростковыми учреждениями.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Планирование и организация санитарно-эпидемиологического контроля за детскими и подростковыми учреждениями.</a:t>
                      </a:r>
                    </a:p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Включение эпидемиологического контроля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435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onsolas"/>
                          <a:cs typeface="Times New Roman" panose="02020603050405020304" pitchFamily="18" charset="0"/>
                        </a:rPr>
                        <a:t>Умения и навыки: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onsolas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Умение составлять программу проведения лабораторных и инструментальных исследований по санитарно-гигиеническому контролю детской и школьной мебели, предметов детского обихода (детская одежда, детская обувь, игры и игрушки), школьных учебников и детских книг.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Функции врача (специалиста)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013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onsolas"/>
                          <a:cs typeface="Times New Roman" panose="02020603050405020304" pitchFamily="18" charset="0"/>
                        </a:rPr>
                        <a:t>Отсутствует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Умение планировать мероприятия по санитарно-гигиеническому обучению, воспитанию, пропаганде гигиенических знаний среди детского населения.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75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к проекту ПС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Медико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–профилактическое дело»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404585"/>
              </p:ext>
            </p:extLst>
          </p:nvPr>
        </p:nvGraphicFramePr>
        <p:xfrm>
          <a:off x="377505" y="1061359"/>
          <a:ext cx="11422217" cy="544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628">
                  <a:extLst>
                    <a:ext uri="{9D8B030D-6E8A-4147-A177-3AD203B41FA5}">
                      <a16:colId xmlns:a16="http://schemas.microsoft.com/office/drawing/2014/main" val="1472585165"/>
                    </a:ext>
                  </a:extLst>
                </a:gridCol>
                <a:gridCol w="1375794">
                  <a:extLst>
                    <a:ext uri="{9D8B030D-6E8A-4147-A177-3AD203B41FA5}">
                      <a16:colId xmlns:a16="http://schemas.microsoft.com/office/drawing/2014/main" val="1666537849"/>
                    </a:ext>
                  </a:extLst>
                </a:gridCol>
                <a:gridCol w="6140904">
                  <a:extLst>
                    <a:ext uri="{9D8B030D-6E8A-4147-A177-3AD203B41FA5}">
                      <a16:colId xmlns:a16="http://schemas.microsoft.com/office/drawing/2014/main" val="46464643"/>
                    </a:ext>
                  </a:extLst>
                </a:gridCol>
                <a:gridCol w="1338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211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212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КАРТОЧКА ПРОФЕССИИ: Врач (или специалист) по эпидемиологии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6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Основная цель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деятельности: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>
                          <a:latin typeface="Times New Roman" pitchFamily="18" charset="0"/>
                          <a:cs typeface="Times New Roman" pitchFamily="18" charset="0"/>
                        </a:rPr>
                        <a:t>Отсутствует 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kern="120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эпидемиологического контроля и надзора в сфере санитарно-эпидемиологического благополучия населения, направленного на предупреждение, выявление, пресечение и устранение нарушений законодательства Республики Казахстан в области здравоохранения, в том числе нормативных правовых актов в сфере санитарно-эпидемиологического благополучия населения, субъектами контроля и надзора.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659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Трудовая функция №1: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</a:t>
                      </a:r>
                      <a:r>
                        <a:rPr lang="kk-KZ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эпидемиологического надзора за инфекционными (паразитарными) и неинфекционными заболеваниями среди населения.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288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Задача №1: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</a:t>
                      </a:r>
                      <a:r>
                        <a:rPr lang="kk-KZ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эпидемиологического контроля за инфекционными (паразитарными)  заболеваниями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38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Умения и навыки: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Умение формулировать цели и задачи деятельности эпидемиологического отдела.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Умение работать с отчетно-учетной документацией эпидемиологического отдела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Умение планировать профилактические и противоэпидемические мероприятия 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 Умение проводить вакцинопрофилактику инфекционных заболеваний.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 Умение проводить дезинфекцию, стерилизацию, дезинсекцию и дератизацию.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 Умение проводить эпидемиологическое обследование очагов инфекционных (паразитарных) заболеваний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 Умение проводить расследование вспышек инфекционных заболеваний, пищевых отравлений.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Умение 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расследования случаев неблагоприятных проявлений после иммунизации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722817"/>
                  </a:ext>
                </a:extLst>
              </a:tr>
              <a:tr h="1251068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Знания: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Законодательства Республики Казахстан в области здравоохранения, технического регулирования, обеспечения санитарно-эпидемиологического благополучия населения.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Знание задач государственных органов санитарно-эпидемиологической службы по эпидемиологическому отделу.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3.Знание стандартных определений случая в системе эпидемиологического надзора за инфекционной заболеваемостью.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610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6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к проекту ПС «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Медико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–профилактическое дело»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9942088"/>
              </p:ext>
            </p:extLst>
          </p:nvPr>
        </p:nvGraphicFramePr>
        <p:xfrm>
          <a:off x="261258" y="1061358"/>
          <a:ext cx="11691257" cy="5545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2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3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86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Обоснование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3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КАРТОЧКА ПРОФЕССИИ: Врач (или специалист) по эпидемиологии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7.1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Задача №2: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эпидемиологического контроля за   неинфекционными заболеваниями.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9961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Умения и навыки: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Умение осуществлять эпидемиологический контроль за неинфекционными заболеваниями среди населения в целом и отдельных групп.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Умение анализировать материал с целью проведения действенных  профилактических  мероприятий.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</a:t>
                      </a:r>
                      <a:r>
                        <a:rPr lang="kk-KZ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Умение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осуществлять эпидемиологический надзор и анализ данных в области эпидемиологии  неинфекционных заболеваний.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Умение проводить санитарно-просветительную работу среди населения по формированию навыков здорового образа жизни.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402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Знания: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Знание принципов организации профилактических мероприятий по предупреждению влияния факторов окружающей среды на состояние здоровья населения.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Знание эпидемиологических методов исследования для анализа состояния здоровья населения.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55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Основная цель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деятельности: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Планирование деятельности по предупреждению возникновения, распространения и ликвидации случаев инфекционных (паразитарных) заболеваний. Планирование деятельности возникновения и особенностей распространения неинфекционной заболеваемости среди населения.  Разработка мер борьбы и профилактики.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210411"/>
                  </a:ext>
                </a:extLst>
              </a:tr>
              <a:tr h="363622"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</a:rPr>
                        <a:t>Трудовая функция №1: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Планирование деятельности по организации эпидемиологического надзора за 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</a:rPr>
                        <a:t>инфекционными (паразитарными) и неинфекционными заболеваниями.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306991"/>
                  </a:ext>
                </a:extLst>
              </a:tr>
              <a:tr h="760483">
                <a:tc>
                  <a:txBody>
                    <a:bodyPr/>
                    <a:lstStyle/>
                    <a:p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Задача №1: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Планирование деятельности по организации эпидемиологического надзора за 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</a:rPr>
                        <a:t>инфекционными (паразитарными) заболеваниями.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Разработка мер борьбы и профилактики.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800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4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к проекту ПС «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Медико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–профилактическое дело»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898018"/>
              </p:ext>
            </p:extLst>
          </p:nvPr>
        </p:nvGraphicFramePr>
        <p:xfrm>
          <a:off x="261256" y="847290"/>
          <a:ext cx="11676277" cy="5845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58">
                  <a:extLst>
                    <a:ext uri="{9D8B030D-6E8A-4147-A177-3AD203B41FA5}">
                      <a16:colId xmlns:a16="http://schemas.microsoft.com/office/drawing/2014/main" val="3835152740"/>
                    </a:ext>
                  </a:extLst>
                </a:gridCol>
                <a:gridCol w="1438364">
                  <a:extLst>
                    <a:ext uri="{9D8B030D-6E8A-4147-A177-3AD203B41FA5}">
                      <a16:colId xmlns:a16="http://schemas.microsoft.com/office/drawing/2014/main" val="342989445"/>
                    </a:ext>
                  </a:extLst>
                </a:gridCol>
                <a:gridCol w="1149484">
                  <a:extLst>
                    <a:ext uri="{9D8B030D-6E8A-4147-A177-3AD203B41FA5}">
                      <a16:colId xmlns:a16="http://schemas.microsoft.com/office/drawing/2014/main" val="219132"/>
                    </a:ext>
                  </a:extLst>
                </a:gridCol>
                <a:gridCol w="759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28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-й уровень по ОРК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0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КАРТОЧКА ПРОФЕССИИ: Врач (или специалист) по эпидемиологии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7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Умения и навыки: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1. Навыки планирования и осуществления деятельности по организации контроля за инфекционными (паразитарными) заболеваниями.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 Навыки мониторинга ежедневной информации о случаях инфекционных (паразитарных) заболеваний.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 Навыки выявления нарушений санитарно-эпидемиологического режима, результатов микробиологического мониторинга за циркуляцией возбудителей в окружающей среде, среди населения и результатов санитарно-бактериологических исследований.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 Навыки организации и планирования  иммунопрофилактики среди детского и взрослого населения.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 Навыки расследования необычных реакций на введение иммунобиологических препаратов, проведения расследования причин их возникновения и информирование руководства для принятия неотложных мер.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 Навыки планирования деятельности по оперативному и ретроспективному эпидемиологическому анализу заболеваемости среди населения в целом и отдельных групп.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 Навыки выявления особенностей эпидемического процесса при отдельных нозологических формах инфекционных (паразитарных) заболеваниях и разработка мер по их профилактике.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8. Навыки планирования деятельности по организации  дезинфекции, дезинсекции и дератизации.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7972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6143"/>
            <a:ext cx="10515600" cy="647247"/>
          </a:xfrm>
        </p:spPr>
        <p:txBody>
          <a:bodyPr>
            <a:norm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 к проекту ПС «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Медико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–профилактическое дело»</a:t>
            </a:r>
            <a:endParaRPr lang="ru-RU" sz="18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852402"/>
              </p:ext>
            </p:extLst>
          </p:nvPr>
        </p:nvGraphicFramePr>
        <p:xfrm>
          <a:off x="261257" y="1061360"/>
          <a:ext cx="11576958" cy="5480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2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860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-й уровень по ОРК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Структурный элемент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Редакция проекта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Предлагаемая редакция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4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КАРТОЧКА ПРОФЕССИИ: Врач (или специалист) по эпидемиологии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53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7.2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Знания: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Знание современных методов профилактики, диагностики, диспансерного наблюдения и реабилитации.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Знание содержания и разделов клинической эпидемиологии, основанной на доказательной медицине.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Знание задач, организации, структуры, штатов и оснащения санитарно-эпидемиологической службы.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Знание действующих нормативно-правовых и инструктивно-методических документов по специальности.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Знание правил оформления учетно-отчетной документации.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 Знание принципов планирования деятельности и отчетности санитарно-эпидемиологической службы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9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Задача №2: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Планирование деятельности возникновения и особенностей распространения неинфекционной заболеваемости среди населения.  Разработка мер борьбы и профилактики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66710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429</TotalTime>
  <Words>2631</Words>
  <Application>Microsoft Office PowerPoint</Application>
  <PresentationFormat>Широкоэкранный</PresentationFormat>
  <Paragraphs>289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Arial Narrow</vt:lpstr>
      <vt:lpstr>Calibri</vt:lpstr>
      <vt:lpstr>Corbel</vt:lpstr>
      <vt:lpstr>Times New Roman</vt:lpstr>
      <vt:lpstr>Базис</vt:lpstr>
      <vt:lpstr>  Предложения ГУП программы подготовки специалистов общественного здоровья и иных специалистов здравоохранения (Общественное здравоохранение, Менеджмент здравоохранения, Медицина чрезвычайных ситуаций и катастроф)  </vt:lpstr>
      <vt:lpstr>Состав ГУП</vt:lpstr>
      <vt:lpstr>Предложения ГУП Комитета «Общественное здравоохранение» по проекту ПС «Общественное здравоохранение» </vt:lpstr>
      <vt:lpstr>Предложения к проекту ПС «Медико – профилактическое дело»</vt:lpstr>
      <vt:lpstr>Предложения к проекту ПС «Медико –профилактическое дело»</vt:lpstr>
      <vt:lpstr>Предложения к проекту ПС «Медико –профилактическое дело»</vt:lpstr>
      <vt:lpstr>Предложения к проекту ПС «Медико –профилактическое дело»</vt:lpstr>
      <vt:lpstr>Предложения к проекту ПС «Медико –профилактическое дело»</vt:lpstr>
      <vt:lpstr>Предложения к проекту ПС «Медико –профилактическое дело»</vt:lpstr>
      <vt:lpstr>Предложения к проекту ПС «Медико –профилактическое дело»</vt:lpstr>
      <vt:lpstr>Предложения к проекту ПС «Медико –профилактическое дело»</vt:lpstr>
      <vt:lpstr>Предложения к проекту ПС «Медико –профилактическое дело»</vt:lpstr>
      <vt:lpstr>Предложения ГУП Комитета «Общественное здравоохранение» по согласованию спецификаций независимой оценки выпускников ОП  «Общественное здравоохранение» бакалавриата.</vt:lpstr>
      <vt:lpstr>Предложения ГУП Комитета «Менеджмент здравоохранения»</vt:lpstr>
      <vt:lpstr>Предложения ГУП Комитета «Менеджмент здравоохранения»</vt:lpstr>
      <vt:lpstr>Предложения ГУП Комитета «Медицина чрезвычайных ситуаций и катастроф» по проектам ПС</vt:lpstr>
      <vt:lpstr>Предложения к проекту ПС «Медицина чрезвычайных ситуаций и катастроф»</vt:lpstr>
      <vt:lpstr>Предложения к проекту ПС «Медицина чрезвычайных ситуаций и катастроф»</vt:lpstr>
      <vt:lpstr>Предложения ГУП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ГУП (указать наименование)  к проектам ОРК, ПС и независимой оценке выпускников образовательных программ (согласование спецификаций) по направлению подготовки Здравоохранение </dc:title>
  <dc:creator>Botagoz Turdaliyeva</dc:creator>
  <cp:lastModifiedBy>Gaukhar Balkybekkzy</cp:lastModifiedBy>
  <cp:revision>64</cp:revision>
  <cp:lastPrinted>2021-03-19T04:26:33Z</cp:lastPrinted>
  <dcterms:created xsi:type="dcterms:W3CDTF">2021-03-15T03:34:39Z</dcterms:created>
  <dcterms:modified xsi:type="dcterms:W3CDTF">2021-03-19T04:34:03Z</dcterms:modified>
</cp:coreProperties>
</file>