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EFD1D-062D-4FA6-89E0-CC4F7D150527}" v="31" dt="2021-03-15T09:20:38.0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1" d="100"/>
          <a:sy n="61" d="100"/>
        </p:scale>
        <p:origin x="-102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koyirina@outlook.com" userId="c741f44b23d4eef8" providerId="LiveId" clId="{FB7EFD1D-062D-4FA6-89E0-CC4F7D150527}"/>
    <pc:docChg chg="custSel delSld modSld">
      <pc:chgData name="baskoyirina@outlook.com" userId="c741f44b23d4eef8" providerId="LiveId" clId="{FB7EFD1D-062D-4FA6-89E0-CC4F7D150527}" dt="2021-03-15T09:22:36.388" v="135" actId="20577"/>
      <pc:docMkLst>
        <pc:docMk/>
      </pc:docMkLst>
      <pc:sldChg chg="modSp mod">
        <pc:chgData name="baskoyirina@outlook.com" userId="c741f44b23d4eef8" providerId="LiveId" clId="{FB7EFD1D-062D-4FA6-89E0-CC4F7D150527}" dt="2021-03-15T09:21:01.576" v="129" actId="20577"/>
        <pc:sldMkLst>
          <pc:docMk/>
          <pc:sldMk cId="2812713658" sldId="256"/>
        </pc:sldMkLst>
        <pc:spChg chg="mod">
          <ac:chgData name="baskoyirina@outlook.com" userId="c741f44b23d4eef8" providerId="LiveId" clId="{FB7EFD1D-062D-4FA6-89E0-CC4F7D150527}" dt="2021-03-15T09:18:23.933" v="127" actId="14100"/>
          <ac:spMkLst>
            <pc:docMk/>
            <pc:sldMk cId="2812713658" sldId="256"/>
            <ac:spMk id="2" creationId="{00000000-0000-0000-0000-000000000000}"/>
          </ac:spMkLst>
        </pc:spChg>
        <pc:spChg chg="mod">
          <ac:chgData name="baskoyirina@outlook.com" userId="c741f44b23d4eef8" providerId="LiveId" clId="{FB7EFD1D-062D-4FA6-89E0-CC4F7D150527}" dt="2021-03-15T09:21:01.576" v="129" actId="20577"/>
          <ac:spMkLst>
            <pc:docMk/>
            <pc:sldMk cId="2812713658" sldId="256"/>
            <ac:spMk id="3" creationId="{00000000-0000-0000-0000-000000000000}"/>
          </ac:spMkLst>
        </pc:spChg>
      </pc:sldChg>
      <pc:sldChg chg="del">
        <pc:chgData name="baskoyirina@outlook.com" userId="c741f44b23d4eef8" providerId="LiveId" clId="{FB7EFD1D-062D-4FA6-89E0-CC4F7D150527}" dt="2021-03-15T09:15:41.231" v="98" actId="2696"/>
        <pc:sldMkLst>
          <pc:docMk/>
          <pc:sldMk cId="400314765" sldId="257"/>
        </pc:sldMkLst>
      </pc:sldChg>
      <pc:sldChg chg="modSp mod">
        <pc:chgData name="baskoyirina@outlook.com" userId="c741f44b23d4eef8" providerId="LiveId" clId="{FB7EFD1D-062D-4FA6-89E0-CC4F7D150527}" dt="2021-03-15T09:22:36.388" v="135" actId="20577"/>
        <pc:sldMkLst>
          <pc:docMk/>
          <pc:sldMk cId="614157573" sldId="258"/>
        </pc:sldMkLst>
        <pc:spChg chg="mod">
          <ac:chgData name="baskoyirina@outlook.com" userId="c741f44b23d4eef8" providerId="LiveId" clId="{FB7EFD1D-062D-4FA6-89E0-CC4F7D150527}" dt="2021-03-15T09:22:36.388" v="135" actId="20577"/>
          <ac:spMkLst>
            <pc:docMk/>
            <pc:sldMk cId="614157573" sldId="258"/>
            <ac:spMk id="2" creationId="{00000000-0000-0000-0000-000000000000}"/>
          </ac:spMkLst>
        </pc:spChg>
      </pc:sldChg>
      <pc:sldChg chg="modSp mod">
        <pc:chgData name="baskoyirina@outlook.com" userId="c741f44b23d4eef8" providerId="LiveId" clId="{FB7EFD1D-062D-4FA6-89E0-CC4F7D150527}" dt="2021-03-15T09:21:39.417" v="132" actId="113"/>
        <pc:sldMkLst>
          <pc:docMk/>
          <pc:sldMk cId="3920488949" sldId="259"/>
        </pc:sldMkLst>
        <pc:spChg chg="mod">
          <ac:chgData name="baskoyirina@outlook.com" userId="c741f44b23d4eef8" providerId="LiveId" clId="{FB7EFD1D-062D-4FA6-89E0-CC4F7D150527}" dt="2021-03-15T09:21:39.417" v="132" actId="113"/>
          <ac:spMkLst>
            <pc:docMk/>
            <pc:sldMk cId="3920488949" sldId="259"/>
            <ac:spMk id="2" creationId="{00000000-0000-0000-0000-000000000000}"/>
          </ac:spMkLst>
        </pc:spChg>
        <pc:graphicFrameChg chg="modGraphic">
          <ac:chgData name="baskoyirina@outlook.com" userId="c741f44b23d4eef8" providerId="LiveId" clId="{FB7EFD1D-062D-4FA6-89E0-CC4F7D150527}" dt="2021-03-15T09:16:16.703" v="105" actId="20577"/>
          <ac:graphicFrameMkLst>
            <pc:docMk/>
            <pc:sldMk cId="3920488949" sldId="259"/>
            <ac:graphicFrameMk id="4" creationId="{00000000-0000-0000-0000-000000000000}"/>
          </ac:graphicFrameMkLst>
        </pc:graphicFrameChg>
      </pc:sldChg>
      <pc:sldChg chg="modSp mod">
        <pc:chgData name="baskoyirina@outlook.com" userId="c741f44b23d4eef8" providerId="LiveId" clId="{FB7EFD1D-062D-4FA6-89E0-CC4F7D150527}" dt="2021-03-15T09:16:46.145" v="106" actId="14734"/>
        <pc:sldMkLst>
          <pc:docMk/>
          <pc:sldMk cId="84971115" sldId="260"/>
        </pc:sldMkLst>
        <pc:graphicFrameChg chg="modGraphic">
          <ac:chgData name="baskoyirina@outlook.com" userId="c741f44b23d4eef8" providerId="LiveId" clId="{FB7EFD1D-062D-4FA6-89E0-CC4F7D150527}" dt="2021-03-15T09:16:46.145" v="106" actId="14734"/>
          <ac:graphicFrameMkLst>
            <pc:docMk/>
            <pc:sldMk cId="84971115" sldId="260"/>
            <ac:graphicFrameMk id="4" creationId="{00000000-0000-0000-0000-000000000000}"/>
          </ac:graphicFrameMkLst>
        </pc:graphicFrameChg>
      </pc:sldChg>
      <pc:sldChg chg="modSp mod">
        <pc:chgData name="baskoyirina@outlook.com" userId="c741f44b23d4eef8" providerId="LiveId" clId="{FB7EFD1D-062D-4FA6-89E0-CC4F7D150527}" dt="2021-03-15T09:17:48.628" v="113" actId="20577"/>
        <pc:sldMkLst>
          <pc:docMk/>
          <pc:sldMk cId="3546801513" sldId="261"/>
        </pc:sldMkLst>
        <pc:spChg chg="mod">
          <ac:chgData name="baskoyirina@outlook.com" userId="c741f44b23d4eef8" providerId="LiveId" clId="{FB7EFD1D-062D-4FA6-89E0-CC4F7D150527}" dt="2021-03-15T09:17:48.628" v="113" actId="20577"/>
          <ac:spMkLst>
            <pc:docMk/>
            <pc:sldMk cId="3546801513" sldId="261"/>
            <ac:spMk id="6" creationId="{00000000-0000-0000-0000-000000000000}"/>
          </ac:spMkLst>
        </pc:spChg>
      </pc:sldChg>
      <pc:sldChg chg="modSp mod">
        <pc:chgData name="baskoyirina@outlook.com" userId="c741f44b23d4eef8" providerId="LiveId" clId="{FB7EFD1D-062D-4FA6-89E0-CC4F7D150527}" dt="2021-03-15T09:17:35.315" v="111" actId="20577"/>
        <pc:sldMkLst>
          <pc:docMk/>
          <pc:sldMk cId="1033083673" sldId="262"/>
        </pc:sldMkLst>
        <pc:spChg chg="mod">
          <ac:chgData name="baskoyirina@outlook.com" userId="c741f44b23d4eef8" providerId="LiveId" clId="{FB7EFD1D-062D-4FA6-89E0-CC4F7D150527}" dt="2021-03-15T09:17:35.315" v="111" actId="20577"/>
          <ac:spMkLst>
            <pc:docMk/>
            <pc:sldMk cId="1033083673" sldId="262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84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7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2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37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6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2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3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15.03.2021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44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5634" y="1305017"/>
            <a:ext cx="9890028" cy="3361762"/>
          </a:xfrm>
        </p:spPr>
        <p:txBody>
          <a:bodyPr>
            <a:noAutofit/>
          </a:bodyPr>
          <a:lstStyle/>
          <a:p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/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 ГУП </a:t>
            </a:r>
            <a:r>
              <a:rPr lang="kk-KZ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 программам медицинского образования стоматологического профиля </a:t>
            </a:r>
            <a:br>
              <a:rPr lang="kk-KZ" sz="32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 проекту  модели интегрированной программы </a:t>
            </a:r>
            <a:b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 независимой оценке выпускников образовательных программ (согласование спецификации) по направлению подготовки «Здравоохранение»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5530" y="5202238"/>
            <a:ext cx="9144000" cy="1242950"/>
          </a:xfrm>
        </p:spPr>
        <p:txBody>
          <a:bodyPr/>
          <a:lstStyle/>
          <a:p>
            <a:pPr lvl="0" algn="r"/>
            <a:r>
              <a:rPr lang="ru-RU" sz="1800" dirty="0"/>
              <a:t>Докладчик - председатель ГУП Дильбарханов Б.П.,   </a:t>
            </a:r>
          </a:p>
          <a:p>
            <a:pPr lvl="0" algn="r"/>
            <a:r>
              <a:rPr lang="ru-RU" sz="1800" dirty="0"/>
              <a:t>И.О. Декана Школы стоматологии, </a:t>
            </a:r>
          </a:p>
          <a:p>
            <a:pPr lvl="0" algn="r"/>
            <a:r>
              <a:rPr lang="ru-RU" sz="1800" dirty="0"/>
              <a:t>НАО «КазНМУ имени С.Д.Асфендиярова»</a:t>
            </a:r>
          </a:p>
          <a:p>
            <a:endParaRPr lang="ru-RU" dirty="0"/>
          </a:p>
        </p:txBody>
      </p:sp>
      <p:pic>
        <p:nvPicPr>
          <p:cNvPr id="512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21"/>
          <a:stretch>
            <a:fillRect/>
          </a:stretch>
        </p:blipFill>
        <p:spPr bwMode="auto">
          <a:xfrm>
            <a:off x="0" y="0"/>
            <a:ext cx="1539240" cy="177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440" y="60961"/>
            <a:ext cx="10515600" cy="89916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Модель учебного плана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непрерывной интегрированной образовательной программы по специальности «Стоматология»</a:t>
            </a:r>
            <a:br>
              <a:rPr lang="ru-RU" sz="2000" b="1" dirty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160" y="819785"/>
            <a:ext cx="10515600" cy="658495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Количество кредитов: не менее 300</a:t>
            </a:r>
          </a:p>
          <a:p>
            <a:r>
              <a:rPr lang="ru-RU" sz="2000" dirty="0"/>
              <a:t>Академическая степень: Магистр стоматологии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894"/>
              </p:ext>
            </p:extLst>
          </p:nvPr>
        </p:nvGraphicFramePr>
        <p:xfrm>
          <a:off x="1066801" y="1569720"/>
          <a:ext cx="9814558" cy="5119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75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39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39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8685">
                <a:tc rowSpan="2"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1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 rowSpan="2"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Наименование циклов и дисциплин</a:t>
                      </a:r>
                      <a:r>
                        <a:rPr lang="ru-RU" sz="1800" spc="10" dirty="0">
                          <a:effectLst/>
                        </a:rPr>
                        <a:t>*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Общая трудоемкость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в академических часах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в академических кредитах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05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1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10" dirty="0">
                          <a:effectLst/>
                        </a:rPr>
                        <a:t>Цикл общеобразовательны</a:t>
                      </a:r>
                      <a:r>
                        <a:rPr lang="ru-RU" sz="1800" b="1" spc="10" dirty="0">
                          <a:effectLst/>
                        </a:rPr>
                        <a:t>х </a:t>
                      </a:r>
                      <a:r>
                        <a:rPr lang="en-US" sz="1800" b="1" spc="10" dirty="0">
                          <a:effectLst/>
                        </a:rPr>
                        <a:t>дисциплин (ООД)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0822">
                <a:tc rowSpan="8"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10" dirty="0">
                          <a:effectLst/>
                        </a:rPr>
                        <a:t>1)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10" dirty="0">
                          <a:effectLst/>
                        </a:rPr>
                        <a:t>Обязательный компонент</a:t>
                      </a:r>
                      <a:r>
                        <a:rPr lang="ru-RU" sz="1800" b="1" spc="10" dirty="0">
                          <a:effectLst/>
                        </a:rPr>
                        <a:t> (ОК)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Современная история Казахстана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Философия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Казахский (Русский) язык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5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Информационно-коммуникационные технологии (на английском языке)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ru-RU" sz="18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9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Модуль социально-политических знаний (социология, политология, культурология, психология)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Физическая культура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331" marR="29331" marT="17599" marB="17599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48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64656"/>
              </p:ext>
            </p:extLst>
          </p:nvPr>
        </p:nvGraphicFramePr>
        <p:xfrm>
          <a:off x="960119" y="685799"/>
          <a:ext cx="10698480" cy="5728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45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08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6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433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solidFill>
                            <a:schemeClr val="tx1"/>
                          </a:solidFill>
                          <a:effectLst/>
                        </a:rPr>
                        <a:t>Цикл базовых дисциплин (БД)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solidFill>
                            <a:schemeClr val="tx1"/>
                          </a:solidFill>
                          <a:effectLst/>
                        </a:rPr>
                        <a:t>2340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614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1)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Вузовский компонент (ВК),</a:t>
                      </a:r>
                      <a:endParaRPr lang="ru-RU" sz="1800" dirty="0">
                        <a:effectLst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в том числе: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Фундаментальные биомедицинские науки**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Основы научных исследований и биоэтика***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Поведенческие и социальные науки, медицинская этика и право****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ru-RU" sz="18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3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2)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Компонент по выбору (КВ)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558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10" dirty="0">
                          <a:effectLst/>
                        </a:rPr>
                        <a:t>Цикл профилирующих дисциплин (ПД)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effectLst/>
                        </a:rPr>
                        <a:t>4500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effectLst/>
                        </a:rPr>
                        <a:t>150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0763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1)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Вузовский компонент (ВК),</a:t>
                      </a:r>
                      <a:endParaRPr lang="ru-RU" sz="1800" dirty="0">
                        <a:effectLst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в том числе:</a:t>
                      </a:r>
                      <a:endParaRPr lang="ru-RU" sz="1800" dirty="0">
                        <a:effectLst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Клинические дисциплины*****</a:t>
                      </a:r>
                      <a:endParaRPr lang="ru-RU" sz="1800" dirty="0">
                        <a:effectLst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Клинические дисциплины стоматологического профиля******</a:t>
                      </a:r>
                      <a:endParaRPr lang="ru-RU" sz="1800" dirty="0">
                        <a:effectLst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Профилактическая медицина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ru-RU" sz="18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33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2)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Компонент по выбору (КВ)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433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3)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Профессиональная практика (ПП)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12" marR="40512" marT="24307" marB="2430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13082" y="165854"/>
            <a:ext cx="1562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Продолжение</a:t>
            </a:r>
          </a:p>
        </p:txBody>
      </p:sp>
    </p:spTree>
    <p:extLst>
      <p:ext uri="{BB962C8B-B14F-4D97-AF65-F5344CB8AC3E}">
        <p14:creationId xmlns:p14="http://schemas.microsoft.com/office/powerpoint/2010/main" val="8497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51626"/>
              </p:ext>
            </p:extLst>
          </p:nvPr>
        </p:nvGraphicFramePr>
        <p:xfrm>
          <a:off x="1097280" y="655318"/>
          <a:ext cx="10652760" cy="3071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20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46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6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7953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spc="1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solidFill>
                            <a:schemeClr val="tx1"/>
                          </a:solidFill>
                          <a:effectLst/>
                        </a:rPr>
                        <a:t>Интернатура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6489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1)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Прохождение клинической практики, стажировки и выполнение магистерского проекта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953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spc="1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Итоговая аттестация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360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9543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1)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Оформление и защита магистерского проекта, независимая оценка знаний и навыков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360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953">
                <a:tc>
                  <a:txBody>
                    <a:bodyPr/>
                    <a:lstStyle/>
                    <a:p>
                      <a:pPr algn="l"/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10" dirty="0">
                          <a:effectLst/>
                        </a:rPr>
                        <a:t>Итого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effectLst/>
                        </a:rPr>
                        <a:t>9000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effectLst/>
                        </a:rPr>
                        <a:t>300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13082" y="165854"/>
            <a:ext cx="1562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Продолжение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2520" y="3797499"/>
            <a:ext cx="106527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Примечание:</a:t>
            </a:r>
          </a:p>
          <a:p>
            <a:pPr fontAlgn="base"/>
            <a:r>
              <a:rPr lang="ru-RU" dirty="0"/>
              <a:t>* Дисциплины модели ОП ОВПО рекомендуется реализовать в горизонтальной и вертикальной интеграции.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** Фундаментальные биомедицинские науки включают вопросы анатомии, биохимии, биофизики, цитологии и молекулярной биологии, иммунологии, микробиологии, вирусологии и паразитологии, физиологии, общей патологии, фармакологии, необходимые для подготовки врача-стоматолога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*** Основы научных исследований и биоэтика включают вопросы доказательной медицины, биоэтики, биостатистики, научного и критического мышления.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80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160" y="380226"/>
            <a:ext cx="10576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**** Поведенческие и социальные науки, медицинская этика и право включают вопросы глобального здоровья, эпидемиологии и гигиены, медицинской психологии, общественного здоровья, социальной медицины, медицинских информационных технологий, медицинской этики и права, менеджмента и психологии управления.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***** Клинические дисциплины включают вопросы этиологии, патогенеза, методов клинического исследования, основных симптомов и синдромов, визуальной диагностики, а также основы клинической медицины, неотложной медицины, лабораторной диагностики, неврологии и психиатрии, инфекционных болезней, офтальмологии, оториноларингологии, физиотерапии и реабилитационной медицины, клинической фармакологии, в том числе, применительно к стоматологическим заболеваниям.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****** Клинические дисциплины стоматологического профиля включают вопросы основных клинических дисциплин стоматологической практики: </a:t>
            </a:r>
            <a:r>
              <a:rPr lang="ru-RU" b="1" dirty="0"/>
              <a:t>терапевтической стоматологии, хирургической стоматологии, ортопедической стоматологии, стоматологии детского возраста</a:t>
            </a:r>
            <a:r>
              <a:rPr lang="ru-RU" dirty="0"/>
              <a:t> </a:t>
            </a:r>
            <a:r>
              <a:rPr lang="ru-RU" b="1" dirty="0"/>
              <a:t>и ортодонтии</a:t>
            </a:r>
            <a:r>
              <a:rPr lang="ru-RU" dirty="0"/>
              <a:t>, на которые должно выделяться наибольшее количество кредитов. </a:t>
            </a:r>
          </a:p>
        </p:txBody>
      </p:sp>
    </p:spTree>
    <p:extLst>
      <p:ext uri="{BB962C8B-B14F-4D97-AF65-F5344CB8AC3E}">
        <p14:creationId xmlns:p14="http://schemas.microsoft.com/office/powerpoint/2010/main" val="103308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Спецификация теста  и перечень клинических/практических станций для оценки выпускников интернатуры по направлению 07_«Стоматология»</a:t>
            </a:r>
            <a:br>
              <a:rPr lang="ru-RU" sz="36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>Замечаний и предложений нет.</a:t>
            </a:r>
            <a:br>
              <a:rPr lang="ru-RU" sz="3600" dirty="0">
                <a:latin typeface="Arial Narrow" panose="020B0606020202030204" pitchFamily="34" charset="0"/>
              </a:rPr>
            </a:br>
            <a:r>
              <a:rPr lang="ru-RU" sz="3600" dirty="0">
                <a:latin typeface="Arial Narrow" panose="020B0606020202030204" pitchFamily="34" charset="0"/>
              </a:rPr>
              <a:t/>
            </a:r>
            <a:br>
              <a:rPr lang="ru-RU" sz="3600" dirty="0">
                <a:latin typeface="Arial Narrow" panose="020B0606020202030204" pitchFamily="34" charset="0"/>
              </a:rPr>
            </a:br>
            <a:endParaRPr lang="ru-RU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Ссылка на сайт о деятельности ГУП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4468" y="2967335"/>
            <a:ext cx="113912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https://kaznmu.kz/rus/obrazovanie-2/uchebno-metodicheskoe-obedinenie/gruppa-upravleniya-proektami/5-komitetov/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8181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486</Words>
  <Application>Microsoft Office PowerPoint</Application>
  <PresentationFormat>Произвольный</PresentationFormat>
  <Paragraphs>112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  Предложения ГУП по программам медицинского образования стоматологического профиля  по проекту  модели интегрированной программы  и независимой оценке выпускников образовательных программ (согласование спецификации) по направлению подготовки «Здравоохранение» </vt:lpstr>
      <vt:lpstr>Модель учебного плана  непрерывной интегрированной образовательной программы по специальности «Стоматология» </vt:lpstr>
      <vt:lpstr>Презентация PowerPoint</vt:lpstr>
      <vt:lpstr>Презентация PowerPoint</vt:lpstr>
      <vt:lpstr>Презентация PowerPoint</vt:lpstr>
      <vt:lpstr>      Спецификация теста  и перечень клинических/практических станций для оценки выпускников интернатуры по направлению 07_«Стоматология»   Замечаний и предложений нет.  </vt:lpstr>
      <vt:lpstr>Ссылка на сайт о деятельности ГУП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 </dc:title>
  <dc:creator>Botagoz Turdaliyeva</dc:creator>
  <cp:lastModifiedBy>User</cp:lastModifiedBy>
  <cp:revision>5</cp:revision>
  <dcterms:created xsi:type="dcterms:W3CDTF">2021-03-15T03:34:39Z</dcterms:created>
  <dcterms:modified xsi:type="dcterms:W3CDTF">2021-03-15T09:27:35Z</dcterms:modified>
</cp:coreProperties>
</file>