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84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46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72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29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7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3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91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25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45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31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4A52A-191C-4BEB-A955-2381AC9589EA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4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5634" y="1882938"/>
            <a:ext cx="9144000" cy="2635273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Arial Narrow" panose="020B0606020202030204" pitchFamily="34" charset="0"/>
              </a:rPr>
              <a:t>Предложения </a:t>
            </a:r>
            <a:r>
              <a:rPr lang="ru-RU" sz="4000" dirty="0" smtClean="0"/>
              <a:t>ГУП программ подготовки специалистов сестринского дела</a:t>
            </a:r>
            <a:br>
              <a:rPr lang="ru-RU" sz="4000" dirty="0" smtClean="0"/>
            </a:br>
            <a:r>
              <a:rPr lang="ru-RU" sz="4000" dirty="0" smtClean="0">
                <a:latin typeface="Arial Narrow" panose="020B0606020202030204" pitchFamily="34" charset="0"/>
              </a:rPr>
              <a:t>к </a:t>
            </a:r>
            <a:r>
              <a:rPr lang="ru-RU" sz="4000" dirty="0">
                <a:latin typeface="Arial Narrow" panose="020B0606020202030204" pitchFamily="34" charset="0"/>
              </a:rPr>
              <a:t>проектам </a:t>
            </a:r>
            <a:r>
              <a:rPr lang="ru-RU" sz="4000" dirty="0" smtClean="0">
                <a:latin typeface="Arial Narrow" panose="020B0606020202030204" pitchFamily="34" charset="0"/>
              </a:rPr>
              <a:t>ОРК, ПС </a:t>
            </a:r>
            <a:r>
              <a:rPr lang="ru-RU" sz="4000" dirty="0">
                <a:latin typeface="Arial Narrow" panose="020B0606020202030204" pitchFamily="34" charset="0"/>
              </a:rPr>
              <a:t>и независимой оценке выпускников образовательных программ (согласование спецификаций) по направлению подготовки </a:t>
            </a:r>
            <a:r>
              <a:rPr lang="ru-RU" sz="4000" dirty="0" smtClean="0">
                <a:latin typeface="Arial Narrow" panose="020B0606020202030204" pitchFamily="34" charset="0"/>
              </a:rPr>
              <a:t>Здравоохранение </a:t>
            </a:r>
            <a:endParaRPr lang="ru-RU" sz="4000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00770" y="4806995"/>
            <a:ext cx="9144000" cy="1655762"/>
          </a:xfrm>
        </p:spPr>
        <p:txBody>
          <a:bodyPr>
            <a:normAutofit lnSpcReduction="10000"/>
          </a:bodyPr>
          <a:lstStyle/>
          <a:p>
            <a:pPr lvl="0" algn="r"/>
            <a:r>
              <a:rPr lang="ru-RU" dirty="0" smtClean="0"/>
              <a:t>докладчик - председатель ГУП </a:t>
            </a:r>
          </a:p>
          <a:p>
            <a:pPr algn="r"/>
            <a:r>
              <a:rPr lang="ru-RU" dirty="0" smtClean="0"/>
              <a:t>ГУП программ подготовки специалистов сестринского дела, </a:t>
            </a:r>
            <a:r>
              <a:rPr lang="ru-RU" dirty="0" err="1" smtClean="0"/>
              <a:t>КазМУНО</a:t>
            </a:r>
            <a:r>
              <a:rPr lang="ru-RU" dirty="0" smtClean="0"/>
              <a:t> </a:t>
            </a:r>
            <a:endParaRPr lang="ru-RU" dirty="0">
              <a:solidFill>
                <a:srgbClr val="FF0000"/>
              </a:solidFill>
            </a:endParaRPr>
          </a:p>
          <a:p>
            <a:pPr lvl="0" algn="r"/>
            <a:r>
              <a:rPr lang="ru-RU" dirty="0" err="1" smtClean="0"/>
              <a:t>Оспанова</a:t>
            </a:r>
            <a:r>
              <a:rPr lang="ru-RU" dirty="0" smtClean="0"/>
              <a:t> Д.А., зав.кафедрой ОЗЗ с курсом СД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71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latin typeface="Arial Narrow" panose="020B0606020202030204" pitchFamily="34" charset="0"/>
              </a:rPr>
              <a:t>Предложения </a:t>
            </a:r>
            <a:r>
              <a:rPr lang="ru-RU" sz="3600" dirty="0" smtClean="0">
                <a:latin typeface="Arial Narrow" panose="020B0606020202030204" pitchFamily="34" charset="0"/>
              </a:rPr>
              <a:t>ГУП по согласованию </a:t>
            </a:r>
            <a:r>
              <a:rPr lang="ru-RU" sz="3600" dirty="0" smtClean="0">
                <a:latin typeface="Arial Narrow" panose="020B0606020202030204" pitchFamily="34" charset="0"/>
              </a:rPr>
              <a:t>формата независимой </a:t>
            </a:r>
            <a:r>
              <a:rPr lang="ru-RU" sz="3600" dirty="0" smtClean="0">
                <a:latin typeface="Arial Narrow" panose="020B0606020202030204" pitchFamily="34" charset="0"/>
              </a:rPr>
              <a:t>оценки </a:t>
            </a:r>
            <a:r>
              <a:rPr lang="ru-RU" sz="3600" dirty="0">
                <a:latin typeface="Arial Narrow" panose="020B0606020202030204" pitchFamily="34" charset="0"/>
              </a:rPr>
              <a:t>выпускников </a:t>
            </a:r>
            <a:r>
              <a:rPr lang="ru-RU" sz="3600" dirty="0" err="1" smtClean="0">
                <a:latin typeface="Arial Narrow" panose="020B0606020202030204" pitchFamily="34" charset="0"/>
              </a:rPr>
              <a:t>бакалавриата</a:t>
            </a:r>
            <a:r>
              <a:rPr lang="ru-RU" sz="3600" dirty="0" smtClean="0">
                <a:latin typeface="Arial Narrow" panose="020B0606020202030204" pitchFamily="34" charset="0"/>
              </a:rPr>
              <a:t> ОП СД</a:t>
            </a:r>
            <a:endParaRPr lang="ru-RU" sz="3600" dirty="0"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131" y="1825625"/>
            <a:ext cx="11118669" cy="471861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Arial Narrow" panose="020B0606020202030204" pitchFamily="34" charset="0"/>
              </a:rPr>
              <a:t>1. Для выпускников академического </a:t>
            </a:r>
            <a:r>
              <a:rPr lang="ru-RU" b="1" dirty="0" err="1" smtClean="0">
                <a:latin typeface="Arial Narrow" panose="020B0606020202030204" pitchFamily="34" charset="0"/>
              </a:rPr>
              <a:t>бакалавриата</a:t>
            </a:r>
            <a:r>
              <a:rPr lang="ru-RU" b="1" dirty="0" smtClean="0">
                <a:latin typeface="Arial Narrow" panose="020B0606020202030204" pitchFamily="34" charset="0"/>
              </a:rPr>
              <a:t> 4 года:</a:t>
            </a:r>
          </a:p>
          <a:p>
            <a:pPr marL="0" indent="0">
              <a:buNone/>
            </a:pPr>
            <a:r>
              <a:rPr lang="ru-RU" b="1" i="1" dirty="0" smtClean="0">
                <a:latin typeface="Arial Narrow" panose="020B0606020202030204" pitchFamily="34" charset="0"/>
              </a:rPr>
              <a:t>	Комплексное </a:t>
            </a:r>
            <a:r>
              <a:rPr lang="ru-RU" b="1" i="1" dirty="0" smtClean="0">
                <a:latin typeface="Arial Narrow" panose="020B0606020202030204" pitchFamily="34" charset="0"/>
              </a:rPr>
              <a:t>тестирование и сдача клинических навыков </a:t>
            </a:r>
          </a:p>
          <a:p>
            <a:r>
              <a:rPr lang="ru-RU" b="1" dirty="0" smtClean="0">
                <a:latin typeface="Arial Narrow" panose="020B0606020202030204" pitchFamily="34" charset="0"/>
              </a:rPr>
              <a:t>2. Для выпускников </a:t>
            </a:r>
            <a:r>
              <a:rPr lang="ru-RU" b="1" i="1" dirty="0" smtClean="0">
                <a:latin typeface="Arial Narrow" panose="020B0606020202030204" pitchFamily="34" charset="0"/>
              </a:rPr>
              <a:t>академического </a:t>
            </a:r>
            <a:r>
              <a:rPr lang="ru-RU" b="1" i="1" dirty="0" err="1" smtClean="0">
                <a:latin typeface="Arial Narrow" panose="020B0606020202030204" pitchFamily="34" charset="0"/>
              </a:rPr>
              <a:t>бакалавриата</a:t>
            </a:r>
            <a:r>
              <a:rPr lang="ru-RU" b="1" i="1" dirty="0" smtClean="0">
                <a:latin typeface="Arial Narrow" panose="020B0606020202030204" pitchFamily="34" charset="0"/>
              </a:rPr>
              <a:t> 2.5 года:</a:t>
            </a:r>
          </a:p>
          <a:p>
            <a:pPr marL="0" indent="0">
              <a:buNone/>
            </a:pPr>
            <a:r>
              <a:rPr lang="ru-RU" b="1" dirty="0" smtClean="0">
                <a:latin typeface="Arial Narrow" panose="020B0606020202030204" pitchFamily="34" charset="0"/>
              </a:rPr>
              <a:t>	Комплексное тестирование </a:t>
            </a:r>
            <a:r>
              <a:rPr lang="ru-RU" b="1" i="1" dirty="0">
                <a:latin typeface="Arial Narrow" panose="020B0606020202030204" pitchFamily="34" charset="0"/>
              </a:rPr>
              <a:t>и сдача клинических навыков </a:t>
            </a:r>
            <a:endParaRPr lang="ru-RU" b="1" dirty="0" smtClean="0">
              <a:latin typeface="Arial Narrow" panose="020B0606020202030204" pitchFamily="34" charset="0"/>
            </a:endParaRPr>
          </a:p>
          <a:p>
            <a:r>
              <a:rPr lang="ru-RU" b="1" dirty="0" smtClean="0">
                <a:latin typeface="Arial Narrow" panose="020B0606020202030204" pitchFamily="34" charset="0"/>
              </a:rPr>
              <a:t>3. Для выпускников академического </a:t>
            </a:r>
            <a:r>
              <a:rPr lang="ru-RU" b="1" dirty="0" err="1" smtClean="0">
                <a:latin typeface="Arial Narrow" panose="020B0606020202030204" pitchFamily="34" charset="0"/>
              </a:rPr>
              <a:t>бакалавриата</a:t>
            </a:r>
            <a:r>
              <a:rPr lang="ru-RU" b="1" dirty="0" smtClean="0">
                <a:latin typeface="Arial Narrow" panose="020B0606020202030204" pitchFamily="34" charset="0"/>
              </a:rPr>
              <a:t> 10 мес.:</a:t>
            </a:r>
          </a:p>
          <a:p>
            <a:pPr marL="0" indent="0">
              <a:buNone/>
            </a:pPr>
            <a:r>
              <a:rPr lang="ru-RU" b="1" i="1" dirty="0" smtClean="0">
                <a:latin typeface="Arial Narrow" panose="020B0606020202030204" pitchFamily="34" charset="0"/>
              </a:rPr>
              <a:t>	ИГА (КЭ) проводится </a:t>
            </a:r>
            <a:r>
              <a:rPr lang="ru-RU" b="1" i="1" dirty="0" smtClean="0">
                <a:latin typeface="Arial Narrow" panose="020B0606020202030204" pitchFamily="34" charset="0"/>
              </a:rPr>
              <a:t>на базе Университет</a:t>
            </a:r>
            <a:r>
              <a:rPr lang="ru-RU" b="1" dirty="0" smtClean="0">
                <a:latin typeface="Arial Narrow" panose="020B0606020202030204" pitchFamily="34" charset="0"/>
              </a:rPr>
              <a:t>а </a:t>
            </a:r>
          </a:p>
          <a:p>
            <a:r>
              <a:rPr lang="ru-RU" b="1" dirty="0" smtClean="0">
                <a:latin typeface="Arial Narrow" panose="020B0606020202030204" pitchFamily="34" charset="0"/>
              </a:rPr>
              <a:t>4. Для выпускников прикладного </a:t>
            </a:r>
            <a:r>
              <a:rPr lang="ru-RU" b="1" dirty="0" err="1" smtClean="0">
                <a:latin typeface="Arial Narrow" panose="020B0606020202030204" pitchFamily="34" charset="0"/>
              </a:rPr>
              <a:t>бакалавриата</a:t>
            </a:r>
            <a:r>
              <a:rPr lang="ru-RU" b="1" dirty="0" smtClean="0">
                <a:latin typeface="Arial Narrow" panose="020B0606020202030204" pitchFamily="34" charset="0"/>
              </a:rPr>
              <a:t> 1.5 </a:t>
            </a:r>
            <a:r>
              <a:rPr lang="ru-RU" b="1" dirty="0" smtClean="0">
                <a:latin typeface="Arial Narrow" panose="020B0606020202030204" pitchFamily="34" charset="0"/>
              </a:rPr>
              <a:t>года.</a:t>
            </a:r>
          </a:p>
          <a:p>
            <a:pPr marL="0" indent="0">
              <a:buNone/>
            </a:pPr>
            <a:r>
              <a:rPr lang="ru-RU" b="1" i="1" dirty="0" smtClean="0">
                <a:latin typeface="Arial Narrow" panose="020B0606020202030204" pitchFamily="34" charset="0"/>
              </a:rPr>
              <a:t>	Комплексное </a:t>
            </a:r>
            <a:r>
              <a:rPr lang="ru-RU" b="1" i="1" dirty="0">
                <a:latin typeface="Arial Narrow" panose="020B0606020202030204" pitchFamily="34" charset="0"/>
              </a:rPr>
              <a:t>тестирование и сдача клинических навыков </a:t>
            </a:r>
          </a:p>
          <a:p>
            <a:r>
              <a:rPr lang="ru-RU" b="1" dirty="0" smtClean="0">
                <a:latin typeface="Arial Narrow" panose="020B0606020202030204" pitchFamily="34" charset="0"/>
              </a:rPr>
              <a:t>5</a:t>
            </a:r>
            <a:r>
              <a:rPr lang="ru-RU" b="1" dirty="0" smtClean="0">
                <a:latin typeface="Arial Narrow" panose="020B0606020202030204" pitchFamily="34" charset="0"/>
              </a:rPr>
              <a:t>. Для выпускников прикладного </a:t>
            </a:r>
            <a:r>
              <a:rPr lang="ru-RU" b="1" dirty="0" err="1" smtClean="0">
                <a:latin typeface="Arial Narrow" panose="020B0606020202030204" pitchFamily="34" charset="0"/>
              </a:rPr>
              <a:t>бакалавриата</a:t>
            </a:r>
            <a:r>
              <a:rPr lang="ru-RU" b="1" dirty="0" smtClean="0">
                <a:latin typeface="Arial Narrow" panose="020B0606020202030204" pitchFamily="34" charset="0"/>
              </a:rPr>
              <a:t> 3.5 </a:t>
            </a:r>
            <a:r>
              <a:rPr lang="ru-RU" b="1" dirty="0" smtClean="0">
                <a:latin typeface="Arial Narrow" panose="020B0606020202030204" pitchFamily="34" charset="0"/>
              </a:rPr>
              <a:t>года.</a:t>
            </a:r>
          </a:p>
          <a:p>
            <a:pPr marL="0" indent="0">
              <a:buNone/>
            </a:pPr>
            <a:r>
              <a:rPr lang="ru-RU" b="1" i="1" dirty="0" smtClean="0">
                <a:latin typeface="Arial Narrow" panose="020B0606020202030204" pitchFamily="34" charset="0"/>
              </a:rPr>
              <a:t>	Комплексное </a:t>
            </a:r>
            <a:r>
              <a:rPr lang="ru-RU" b="1" i="1" dirty="0">
                <a:latin typeface="Arial Narrow" panose="020B0606020202030204" pitchFamily="34" charset="0"/>
              </a:rPr>
              <a:t>тестирование и сдача клинических навыков </a:t>
            </a:r>
            <a:endParaRPr lang="ru-RU" b="1" dirty="0" smtClean="0">
              <a:latin typeface="Arial Narrow" panose="020B0606020202030204" pitchFamily="34" charset="0"/>
            </a:endParaRPr>
          </a:p>
          <a:p>
            <a:endParaRPr lang="ru-RU" b="1" dirty="0" smtClean="0">
              <a:latin typeface="Arial Narrow" panose="020B0606020202030204" pitchFamily="34" charset="0"/>
            </a:endParaRPr>
          </a:p>
          <a:p>
            <a:endParaRPr lang="ru-RU" b="1" dirty="0" smtClean="0">
              <a:latin typeface="Arial Narrow" panose="020B0606020202030204" pitchFamily="34" charset="0"/>
            </a:endParaRPr>
          </a:p>
          <a:p>
            <a:endParaRPr lang="ru-RU" b="1" dirty="0" smtClean="0">
              <a:latin typeface="Arial Narrow" panose="020B0606020202030204" pitchFamily="34" charset="0"/>
            </a:endParaRPr>
          </a:p>
          <a:p>
            <a:endParaRPr lang="ru-RU" b="1" dirty="0" smtClean="0">
              <a:latin typeface="Arial Narrow" panose="020B0606020202030204" pitchFamily="34" charset="0"/>
            </a:endParaRPr>
          </a:p>
          <a:p>
            <a:endParaRPr lang="ru-RU" b="1" dirty="0" smtClean="0">
              <a:latin typeface="Arial Narrow" panose="020B0606020202030204" pitchFamily="34" charset="0"/>
            </a:endParaRPr>
          </a:p>
          <a:p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15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70771" cy="57540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Arial Narrow" panose="020B0606020202030204" pitchFamily="34" charset="0"/>
              </a:rPr>
              <a:t>Спецификация </a:t>
            </a:r>
            <a:r>
              <a:rPr lang="ru-RU" sz="3600" dirty="0">
                <a:latin typeface="Arial Narrow" panose="020B0606020202030204" pitchFamily="34" charset="0"/>
              </a:rPr>
              <a:t>независимой </a:t>
            </a:r>
            <a:r>
              <a:rPr lang="ru-RU" sz="3600" dirty="0" smtClean="0">
                <a:latin typeface="Arial Narrow" panose="020B0606020202030204" pitchFamily="34" charset="0"/>
              </a:rPr>
              <a:t>оценки </a:t>
            </a:r>
            <a:r>
              <a:rPr lang="ru-RU" sz="3600" dirty="0">
                <a:latin typeface="Arial Narrow" panose="020B0606020202030204" pitchFamily="34" charset="0"/>
              </a:rPr>
              <a:t>выпускников </a:t>
            </a:r>
            <a:r>
              <a:rPr lang="ru-RU" sz="3600" dirty="0" smtClean="0">
                <a:latin typeface="Arial Narrow" panose="020B0606020202030204" pitchFamily="34" charset="0"/>
              </a:rPr>
              <a:t>СД (1 этап)</a:t>
            </a:r>
            <a:endParaRPr lang="ru-RU" sz="3600" dirty="0">
              <a:latin typeface="Arial Narrow" panose="020B060602020203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865233"/>
              </p:ext>
            </p:extLst>
          </p:nvPr>
        </p:nvGraphicFramePr>
        <p:xfrm>
          <a:off x="283029" y="1141608"/>
          <a:ext cx="11625942" cy="5653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469"/>
                <a:gridCol w="9755548"/>
                <a:gridCol w="1092925"/>
              </a:tblGrid>
              <a:tr h="58083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тестов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419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Основы сестринского дела. Инфекционный контроль. Эпидемиология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413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Медицинская биоэтика.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593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ПМСП в сестринском деле: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управление сестринской деятельностью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83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ПМСП в сестринском деле: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первичной медико-санитарной помощи. Общие принципы организации ПМСП.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94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ПМСП в сестринском деле: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Функциональные обязанности специалистов сестринского дела.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638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ПМСП в сестринском деле: Организация  акушерско-гинекологической  помощи.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83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ПМСП в сестринском деле: Организация медицинской помощи детям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083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ПМСП в сестринском деле: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медицинской помощи сельскому населению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609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ПМСП в сестринском деле: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работы медицинской сестры приемного отделения и постовых сестер отделений терапевтического профиля.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157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029" y="365126"/>
            <a:ext cx="11625942" cy="44477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Arial Narrow" panose="020B0606020202030204" pitchFamily="34" charset="0"/>
              </a:rPr>
              <a:t>Спецификация </a:t>
            </a:r>
            <a:r>
              <a:rPr lang="ru-RU" sz="3600" dirty="0">
                <a:latin typeface="Arial Narrow" panose="020B0606020202030204" pitchFamily="34" charset="0"/>
              </a:rPr>
              <a:t>независимой </a:t>
            </a:r>
            <a:r>
              <a:rPr lang="ru-RU" sz="3600" dirty="0" smtClean="0">
                <a:latin typeface="Arial Narrow" panose="020B0606020202030204" pitchFamily="34" charset="0"/>
              </a:rPr>
              <a:t>оценки </a:t>
            </a:r>
            <a:r>
              <a:rPr lang="ru-RU" sz="3600" dirty="0">
                <a:latin typeface="Arial Narrow" panose="020B0606020202030204" pitchFamily="34" charset="0"/>
              </a:rPr>
              <a:t>выпускников </a:t>
            </a:r>
            <a:r>
              <a:rPr lang="ru-RU" sz="3600" dirty="0" smtClean="0">
                <a:latin typeface="Arial Narrow" panose="020B0606020202030204" pitchFamily="34" charset="0"/>
              </a:rPr>
              <a:t>СД (1 этап)</a:t>
            </a:r>
            <a:endParaRPr lang="ru-RU" sz="3600" dirty="0">
              <a:latin typeface="Arial Narrow" panose="020B060602020203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857661"/>
              </p:ext>
            </p:extLst>
          </p:nvPr>
        </p:nvGraphicFramePr>
        <p:xfrm>
          <a:off x="283029" y="1071157"/>
          <a:ext cx="11625942" cy="5584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469"/>
                <a:gridCol w="9781673"/>
                <a:gridCol w="1066800"/>
              </a:tblGrid>
              <a:tr h="70539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тестов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691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ПМСП в сестринском деле: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Вопросы профилактики и формирования здорового образа жизни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691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 и качество в сестринском деле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Актуальные вопросы управления сестринской деятельностью в системе здравоохранения</a:t>
                      </a: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691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 и качество в сестринском деле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 Роль мед</a:t>
                      </a: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ицинской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сестры как руководителя в управлении средним медицинским персоналом</a:t>
                      </a: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691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Менеджмент и качество в сестринском деле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Современная система управления сестринским персоналом</a:t>
                      </a: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 Лидерство в сестринском деле.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691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 и качество в сестринском деле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Обеспечение качества сестринской помощи населению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691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медицина, организация здравоохранения и основы законодательства в здравоохранении, мед. статистика.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691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Экономика и маркетинг в здравоохранении. Административный процесс и менеджмент в сестринском деле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029" y="365125"/>
            <a:ext cx="11908971" cy="523149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Arial Narrow" panose="020B0606020202030204" pitchFamily="34" charset="0"/>
              </a:rPr>
              <a:t>Спецификация </a:t>
            </a:r>
            <a:r>
              <a:rPr lang="ru-RU" sz="3600" dirty="0">
                <a:latin typeface="Arial Narrow" panose="020B0606020202030204" pitchFamily="34" charset="0"/>
              </a:rPr>
              <a:t>независимой </a:t>
            </a:r>
            <a:r>
              <a:rPr lang="ru-RU" sz="3600" dirty="0" smtClean="0">
                <a:latin typeface="Arial Narrow" panose="020B0606020202030204" pitchFamily="34" charset="0"/>
              </a:rPr>
              <a:t>оценки </a:t>
            </a:r>
            <a:r>
              <a:rPr lang="ru-RU" sz="3600" dirty="0">
                <a:latin typeface="Arial Narrow" panose="020B0606020202030204" pitchFamily="34" charset="0"/>
              </a:rPr>
              <a:t>выпускников </a:t>
            </a:r>
            <a:r>
              <a:rPr lang="ru-RU" sz="3600" dirty="0" smtClean="0">
                <a:latin typeface="Arial Narrow" panose="020B0606020202030204" pitchFamily="34" charset="0"/>
              </a:rPr>
              <a:t>СД (2 этап)</a:t>
            </a:r>
            <a:endParaRPr lang="ru-RU" sz="3600" dirty="0">
              <a:latin typeface="Arial Narrow" panose="020B060602020203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51590"/>
              </p:ext>
            </p:extLst>
          </p:nvPr>
        </p:nvGraphicFramePr>
        <p:xfrm>
          <a:off x="496388" y="1280162"/>
          <a:ext cx="11412582" cy="5264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109"/>
                <a:gridCol w="9993978"/>
                <a:gridCol w="854495"/>
              </a:tblGrid>
              <a:tr h="7445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№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Перечень</a:t>
                      </a:r>
                      <a:r>
                        <a:rPr lang="ru-RU" sz="2200" baseline="0" dirty="0" smtClean="0"/>
                        <a:t> клинических станций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Чек лист</a:t>
                      </a:r>
                      <a:endParaRPr lang="ru-RU" sz="2200" dirty="0"/>
                    </a:p>
                  </a:txBody>
                  <a:tcPr/>
                </a:tc>
              </a:tr>
              <a:tr h="7445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Оказание медицинской помощи (</a:t>
                      </a:r>
                      <a:r>
                        <a:rPr lang="ru-RU" sz="2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догоспитальной</a:t>
                      </a: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 при шоках</a:t>
                      </a:r>
                      <a:endParaRPr lang="ru-RU" sz="2200" dirty="0" smtClean="0">
                        <a:effectLst/>
                      </a:endParaRP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/>
                </a:tc>
              </a:tr>
              <a:tr h="1075447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2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Оказание медицинской помощи (</a:t>
                      </a:r>
                      <a:r>
                        <a:rPr lang="ru-RU" sz="2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догоспитальной</a:t>
                      </a: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 при внезапной остановке сердца</a:t>
                      </a:r>
                      <a:endParaRPr lang="ru-RU" sz="2200" dirty="0" smtClean="0">
                        <a:effectLst/>
                      </a:endParaRP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/>
                </a:tc>
              </a:tr>
              <a:tr h="7445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3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Контроль за лекарственным обеспечением</a:t>
                      </a:r>
                      <a:endParaRPr lang="ru-RU" sz="2200" dirty="0" smtClean="0">
                        <a:effectLst/>
                      </a:endParaRP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/>
                </a:tc>
              </a:tr>
              <a:tr h="679267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4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Заполнение учетно-отчетной документации</a:t>
                      </a:r>
                      <a:endParaRPr lang="ru-RU" sz="2200" dirty="0" smtClean="0">
                        <a:effectLst/>
                      </a:endParaRP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/>
                </a:tc>
              </a:tr>
              <a:tr h="1119281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5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Определение показателей материнской (младенческой) смертности в регионе</a:t>
                      </a:r>
                      <a:endParaRPr lang="ru-RU" sz="22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308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ГУП по обсуждению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«Сестринское дело»</a:t>
            </a:r>
            <a:endParaRPr lang="ru-RU" dirty="0"/>
          </a:p>
        </p:txBody>
      </p:sp>
      <p:sp>
        <p:nvSpPr>
          <p:cNvPr id="4" name="Объект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1929"/>
          </a:xfrm>
        </p:spPr>
        <p:txBody>
          <a:bodyPr>
            <a:normAutofit lnSpcReduction="10000"/>
          </a:bodyPr>
          <a:lstStyle/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Спецификация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тестов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составлена согласно перечня компетенций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основании тематического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который входит в ТУП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ГОСО 2017 года для выпускников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4 года и 2,5 года.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2этапе оценки профессиональной подготовленности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выпускников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4 года и 2,5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года проводится по 5 клиническим станциям.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профессиональной подготовленности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выпусников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 (10 месяцев) нецелесообразна.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многие имеют категорию (высшую и первую) долгое время;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занимают должность менеджера СД ни один год;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 недавнем времени (0,5-1,5 лет) завершили Прикладной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бакалавриат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	и проходили все этапы аттестации;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обучались в Университете 10 месяцев, в основном дисциплинам по 	лидерству 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МНИ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СД.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19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ГУП по обсуждению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ГОСО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«Сестринское дело»</a:t>
            </a:r>
            <a:endParaRPr lang="ru-RU" dirty="0"/>
          </a:p>
        </p:txBody>
      </p:sp>
      <p:sp>
        <p:nvSpPr>
          <p:cNvPr id="4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itchFamily="18" charset="0"/>
              </a:rPr>
              <a:t>4. Внести дополнения в ГОСО 2020: Требования к предшествующему уровню образования лиц, желающих освоить образовательную программу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В084 "Сестринское дело" на базе технического и профессионального образования (срок обучения – 2 года 6 месяцев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"Лечебное дело", сертификат специалиста и стаж работы не менее трех лет по специальности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«Сестринское дело»,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«Фельдшер», «Акушер/ка».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Внести уточнение в ТУП ГОСО 2020 по Итоговой аттестации выпускников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4 года и 2,5 лет Вместо «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защита дипломной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работы» - 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«Написание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защита дипломной работы (проекта) или подготовка и сдача комплексного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экзамена» или «Подготовка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сдача комплексного экзамена»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738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559</Words>
  <Application>Microsoft Office PowerPoint</Application>
  <PresentationFormat>Широкоэкранный</PresentationFormat>
  <Paragraphs>108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Times New Roman</vt:lpstr>
      <vt:lpstr>Тема Office</vt:lpstr>
      <vt:lpstr>Предложения ГУП программ подготовки специалистов сестринского дела к проектам ОРК, ПС и независимой оценке выпускников образовательных программ (согласование спецификаций) по направлению подготовки Здравоохранение </vt:lpstr>
      <vt:lpstr>Предложения ГУП по согласованию формата независимой оценки выпускников бакалавриата ОП СД</vt:lpstr>
      <vt:lpstr>Спецификация независимой оценки выпускников СД (1 этап)</vt:lpstr>
      <vt:lpstr>Спецификация независимой оценки выпускников СД (1 этап)</vt:lpstr>
      <vt:lpstr>Спецификация независимой оценки выпускников СД (2 этап)</vt:lpstr>
      <vt:lpstr>Предложения ГУП по обсуждению ТУПл, ГОСО специальность «Сестринское дело»</vt:lpstr>
      <vt:lpstr>Предложения ГУП по обсуждению ТУПл, ГОСО специальность «Сестринское дело»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ГУП (указать наименование)  к проектам ОРК, ПС и независимой оценке выпускников образовательных программ (согласование спецификаций) по направлению подготовки Здравоохранение</dc:title>
  <dc:creator>Botagoz Turdaliyeva</dc:creator>
  <cp:lastModifiedBy>Динара Оспанова</cp:lastModifiedBy>
  <cp:revision>14</cp:revision>
  <dcterms:created xsi:type="dcterms:W3CDTF">2021-03-15T03:34:39Z</dcterms:created>
  <dcterms:modified xsi:type="dcterms:W3CDTF">2021-03-19T07:37:59Z</dcterms:modified>
</cp:coreProperties>
</file>