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0" r:id="rId4"/>
    <p:sldId id="271" r:id="rId5"/>
    <p:sldId id="272" r:id="rId6"/>
    <p:sldId id="268" r:id="rId7"/>
    <p:sldId id="258" r:id="rId8"/>
    <p:sldId id="273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B"/>
    <a:srgbClr val="FFF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84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6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72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2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7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3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1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25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45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31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4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9397" y="1882938"/>
            <a:ext cx="10836329" cy="2496557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latin typeface="Arial Narrow" panose="020B0606020202030204" pitchFamily="34" charset="0"/>
              </a:rPr>
              <a:t>Предложения ГУП </a:t>
            </a:r>
            <a:r>
              <a:rPr lang="ru-RU" sz="3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по </a:t>
            </a:r>
            <a:r>
              <a:rPr lang="ru-RU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П</a:t>
            </a:r>
            <a:r>
              <a:rPr lang="ru-RU" sz="3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едиатрии, анестезиологии и медицинской </a:t>
            </a:r>
            <a:r>
              <a:rPr lang="ru-RU" sz="32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реабилитологии</a:t>
            </a:r>
            <a:r>
              <a:rPr lang="ru-RU" sz="3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br>
              <a:rPr lang="ru-RU" sz="3200" dirty="0" smtClean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3200" dirty="0" smtClean="0">
                <a:latin typeface="Arial Narrow" panose="020B0606020202030204" pitchFamily="34" charset="0"/>
              </a:rPr>
              <a:t>к </a:t>
            </a:r>
            <a:r>
              <a:rPr lang="ru-RU" sz="3200" dirty="0">
                <a:latin typeface="Arial Narrow" panose="020B0606020202030204" pitchFamily="34" charset="0"/>
              </a:rPr>
              <a:t>проектам </a:t>
            </a:r>
            <a:r>
              <a:rPr lang="ru-RU" sz="3200" dirty="0" smtClean="0">
                <a:latin typeface="Arial Narrow" panose="020B0606020202030204" pitchFamily="34" charset="0"/>
              </a:rPr>
              <a:t>ОРК, ПС </a:t>
            </a:r>
            <a:r>
              <a:rPr lang="ru-RU" sz="3200" dirty="0">
                <a:latin typeface="Arial Narrow" panose="020B0606020202030204" pitchFamily="34" charset="0"/>
              </a:rPr>
              <a:t>и независимой оценке выпускников образовательных программ (согласование спецификаций) по направлению подготовки </a:t>
            </a:r>
            <a:r>
              <a:rPr lang="ru-RU" sz="3200" dirty="0" smtClean="0">
                <a:latin typeface="Arial Narrow" panose="020B0606020202030204" pitchFamily="34" charset="0"/>
              </a:rPr>
              <a:t>Здравоохранение 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9010" y="4774910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lvl="0" algn="r"/>
            <a:r>
              <a:rPr lang="ru-RU" dirty="0" smtClean="0"/>
              <a:t>докладчик - председатель ГУП </a:t>
            </a:r>
          </a:p>
          <a:p>
            <a:pPr lvl="0" algn="r"/>
            <a:r>
              <a:rPr lang="ru-RU" dirty="0">
                <a:solidFill>
                  <a:srgbClr val="FF0000"/>
                </a:solidFill>
              </a:rPr>
              <a:t>(по Педиатрии, анестезиологии и медицинской </a:t>
            </a:r>
            <a:r>
              <a:rPr lang="ru-RU" dirty="0" err="1" smtClean="0">
                <a:solidFill>
                  <a:srgbClr val="FF0000"/>
                </a:solidFill>
              </a:rPr>
              <a:t>реабилитологии</a:t>
            </a:r>
            <a:r>
              <a:rPr lang="ru-RU" dirty="0" smtClean="0">
                <a:solidFill>
                  <a:srgbClr val="FF0000"/>
                </a:solidFill>
              </a:rPr>
              <a:t>, НАО «</a:t>
            </a:r>
            <a:r>
              <a:rPr lang="ru-RU" dirty="0" err="1" smtClean="0">
                <a:solidFill>
                  <a:srgbClr val="FF0000"/>
                </a:solidFill>
              </a:rPr>
              <a:t>КазНМУ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им.С.Д.Асфендиярова</a:t>
            </a:r>
            <a:r>
              <a:rPr lang="ru-RU" dirty="0" smtClean="0">
                <a:solidFill>
                  <a:srgbClr val="FF0000"/>
                </a:solidFill>
              </a:rPr>
              <a:t>»)</a:t>
            </a:r>
            <a:endParaRPr lang="ru-RU" dirty="0">
              <a:solidFill>
                <a:srgbClr val="FF0000"/>
              </a:solidFill>
            </a:endParaRPr>
          </a:p>
          <a:p>
            <a:pPr lvl="0" algn="r"/>
            <a:r>
              <a:rPr lang="ru-RU" dirty="0" err="1"/>
              <a:t>Катарбаев</a:t>
            </a:r>
            <a:r>
              <a:rPr lang="ru-RU" dirty="0"/>
              <a:t> </a:t>
            </a:r>
            <a:r>
              <a:rPr lang="ru-RU" dirty="0" err="1"/>
              <a:t>Адыл</a:t>
            </a:r>
            <a:r>
              <a:rPr lang="ru-RU" dirty="0"/>
              <a:t> </a:t>
            </a:r>
            <a:r>
              <a:rPr lang="ru-RU" dirty="0" err="1" smtClean="0"/>
              <a:t>Каирбекович</a:t>
            </a:r>
            <a:r>
              <a:rPr lang="ru-RU" dirty="0" smtClean="0"/>
              <a:t>, </a:t>
            </a:r>
          </a:p>
          <a:p>
            <a:pPr lvl="0" algn="r"/>
            <a:r>
              <a:rPr lang="ru-RU" dirty="0" smtClean="0"/>
              <a:t>д.м.н., </a:t>
            </a:r>
            <a:r>
              <a:rPr lang="ru-RU" dirty="0" err="1" smtClean="0"/>
              <a:t>зав.кафедрой</a:t>
            </a:r>
            <a:r>
              <a:rPr lang="ru-RU" dirty="0" smtClean="0"/>
              <a:t> детских инфекционных болезней</a:t>
            </a:r>
            <a:endParaRPr lang="ru-RU" dirty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21"/>
          <a:stretch>
            <a:fillRect/>
          </a:stretch>
        </p:blipFill>
        <p:spPr bwMode="auto">
          <a:xfrm>
            <a:off x="296891" y="38805"/>
            <a:ext cx="1612119" cy="184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21305" y="138919"/>
            <a:ext cx="99461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«С.Ж. АСФЕНДИЯРОВ АТЫНДАҒЫ ҚАЗАҚ ҰЛТТЫҚ МЕДИЦИНА УНИВЕРСИТЕТІ» КЕАҚ</a:t>
            </a:r>
          </a:p>
          <a:p>
            <a:r>
              <a:rPr lang="ru-RU" sz="2000" b="1" dirty="0" smtClean="0"/>
              <a:t>НАО </a:t>
            </a:r>
            <a:r>
              <a:rPr lang="ru-RU" sz="2000" b="1" dirty="0"/>
              <a:t>«КАЗАХСКИЙ НАЦИОНАЛЬНЫЙ МЕДИЦИНСКИЙ УНИВЕРСИТЕТ ИМЕНИ С.Д. </a:t>
            </a:r>
            <a:r>
              <a:rPr lang="ru-RU" sz="2000" b="1" dirty="0" smtClean="0"/>
              <a:t>АСФЕНДИЯРОВА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12713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793722"/>
              </p:ext>
            </p:extLst>
          </p:nvPr>
        </p:nvGraphicFramePr>
        <p:xfrm>
          <a:off x="226594" y="572939"/>
          <a:ext cx="11738811" cy="5674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6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2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Комитета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059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Гастроэнтерология 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ключить «заболевания и пороки ЖКТ,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гепатобилиарной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системы», «наследственные заболевания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гепатобилиарной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системы», «инфекционные и неинфекционные гепатиты»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9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Кардиология </a:t>
                      </a:r>
                      <a:r>
                        <a:rPr lang="ru-RU" sz="2000" b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приказе МЗ РК от 15.12.2020 – нет специальности – детский кардиолог. Есть специальность – кардиолог взрослый, детский. </a:t>
                      </a:r>
                    </a:p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сдаче на сертификат вопросы составляют – 95% по взрослой и 5% по детской кардиологии. Пересмотреть спецификацию тестов, с включением тестов по детской кардиологии (предложение для НЦНЭ).</a:t>
                      </a:r>
                    </a:p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спецификации тестов и перечня оценки навыков по специальности кардиология, в том числе детская для выпускников (резидентов) нет. </a:t>
                      </a:r>
                    </a:p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08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Психиатрия и неврология 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95300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Предложения </a:t>
            </a:r>
            <a:r>
              <a:rPr lang="ru-RU" sz="1600" dirty="0" smtClean="0">
                <a:latin typeface="Arial Narrow" panose="020B0606020202030204" pitchFamily="34" charset="0"/>
              </a:rPr>
              <a:t>ГУП по согласованию спецификаций </a:t>
            </a:r>
            <a:r>
              <a:rPr lang="ru-RU" sz="1600" dirty="0">
                <a:latin typeface="Arial Narrow" panose="020B0606020202030204" pitchFamily="34" charset="0"/>
              </a:rPr>
              <a:t>независимой </a:t>
            </a:r>
            <a:r>
              <a:rPr lang="ru-RU" sz="1600" dirty="0" smtClean="0">
                <a:latin typeface="Arial Narrow" panose="020B0606020202030204" pitchFamily="34" charset="0"/>
              </a:rPr>
              <a:t>оценки </a:t>
            </a:r>
            <a:r>
              <a:rPr lang="ru-RU" sz="1600" dirty="0">
                <a:latin typeface="Arial Narrow" panose="020B0606020202030204" pitchFamily="34" charset="0"/>
              </a:rPr>
              <a:t>выпускников </a:t>
            </a:r>
            <a:r>
              <a:rPr lang="ru-RU" sz="1600" dirty="0" smtClean="0">
                <a:latin typeface="Arial Narrow" panose="020B0606020202030204" pitchFamily="34" charset="0"/>
              </a:rPr>
              <a:t>ОП по </a:t>
            </a:r>
            <a:r>
              <a:rPr lang="ru-RU" sz="1600" dirty="0">
                <a:latin typeface="Arial Narrow" panose="020B0606020202030204" pitchFamily="34" charset="0"/>
              </a:rPr>
              <a:t>направлению подготовки Здравоохранение </a:t>
            </a:r>
          </a:p>
        </p:txBody>
      </p:sp>
    </p:spTree>
    <p:extLst>
      <p:ext uri="{BB962C8B-B14F-4D97-AF65-F5344CB8AC3E}">
        <p14:creationId xmlns:p14="http://schemas.microsoft.com/office/powerpoint/2010/main" val="262357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0314"/>
            <a:ext cx="12192000" cy="58961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latin typeface="Arial Narrow" panose="020B0606020202030204" pitchFamily="34" charset="0"/>
              </a:rPr>
              <a:t>Предложения </a:t>
            </a:r>
            <a:r>
              <a:rPr lang="ru-RU" sz="1800" dirty="0" smtClean="0">
                <a:latin typeface="Arial Narrow" panose="020B0606020202030204" pitchFamily="34" charset="0"/>
              </a:rPr>
              <a:t>ГУП по согласованию спецификаций </a:t>
            </a:r>
            <a:r>
              <a:rPr lang="ru-RU" sz="1800" dirty="0">
                <a:latin typeface="Arial Narrow" panose="020B0606020202030204" pitchFamily="34" charset="0"/>
              </a:rPr>
              <a:t>независимой </a:t>
            </a:r>
            <a:r>
              <a:rPr lang="ru-RU" sz="1800" dirty="0" smtClean="0">
                <a:latin typeface="Arial Narrow" panose="020B0606020202030204" pitchFamily="34" charset="0"/>
              </a:rPr>
              <a:t>оценки </a:t>
            </a:r>
            <a:r>
              <a:rPr lang="ru-RU" sz="1800" dirty="0">
                <a:latin typeface="Arial Narrow" panose="020B0606020202030204" pitchFamily="34" charset="0"/>
              </a:rPr>
              <a:t>выпускников </a:t>
            </a:r>
            <a:r>
              <a:rPr lang="ru-RU" sz="1800" dirty="0" smtClean="0">
                <a:latin typeface="Arial Narrow" panose="020B0606020202030204" pitchFamily="34" charset="0"/>
              </a:rPr>
              <a:t>ОП по </a:t>
            </a:r>
            <a:r>
              <a:rPr lang="ru-RU" sz="1800" dirty="0">
                <a:latin typeface="Arial Narrow" panose="020B0606020202030204" pitchFamily="34" charset="0"/>
              </a:rPr>
              <a:t>направлению подготовки Здравоохранение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495390"/>
              </p:ext>
            </p:extLst>
          </p:nvPr>
        </p:nvGraphicFramePr>
        <p:xfrm>
          <a:off x="230838" y="779930"/>
          <a:ext cx="11742625" cy="5233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9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61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Комитета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59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Анестезиология и реаниматология взрослая, 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0975" indent="0"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разница в единицах между европейскими и российскими единицами. Тесты по анестезиологии очень громоздкие с расчетами по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кщс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кислородной разнице и т д . Рекомендуется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пересмотреть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438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медицина и реабилитация взрослая, 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Спецификация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тестов для выпускников НЕ представлена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296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Ревматология 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0975" indent="-1588"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НЦНЭ внести изменения в специфику тестов по детской ревматологии, </a:t>
                      </a:r>
                      <a:r>
                        <a:rPr lang="ru-RU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именно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тему «Наследственные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коллагенопатии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включить в раздел «Детская ревматология амбулаторно-поликлиническая», в раздел «Детская ревматология в стационаре» включить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аутовоспалительные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заболевания.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1376199"/>
                  </a:ext>
                </a:extLst>
              </a:tr>
              <a:tr h="894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Эндокринология детская</a:t>
                      </a:r>
                      <a:endParaRPr lang="ru-RU" sz="2000" b="1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923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51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320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Предложения </a:t>
            </a:r>
            <a:r>
              <a:rPr lang="ru-RU" sz="3200" dirty="0" smtClean="0">
                <a:latin typeface="Arial Narrow" panose="020B0606020202030204" pitchFamily="34" charset="0"/>
              </a:rPr>
              <a:t>ГУП к </a:t>
            </a:r>
            <a:r>
              <a:rPr lang="ru-RU" sz="3200" dirty="0">
                <a:latin typeface="Arial Narrow" panose="020B0606020202030204" pitchFamily="34" charset="0"/>
              </a:rPr>
              <a:t>проектам ОРК, ПС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68300" y="689811"/>
            <a:ext cx="11455400" cy="587141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Представленные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предложения комитетов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ГУП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дополнения и изменения профессиональных стандартов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по специальностям:</a:t>
            </a:r>
          </a:p>
          <a:p>
            <a:pPr marL="0" indent="0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 smtClean="0"/>
              <a:t>Детская хирургия (</a:t>
            </a:r>
            <a:r>
              <a:rPr lang="ru-RU" b="1" dirty="0"/>
              <a:t>одобрен </a:t>
            </a:r>
            <a:r>
              <a:rPr lang="ru-RU" b="1" dirty="0" smtClean="0"/>
              <a:t>и размещен </a:t>
            </a:r>
            <a:r>
              <a:rPr lang="ru-RU" b="1" dirty="0"/>
              <a:t>на сайте </a:t>
            </a:r>
            <a:r>
              <a:rPr lang="ru-RU" b="1" dirty="0" smtClean="0"/>
              <a:t>РЦРЗ)</a:t>
            </a:r>
          </a:p>
          <a:p>
            <a:r>
              <a:rPr lang="ru-RU" b="1" dirty="0" smtClean="0"/>
              <a:t>Традиционная </a:t>
            </a:r>
            <a:r>
              <a:rPr lang="ru-RU" b="1" dirty="0"/>
              <a:t>медицина (одобрен </a:t>
            </a:r>
            <a:r>
              <a:rPr lang="ru-RU" b="1" dirty="0" smtClean="0"/>
              <a:t>и размещен на сайте РЦРЗ)</a:t>
            </a:r>
          </a:p>
          <a:p>
            <a:r>
              <a:rPr lang="ru-RU" b="1" dirty="0" smtClean="0"/>
              <a:t>Спортивная </a:t>
            </a:r>
            <a:r>
              <a:rPr lang="ru-RU" b="1" dirty="0"/>
              <a:t>медицина (одобрен и размещен на сайте РЦРЗ)</a:t>
            </a:r>
          </a:p>
          <a:p>
            <a:r>
              <a:rPr lang="ru-RU" b="1" dirty="0" smtClean="0"/>
              <a:t>Аллергология </a:t>
            </a:r>
            <a:r>
              <a:rPr lang="ru-RU" b="1" dirty="0"/>
              <a:t>и иммунология детская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Нефрология, в </a:t>
            </a:r>
            <a:r>
              <a:rPr lang="ru-RU" b="1" dirty="0" err="1" smtClean="0"/>
              <a:t>т.ч</a:t>
            </a:r>
            <a:r>
              <a:rPr lang="ru-RU" b="1" dirty="0" smtClean="0"/>
              <a:t>. детская</a:t>
            </a:r>
          </a:p>
          <a:p>
            <a:r>
              <a:rPr lang="ru-RU" b="1" dirty="0" smtClean="0"/>
              <a:t>Кардиология, в </a:t>
            </a:r>
            <a:r>
              <a:rPr lang="ru-RU" b="1" dirty="0" err="1" smtClean="0"/>
              <a:t>т.ч</a:t>
            </a:r>
            <a:r>
              <a:rPr lang="ru-RU" b="1" dirty="0" smtClean="0"/>
              <a:t>.  детская</a:t>
            </a:r>
          </a:p>
          <a:p>
            <a:r>
              <a:rPr lang="ru-RU" b="1" dirty="0" smtClean="0"/>
              <a:t>Фтизиатрия, в </a:t>
            </a:r>
            <a:r>
              <a:rPr lang="ru-RU" b="1" dirty="0" err="1" smtClean="0"/>
              <a:t>т.ч</a:t>
            </a:r>
            <a:r>
              <a:rPr lang="ru-RU" b="1" dirty="0" smtClean="0"/>
              <a:t>. детская</a:t>
            </a:r>
          </a:p>
          <a:p>
            <a:r>
              <a:rPr lang="ru-RU" b="1" dirty="0" smtClean="0"/>
              <a:t>Ревматология, в </a:t>
            </a:r>
            <a:r>
              <a:rPr lang="ru-RU" b="1" dirty="0" err="1" smtClean="0"/>
              <a:t>т.ч</a:t>
            </a:r>
            <a:r>
              <a:rPr lang="ru-RU" b="1" dirty="0" smtClean="0"/>
              <a:t>. детская </a:t>
            </a:r>
          </a:p>
          <a:p>
            <a:r>
              <a:rPr lang="ru-RU" b="1" dirty="0" smtClean="0"/>
              <a:t>Гастроэнтерология, в </a:t>
            </a:r>
            <a:r>
              <a:rPr lang="ru-RU" b="1" dirty="0" err="1" smtClean="0"/>
              <a:t>т.ч</a:t>
            </a:r>
            <a:r>
              <a:rPr lang="ru-RU" b="1" dirty="0" smtClean="0"/>
              <a:t>. детская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04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320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Предложения </a:t>
            </a:r>
            <a:r>
              <a:rPr lang="ru-RU" sz="3200" dirty="0" smtClean="0">
                <a:latin typeface="Arial Narrow" panose="020B0606020202030204" pitchFamily="34" charset="0"/>
              </a:rPr>
              <a:t>ГУП к </a:t>
            </a:r>
            <a:r>
              <a:rPr lang="ru-RU" sz="3200" dirty="0">
                <a:latin typeface="Arial Narrow" panose="020B0606020202030204" pitchFamily="34" charset="0"/>
              </a:rPr>
              <a:t>проектам ОРК, ПС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86267" y="689810"/>
            <a:ext cx="11853333" cy="60157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Представленные предложения комитета 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АЛЛЕРГОЛОГИЯ И ИММУНОЛОГИЯ ДЕТСКАЯ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1</a:t>
            </a:r>
            <a:r>
              <a:rPr lang="ru-RU" dirty="0"/>
              <a:t>. Заменить определение термина «Иммунитет - …» на «Иммунитет – это защита организма от генетически чужеродных веществ (антигенов) эндогенного и экзогенного происхождения с целью сохранения и поддержания гомеостаза, структурной и функциональной целостности организма, а также биологической (антигенной) индивидуальности и видовых различий».</a:t>
            </a:r>
          </a:p>
          <a:p>
            <a:pPr marL="0" indent="0">
              <a:buNone/>
            </a:pPr>
            <a:r>
              <a:rPr lang="ru-RU" dirty="0"/>
              <a:t>2.	Заменить определение термина «</a:t>
            </a:r>
            <a:r>
              <a:rPr lang="ru-RU" dirty="0" err="1"/>
              <a:t>Иммунодефицитные</a:t>
            </a:r>
            <a:r>
              <a:rPr lang="ru-RU" dirty="0"/>
              <a:t> состояния - …» на «</a:t>
            </a:r>
            <a:r>
              <a:rPr lang="ru-RU" dirty="0" err="1"/>
              <a:t>Иммунодефицитные</a:t>
            </a:r>
            <a:r>
              <a:rPr lang="ru-RU" dirty="0"/>
              <a:t> состояния – это заболевания, обусловленные генетическим дефектом, приводящим к блокаде созревания или функции одного/нескольких различных звеньев иммунной системы».</a:t>
            </a:r>
          </a:p>
          <a:p>
            <a:pPr marL="0" indent="0">
              <a:buNone/>
            </a:pPr>
            <a:r>
              <a:rPr lang="ru-RU" dirty="0"/>
              <a:t>3.	К «КАРТОЧКА ПРОФЕССИИ: Врач резидент аллерголог и иммунолог» в раздел «Основная цель деятельности» добавить «… при аллергических и иммунопатологических заболеваниях…».</a:t>
            </a:r>
          </a:p>
          <a:p>
            <a:pPr marL="0" indent="0">
              <a:buNone/>
            </a:pPr>
            <a:r>
              <a:rPr lang="ru-RU" dirty="0"/>
              <a:t>4.	К «Трудовая функция №2» - «Задача №2» - «Навыки и умения» - п. 2 дополнить: «Навыки владения техникой оказания экстренной специализированной медицинской помощи при острых аллергических и неаллергических состояниях, ...», т. к. в перечне острых неотложных состояний приводятся и неаллергические случаи.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55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320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Предложения </a:t>
            </a:r>
            <a:r>
              <a:rPr lang="ru-RU" sz="3200" dirty="0" smtClean="0">
                <a:latin typeface="Arial Narrow" panose="020B0606020202030204" pitchFamily="34" charset="0"/>
              </a:rPr>
              <a:t>ГУП к </a:t>
            </a:r>
            <a:r>
              <a:rPr lang="ru-RU" sz="3200" dirty="0">
                <a:latin typeface="Arial Narrow" panose="020B0606020202030204" pitchFamily="34" charset="0"/>
              </a:rPr>
              <a:t>проектам ОРК, ПС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9333" y="745065"/>
            <a:ext cx="11853333" cy="5774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Представленные предложения </a:t>
            </a:r>
            <a:r>
              <a:rPr lang="ru-RU" b="1" dirty="0">
                <a:solidFill>
                  <a:srgbClr val="FF0000"/>
                </a:solidFill>
              </a:rPr>
              <a:t>комитета </a:t>
            </a:r>
            <a:r>
              <a:rPr lang="ru-RU" b="1" u="sng" dirty="0" smtClean="0">
                <a:solidFill>
                  <a:srgbClr val="FF0000"/>
                </a:solidFill>
              </a:rPr>
              <a:t>НЕФРОЛОГИЯ ДЕТСКАЯ</a:t>
            </a:r>
            <a:endParaRPr lang="ru-RU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Указано </a:t>
            </a:r>
            <a:r>
              <a:rPr lang="ru-RU" dirty="0"/>
              <a:t>на наличие таких спорных терминов, как «</a:t>
            </a:r>
            <a:r>
              <a:rPr lang="ru-RU" dirty="0" err="1"/>
              <a:t>Дисметаболическая</a:t>
            </a:r>
            <a:r>
              <a:rPr lang="ru-RU" dirty="0"/>
              <a:t> нефропатия», отмечаются повторения в тексте пункты 16-20 и 34-41 раздела 20212-2-022 «Врач нефролог взрослый», также отсутствие нозологии диабетическая нефропатия, фосфорно-кальциевые нарушения и их коррекция при ХБП. Рекомендовано принять за основу и внести указанные поправки в текст профессионального стандарта «Нефрология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Представленные предложения комитета </a:t>
            </a:r>
            <a:r>
              <a:rPr lang="ru-RU" b="1" dirty="0" smtClean="0">
                <a:solidFill>
                  <a:srgbClr val="FF0000"/>
                </a:solidFill>
              </a:rPr>
              <a:t>КАРДИОЛОГИЯ ДЕТСКАЯ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Профессионального стандарта «Кардиология», который предназначен для осуществления целого ряда целевых направлений и задач по подготовке квалифицированных специалистов по специальности «Кардиология» в РК и с учетом реалии сегодняшнего дня и перспективы на будущее, решено принять </a:t>
            </a:r>
            <a:r>
              <a:rPr lang="ru-RU" dirty="0" err="1"/>
              <a:t>профстандарт</a:t>
            </a:r>
            <a:r>
              <a:rPr lang="ru-RU" dirty="0"/>
              <a:t> с поправками и предложениям 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14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320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Предложения </a:t>
            </a:r>
            <a:r>
              <a:rPr lang="ru-RU" sz="3200" dirty="0" smtClean="0">
                <a:latin typeface="Arial Narrow" panose="020B0606020202030204" pitchFamily="34" charset="0"/>
              </a:rPr>
              <a:t>ГУП к </a:t>
            </a:r>
            <a:r>
              <a:rPr lang="ru-RU" sz="3200" dirty="0">
                <a:latin typeface="Arial Narrow" panose="020B0606020202030204" pitchFamily="34" charset="0"/>
              </a:rPr>
              <a:t>проектам ОРК, ПС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9333" y="745065"/>
            <a:ext cx="11853333" cy="5774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Представленные предложения </a:t>
            </a:r>
            <a:r>
              <a:rPr lang="ru-RU" b="1" dirty="0">
                <a:solidFill>
                  <a:srgbClr val="FF0000"/>
                </a:solidFill>
              </a:rPr>
              <a:t>комитета </a:t>
            </a:r>
            <a:r>
              <a:rPr lang="ru-RU" b="1" dirty="0" smtClean="0">
                <a:solidFill>
                  <a:srgbClr val="FF0000"/>
                </a:solidFill>
              </a:rPr>
              <a:t>ФТИЗИАТРИЯ ДЕТСКАЯ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специальность не разделена на взрослую и детскую фтизиатрию, стандарт был обсужден совместно с коллегами ГУП «Фтизиатрия взрослая», так как «Карточка профессии», обозначена как «Врач-фтизиатр взрослый, детский» и все Трудовые функции Стандарта предполагают знания, умения и навыки как взрослого, так и детского специалиста. Все </a:t>
            </a:r>
            <a:r>
              <a:rPr lang="ru-RU" u="sng" dirty="0"/>
              <a:t>рекомендации были объединены и </a:t>
            </a:r>
            <a:r>
              <a:rPr lang="ru-RU" u="sng" dirty="0" smtClean="0"/>
              <a:t>поданы в решении комитета «Фтизиатрия взрослая» </a:t>
            </a:r>
            <a:r>
              <a:rPr lang="ru-RU" dirty="0" smtClean="0"/>
              <a:t>ГУП терапии.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Представленные </a:t>
            </a:r>
            <a:r>
              <a:rPr lang="ru-RU" b="1" dirty="0">
                <a:solidFill>
                  <a:srgbClr val="FF0000"/>
                </a:solidFill>
              </a:rPr>
              <a:t>предложения комитета </a:t>
            </a:r>
            <a:r>
              <a:rPr lang="ru-RU" b="1" dirty="0" smtClean="0">
                <a:solidFill>
                  <a:srgbClr val="FF0000"/>
                </a:solidFill>
              </a:rPr>
              <a:t>РЕВМАТОЛОГИЯ ДЕТСКАЯ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Рекомендовать </a:t>
            </a:r>
            <a:r>
              <a:rPr lang="ru-RU" dirty="0"/>
              <a:t>внести дополнения в Перечень специальностей … , </a:t>
            </a:r>
            <a:r>
              <a:rPr lang="ru-RU" u="sng" dirty="0"/>
              <a:t>выделить самостоятельно </a:t>
            </a:r>
            <a:r>
              <a:rPr lang="ru-RU" dirty="0"/>
              <a:t>специальность  «врач - детский ревматолог</a:t>
            </a:r>
            <a:r>
              <a:rPr lang="ru-RU" dirty="0" smtClean="0"/>
              <a:t>». Рекомендовать </a:t>
            </a:r>
            <a:r>
              <a:rPr lang="ru-RU" dirty="0"/>
              <a:t>РЦРЗ создать рабочую группу для разработки отдельного профессионального стандарта по «детской ревматологии»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06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320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Предложения </a:t>
            </a:r>
            <a:r>
              <a:rPr lang="ru-RU" sz="3200" dirty="0" smtClean="0">
                <a:latin typeface="Arial Narrow" panose="020B0606020202030204" pitchFamily="34" charset="0"/>
              </a:rPr>
              <a:t>ГУП к </a:t>
            </a:r>
            <a:r>
              <a:rPr lang="ru-RU" sz="3200" dirty="0">
                <a:latin typeface="Arial Narrow" panose="020B0606020202030204" pitchFamily="34" charset="0"/>
              </a:rPr>
              <a:t>проектам ОРК, ПС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31799" y="792690"/>
            <a:ext cx="11607801" cy="591290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Требуется РАЗРАБОТКА профессиональных стандартов по специальностям:</a:t>
            </a:r>
          </a:p>
          <a:p>
            <a:r>
              <a:rPr lang="ru-RU" b="1" u="sng" dirty="0" smtClean="0"/>
              <a:t>Неонатология</a:t>
            </a:r>
          </a:p>
          <a:p>
            <a:r>
              <a:rPr lang="ru-RU" b="1" u="sng" dirty="0" smtClean="0"/>
              <a:t>Педиатрия</a:t>
            </a:r>
          </a:p>
          <a:p>
            <a:r>
              <a:rPr lang="ru-RU" b="1" u="sng" dirty="0"/>
              <a:t>Инфекционные болезни </a:t>
            </a:r>
            <a:r>
              <a:rPr lang="ru-RU" b="1" u="sng" dirty="0" smtClean="0"/>
              <a:t>детские</a:t>
            </a:r>
          </a:p>
          <a:p>
            <a:r>
              <a:rPr lang="ru-RU" b="1" u="sng" dirty="0"/>
              <a:t>Психиатрия и неврология </a:t>
            </a:r>
            <a:r>
              <a:rPr lang="ru-RU" b="1" u="sng" dirty="0" smtClean="0"/>
              <a:t>детская</a:t>
            </a:r>
          </a:p>
          <a:p>
            <a:r>
              <a:rPr lang="ru-RU" b="1" u="sng" dirty="0"/>
              <a:t>Пульмонология </a:t>
            </a:r>
            <a:r>
              <a:rPr lang="ru-RU" b="1" u="sng" dirty="0" smtClean="0"/>
              <a:t>детская</a:t>
            </a:r>
          </a:p>
          <a:p>
            <a:r>
              <a:rPr lang="ru-RU" b="1" u="sng" dirty="0"/>
              <a:t>Анестезиология и реаниматология взрослая, </a:t>
            </a:r>
            <a:r>
              <a:rPr lang="ru-RU" b="1" u="sng" dirty="0" smtClean="0"/>
              <a:t>детская</a:t>
            </a:r>
          </a:p>
          <a:p>
            <a:r>
              <a:rPr lang="ru-RU" b="1" u="sng" dirty="0"/>
              <a:t>Онкология и гематология </a:t>
            </a:r>
            <a:r>
              <a:rPr lang="ru-RU" b="1" u="sng" dirty="0" smtClean="0"/>
              <a:t>детская</a:t>
            </a:r>
          </a:p>
          <a:p>
            <a:r>
              <a:rPr lang="ru-RU" b="1" u="sng" dirty="0" smtClean="0"/>
              <a:t>Физическая медицина и реабилитация </a:t>
            </a:r>
            <a:endParaRPr lang="ru-RU" b="1" u="sng" dirty="0"/>
          </a:p>
          <a:p>
            <a:endParaRPr lang="ru-RU" b="1" u="sng" dirty="0"/>
          </a:p>
          <a:p>
            <a:endParaRPr lang="ru-RU" b="1" u="sng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Рекомендуется создание рабочих групп при РЦРЗ для </a:t>
            </a:r>
            <a:r>
              <a:rPr lang="ru-RU" b="1" dirty="0">
                <a:solidFill>
                  <a:srgbClr val="0070C0"/>
                </a:solidFill>
              </a:rPr>
              <a:t>разработки </a:t>
            </a:r>
            <a:r>
              <a:rPr lang="ru-RU" b="1" dirty="0" smtClean="0">
                <a:solidFill>
                  <a:srgbClr val="0070C0"/>
                </a:solidFill>
              </a:rPr>
              <a:t>ПС.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50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0314"/>
            <a:ext cx="10515600" cy="589616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Предложения </a:t>
            </a:r>
            <a:r>
              <a:rPr lang="ru-RU" sz="2400" dirty="0" smtClean="0">
                <a:latin typeface="Arial Narrow" panose="020B0606020202030204" pitchFamily="34" charset="0"/>
              </a:rPr>
              <a:t>ГУП по согласованию спецификаций </a:t>
            </a:r>
            <a:r>
              <a:rPr lang="ru-RU" sz="2400" dirty="0">
                <a:latin typeface="Arial Narrow" panose="020B0606020202030204" pitchFamily="34" charset="0"/>
              </a:rPr>
              <a:t>независимой </a:t>
            </a:r>
            <a:r>
              <a:rPr lang="ru-RU" sz="2400" dirty="0" smtClean="0">
                <a:latin typeface="Arial Narrow" panose="020B0606020202030204" pitchFamily="34" charset="0"/>
              </a:rPr>
              <a:t>оценки </a:t>
            </a:r>
            <a:r>
              <a:rPr lang="ru-RU" sz="2400" dirty="0">
                <a:latin typeface="Arial Narrow" panose="020B0606020202030204" pitchFamily="34" charset="0"/>
              </a:rPr>
              <a:t>выпускников </a:t>
            </a:r>
            <a:r>
              <a:rPr lang="ru-RU" sz="2400" dirty="0" smtClean="0">
                <a:latin typeface="Arial Narrow" panose="020B0606020202030204" pitchFamily="34" charset="0"/>
              </a:rPr>
              <a:t>ОП по </a:t>
            </a:r>
            <a:r>
              <a:rPr lang="ru-RU" sz="2400" dirty="0">
                <a:latin typeface="Arial Narrow" panose="020B0606020202030204" pitchFamily="34" charset="0"/>
              </a:rPr>
              <a:t>направлению подготовки Здравоохранение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1" y="1016000"/>
            <a:ext cx="11099800" cy="5160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Представленные предложения комитетов ГУП </a:t>
            </a:r>
            <a:r>
              <a:rPr lang="ru-RU" dirty="0" smtClean="0"/>
              <a:t>по НЕЗАВИСИМОЙ ОЦЕНКИ выпускников </a:t>
            </a:r>
            <a:r>
              <a:rPr lang="ru-RU" u="sng" dirty="0" smtClean="0"/>
              <a:t>одобрить без изменений по следующим специальностям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/>
              <a:t>Инфекционные болезни </a:t>
            </a:r>
            <a:r>
              <a:rPr lang="ru-RU" b="1" dirty="0" smtClean="0"/>
              <a:t>детские</a:t>
            </a:r>
          </a:p>
          <a:p>
            <a:r>
              <a:rPr lang="ru-RU" b="1" dirty="0"/>
              <a:t>Пульмонология </a:t>
            </a:r>
            <a:r>
              <a:rPr lang="ru-RU" b="1" dirty="0" smtClean="0"/>
              <a:t>детская</a:t>
            </a:r>
          </a:p>
          <a:p>
            <a:r>
              <a:rPr lang="ru-RU" b="1" smtClean="0"/>
              <a:t>Онкология </a:t>
            </a:r>
            <a:r>
              <a:rPr lang="ru-RU" b="1" dirty="0"/>
              <a:t>и гематология детская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15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0314"/>
            <a:ext cx="10515600" cy="589616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Предложения </a:t>
            </a:r>
            <a:r>
              <a:rPr lang="ru-RU" sz="2400" dirty="0" smtClean="0">
                <a:latin typeface="Arial Narrow" panose="020B0606020202030204" pitchFamily="34" charset="0"/>
              </a:rPr>
              <a:t>ГУП по согласованию спецификаций </a:t>
            </a:r>
            <a:r>
              <a:rPr lang="ru-RU" sz="2400" dirty="0">
                <a:latin typeface="Arial Narrow" panose="020B0606020202030204" pitchFamily="34" charset="0"/>
              </a:rPr>
              <a:t>независимой </a:t>
            </a:r>
            <a:r>
              <a:rPr lang="ru-RU" sz="2400" dirty="0" smtClean="0">
                <a:latin typeface="Arial Narrow" panose="020B0606020202030204" pitchFamily="34" charset="0"/>
              </a:rPr>
              <a:t>оценки </a:t>
            </a:r>
            <a:r>
              <a:rPr lang="ru-RU" sz="2400" dirty="0">
                <a:latin typeface="Arial Narrow" panose="020B0606020202030204" pitchFamily="34" charset="0"/>
              </a:rPr>
              <a:t>выпускников </a:t>
            </a:r>
            <a:r>
              <a:rPr lang="ru-RU" sz="2400" dirty="0" smtClean="0">
                <a:latin typeface="Arial Narrow" panose="020B0606020202030204" pitchFamily="34" charset="0"/>
              </a:rPr>
              <a:t>ОП по </a:t>
            </a:r>
            <a:r>
              <a:rPr lang="ru-RU" sz="2400" dirty="0">
                <a:latin typeface="Arial Narrow" panose="020B0606020202030204" pitchFamily="34" charset="0"/>
              </a:rPr>
              <a:t>направлению подготовки Здравоохранение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805506"/>
              </p:ext>
            </p:extLst>
          </p:nvPr>
        </p:nvGraphicFramePr>
        <p:xfrm>
          <a:off x="239245" y="900190"/>
          <a:ext cx="11713510" cy="5880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1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Комитета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856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Детская хирургия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тесты по следующим темам: крипторхизм,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варикоцеле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паховая грыжа – перенести из раздела «Детская хирургия - 1 (плановая хирургия)» в раздел «Детская хирургия в стационаре – 2 (урология)»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взять во внимание (с тестами нельзя спешить, пересмотреть ОП по годам, присоединяются подростки до 18 лет), при возможности, продлить время для обсуждения.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133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Неонатология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убрать базовые вопросы 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Усилить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реанимацию и интенсивную терапию, в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ИВЛ новорожденных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Усилить раздел медицинскую генетику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Убрать понятие «регионализация» и «уровней родовспоможения», заменить на «неонатологию в стационаре» и «патология новорожденных»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81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Нефрология 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 fontAlgn="b">
                        <a:buAutoNum type="arabicPeriod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 изменения в спецификацию тестовых заданий в соответствие с изменениями ТУП резидентуры 2019 года. </a:t>
                      </a:r>
                    </a:p>
                    <a:p>
                      <a:pPr marL="457200" indent="-457200" algn="l" fontAlgn="b">
                        <a:buAutoNum type="arabicPeriod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частности, модуль «Нефрология детская» представлены в объеме 16 тестовых заданий с указанием сложности вопросов.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854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2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0"/>
            <a:ext cx="11830050" cy="381186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Предложения </a:t>
            </a:r>
            <a:r>
              <a:rPr lang="ru-RU" sz="1600" dirty="0" smtClean="0">
                <a:latin typeface="Arial Narrow" panose="020B0606020202030204" pitchFamily="34" charset="0"/>
              </a:rPr>
              <a:t>ГУП по согласованию спецификаций </a:t>
            </a:r>
            <a:r>
              <a:rPr lang="ru-RU" sz="1600" dirty="0">
                <a:latin typeface="Arial Narrow" panose="020B0606020202030204" pitchFamily="34" charset="0"/>
              </a:rPr>
              <a:t>независимой </a:t>
            </a:r>
            <a:r>
              <a:rPr lang="ru-RU" sz="1600" dirty="0" smtClean="0">
                <a:latin typeface="Arial Narrow" panose="020B0606020202030204" pitchFamily="34" charset="0"/>
              </a:rPr>
              <a:t>оценки </a:t>
            </a:r>
            <a:r>
              <a:rPr lang="ru-RU" sz="1600" dirty="0">
                <a:latin typeface="Arial Narrow" panose="020B0606020202030204" pitchFamily="34" charset="0"/>
              </a:rPr>
              <a:t>выпускников </a:t>
            </a:r>
            <a:r>
              <a:rPr lang="ru-RU" sz="1600" dirty="0" smtClean="0">
                <a:latin typeface="Arial Narrow" panose="020B0606020202030204" pitchFamily="34" charset="0"/>
              </a:rPr>
              <a:t>ОП по </a:t>
            </a:r>
            <a:r>
              <a:rPr lang="ru-RU" sz="1600" dirty="0">
                <a:latin typeface="Arial Narrow" panose="020B0606020202030204" pitchFamily="34" charset="0"/>
              </a:rPr>
              <a:t>направлению подготовки Здравоохранение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90568"/>
              </p:ext>
            </p:extLst>
          </p:nvPr>
        </p:nvGraphicFramePr>
        <p:xfrm>
          <a:off x="190500" y="381186"/>
          <a:ext cx="11830050" cy="6268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Комитета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93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Педиатрия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93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Аллергология и иммунология детская</a:t>
                      </a:r>
                      <a:endParaRPr lang="ru-RU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Термин «Лекарственная аллергия» заменить на «лекарственная гиперчувствительность».</a:t>
                      </a:r>
                    </a:p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Добавить раздел «Показания и противопоказания к вакцинации».</a:t>
                      </a:r>
                    </a:p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Убрать тесты по базовым дисциплинам: «Общественное здоровье и здравоохранение», «Статический анализ в здравоохранении», «Доказательная медицина», «Менеджмент научных исследований» (согласно приложению 9 к Типовой учебной программе послевузовского образования Типовой план по специальности «Аллергология и иммунология, в том числе детская» не предусматривает цикл базовых дисциплин).</a:t>
                      </a:r>
                    </a:p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Убрать тесты по дисциплинам: «Внутренние болезни», «Оториноларингология», «Дерматология», «Методы лабораторной диагностики аутоиммунных заболеваний».</a:t>
                      </a:r>
                    </a:p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Соотношение тестов: «Клиническая фармакология в аллергологии и клинической иммунологии» - 10 вопросов, «Клиническая  лабораторная диагностика в аллергологии и клинической иммунологии -  5 вопросов, «Клиническая иммунология и аллергология в стационаре», «Клиническая иммунология и аллергология детская в стационаре», «Детская аллергология амбулаторно-поликлиническая» - по 21 вопросу, «Аллергология амбулаторно-поликлиническая» - 22 вопроса.</a:t>
                      </a:r>
                    </a:p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Отредактировать, систематизировать темы в блоках стационара и амбулаторно-поликлинического этапа с определением сложности тестов (таблица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прилагается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3168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1270</Words>
  <Application>Microsoft Office PowerPoint</Application>
  <PresentationFormat>Широкоэкранный</PresentationFormat>
  <Paragraphs>105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Times New Roman</vt:lpstr>
      <vt:lpstr>Тема Office</vt:lpstr>
      <vt:lpstr>Предложения ГУП по Педиатрии, анестезиологии и медицинской реабилитологии  к проектам ОРК, ПС и независимой оценке выпускников образовательных программ (согласование спецификаций) по направлению подготовки Здравоохранение </vt:lpstr>
      <vt:lpstr>Предложения ГУП к проектам ОРК, ПС</vt:lpstr>
      <vt:lpstr>Предложения ГУП к проектам ОРК, ПС</vt:lpstr>
      <vt:lpstr>Предложения ГУП к проектам ОРК, ПС</vt:lpstr>
      <vt:lpstr>Предложения ГУП к проектам ОРК, ПС</vt:lpstr>
      <vt:lpstr>Предложения ГУП к проектам ОРК, ПС</vt:lpstr>
      <vt:lpstr>Предложения ГУП по согласованию спецификаций независимой оценки выпускников ОП по направлению подготовки Здравоохранение </vt:lpstr>
      <vt:lpstr>Предложения ГУП по согласованию спецификаций независимой оценки выпускников ОП по направлению подготовки Здравоохранение </vt:lpstr>
      <vt:lpstr>Предложения ГУП по согласованию спецификаций независимой оценки выпускников ОП по направлению подготовки Здравоохранение </vt:lpstr>
      <vt:lpstr>Предложения ГУП по согласованию спецификаций независимой оценки выпускников ОП по направлению подготовки Здравоохранение </vt:lpstr>
      <vt:lpstr>Предложения ГУП по согласованию спецификаций независимой оценки выпускников ОП по направлению подготовки Здравоохранение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ГУП (указать наименование)  к проектам ОРК, ПС и независимой оценке выпускников образовательных программ (согласование спецификаций) по направлению подготовки Здравоохранение</dc:title>
  <dc:creator>Botagoz Turdaliyeva</dc:creator>
  <cp:lastModifiedBy>123</cp:lastModifiedBy>
  <cp:revision>43</cp:revision>
  <dcterms:created xsi:type="dcterms:W3CDTF">2021-03-15T03:34:39Z</dcterms:created>
  <dcterms:modified xsi:type="dcterms:W3CDTF">2021-03-19T09:43:57Z</dcterms:modified>
</cp:coreProperties>
</file>