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  <p:sldMasterId id="2147483780" r:id="rId2"/>
    <p:sldMasterId id="2147483792" r:id="rId3"/>
  </p:sldMasterIdLst>
  <p:sldIdLst>
    <p:sldId id="256" r:id="rId4"/>
    <p:sldId id="259" r:id="rId5"/>
    <p:sldId id="263" r:id="rId6"/>
    <p:sldId id="264" r:id="rId7"/>
    <p:sldId id="260" r:id="rId8"/>
    <p:sldId id="258" r:id="rId9"/>
    <p:sldId id="257" r:id="rId10"/>
    <p:sldId id="262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02" y="9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E2228E-4D76-487B-9A16-4A6CAF3CE7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575D930-6577-4C3F-9B36-23200CB01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0A77C4-5496-4F00-A81A-DA0C8676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3E1A7A-6D9B-4610-9B4D-238EDA241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FB05E1-CE3D-4227-8647-EC1EDE7D4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129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61B47F-5141-4ADC-A74C-48B70FE15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93EFFE-9D95-47B8-B70B-33D36D6E6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B4C6ED3-EF3A-43EC-8149-A3CA9ECB3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BDDFDD-C237-46AA-ACFC-EADA43F84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373AB7-0078-40A5-BC7A-A432D1BC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07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162D429-D07D-40A4-9004-7726D3581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A075E3-9253-46E8-8DBD-F176ACE1B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E6E1CE-B830-4C2E-B96D-8D1C97EE9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630FD3-D2E1-4539-B7D3-F5625C746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9C7A50-9565-4F78-B5D4-778D12A77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3333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34235-69EE-4A79-A87F-CDA675F06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B9B48F-D38C-48A2-82A2-AF50B60B8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58451D-EDDE-44DE-9805-E53F18E18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AFB90-E6FA-4C03-A85D-9C29D0785CF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A878A-5460-4AB7-AB8B-B258B309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54ED97-B0E7-47BF-9BDB-4F9F1B3A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CC5F1F-D714-4D1A-BBB6-B4A0D4B2BE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4050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7AC49-7BBA-4796-AF56-BF46E4EA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32A0D-AAEF-4FFD-BBE1-77850340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CA4D3-A197-4427-A3AA-17C7D1226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85E1-1804-4024-B4DE-99E25648A837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FFF6F76-D020-43ED-A5DA-791AE5C7A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322302-1264-46C1-9557-4306CECF1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C941AB-E633-44CD-AFE8-025B7F8DB97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70805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42D18-BA36-4CDE-928A-86F01E8C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335AEF-9704-4119-BB4F-44BECB8F4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5EEEF8-5F26-43E0-BB4B-66D3FEBBF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0EE91-CCA8-4F85-B2D7-D081A3023603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64D325-4746-480B-9F5C-1B2FCE3A7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48618E-8F56-4EFB-884B-2F344B90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B820B-31E8-4D02-A37D-314E18BB5D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05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45F24-786E-4F31-923E-6FC1174DE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E650A0-3570-4CCC-B2DA-3D241F04E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E2FC63-3691-4726-83DA-3F4B4A33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AC7AA24-60B8-4399-9A5C-50A9737DB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41071-0D42-429A-87A5-14567FE78D5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E7091BE-B6AE-4B6E-8BCA-F3105343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E864EFB-1A74-472A-BE56-4760CE087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507C32-0FD0-446A-9887-665520CF340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16616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CD764-9F0C-47E4-8CB8-0D8557200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22A96E-E811-42C8-8413-EA7796716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D8B1E5-DF25-4E76-8A05-9C9F8F4D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EADE06-71B2-4061-BC7E-39D0A9514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09F502-7AE0-4278-846D-BE503768E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F034224A-D0D1-4982-A047-60B52A912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19CAB-1111-47F6-9006-A3098D82320A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415D5F4E-EDE9-4874-A3CC-5C7A9A666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64746DF1-4830-4C26-B8B8-E84542E9F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2332E-F562-45B0-AC32-69D565138D9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4841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04E73-D4C7-452A-A082-2D596D7B5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15958DEE-6132-479C-8FC0-7C7DA4BF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2109F-5311-4989-8C41-25BF61A52C99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8BC78DAC-0049-4B42-A660-3AF6C6CE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955ED2EC-05F0-47E6-9D6F-A0A5043D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C6F7F-8AF8-4E72-AA2A-94B492AB3E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8875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9F1476C6-8537-4FEA-ABB2-9D237E8D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7F173-4E2C-4B3B-AA2A-5D6AD5A3FD18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CC119DC8-9302-4125-89E6-02336ABD6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FD9C2266-38AA-4701-A859-68ADBB64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B9528-9CAC-4C05-90B7-78520E8F92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25794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42FC6-E94C-4699-9161-8B143F7F6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CC52AE-3C15-4A62-8B14-5149AC940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326C77-6A88-4E83-AE3F-FF4CC1A9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D5AB8DF-FD38-4B82-AFCA-AE3DF96B5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46280-0086-4AAE-BC44-D280B5E0A984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9426076F-0326-4354-B81A-FF455C4FE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DFE9B5B-F9A7-4DF7-813E-850C8014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1AB9C2-55D0-43DA-8D4B-9C96325AD8D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148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11B86-E72D-40E7-85E2-7CCD2675E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61DC4-246B-4605-9E61-D92159D76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30D14B-CFCF-4AC8-9F06-27FAFB4E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9EEAC1-D723-4A75-BF85-B5A32BB1D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C8CAA5-9AAF-4462-ACA1-41A5A2E6A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0160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91EF8-74EA-44D8-A8F0-9D913C78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BF5233-278D-4EA1-9A17-A44CC1C4D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D35EFD-4634-408A-B4E5-643E0B54D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82B61FC-13DD-4078-8C05-22AA7FC31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71FED-E646-4CCC-B5CC-1FB161BB3251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9BE84496-6309-4D7A-B80E-74321E8CE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446C1BCE-2021-4E64-B4DF-D0D24F58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9FCCC-24E6-4A84-A00C-FBE29E7D595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13853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373DC-0556-4A5A-AF2F-692B5737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5E51FC-A5D5-4D76-B86A-B81A2BD88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B1839D-B9B9-4D72-AFA2-D39F28FB5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089A5-0965-49D4-8FD0-FF85C4764DA5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914C0C-D162-4762-9792-931BBFAD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464D01-C954-4FF7-A9A5-0C71F3A1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7295E4-4A23-48D3-B0F5-1DB4353CAF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35066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C46A5B5-7A50-41D8-8D52-CD657CD29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60E27-B787-4BD8-A8D7-82BFCA884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885AA4B-8BA7-4DFD-BDD0-8D1EA311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77DB1-CCAF-4702-AF0E-753D4840BBB4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FEC246A-E7CA-4964-882C-166D52430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901948-8A37-4E71-B995-A79FD973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C4035-80AA-44E5-B1C9-73238907EE1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8086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D34235-69EE-4A79-A87F-CDA675F06E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B9B48F-D38C-48A2-82A2-AF50B60B8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80AA69-C8C6-481E-B2E5-7080FD575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21C6A-C946-43CD-AE71-A843EEFD8747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45C750-0263-4F92-BAA4-9F3A3CF43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EC079C-9930-498B-943C-D1F1A6E5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DA5606-9A14-433C-B092-8ACD6A55647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42951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17AC49-7BBA-4796-AF56-BF46E4EA4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32A0D-AAEF-4FFD-BBE1-778503403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2FA587-481D-4F93-B4AA-25CDD3A4C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15458E-0E7A-4AFB-A4AC-2A465BA4408F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A7CF45-AEF5-4769-9EFE-465189C17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7FB626-6F31-49DE-B1FA-F57923B5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25EB6-0BF4-4268-994D-9AE9835548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00376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242D18-BA36-4CDE-928A-86F01E8CE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D335AEF-9704-4119-BB4F-44BECB8F4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811C8A4-4C36-40A6-BD11-0B9E75066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65D13-2573-4F4B-AABA-51E5F27B78AA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95CC34F-BB0D-4E7F-9658-5F24DBE2E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24F14C-89CD-4E2E-BA43-93148E70C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AA5FA-B4F7-4251-9BE4-F2795C1DFD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9014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45F24-786E-4F31-923E-6FC1174DE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E650A0-3570-4CCC-B2DA-3D241F04E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1E2FC63-3691-4726-83DA-3F4B4A33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CAA176B-9ADA-4E18-A02F-673409561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9D289-CE49-4020-8A1A-885BC493F584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FA27BCE-AE0A-42DE-93E8-6F6C15CB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58904149-DFA4-4D1E-B264-C7311711B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775046-7706-4891-9382-C65C83EF02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1727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BCD764-9F0C-47E4-8CB8-0D8557200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F22A96E-E811-42C8-8413-EA7796716A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D8B1E5-DF25-4E76-8A05-9C9F8F4D7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9EADE06-71B2-4061-BC7E-39D0A95149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309F502-7AE0-4278-846D-BE503768E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AF3F07AB-3E05-4A5B-AA39-2E5DC724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B2EAF-BFBF-4256-A802-CCCA873F178E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94B4904E-43B9-4612-9E0B-B76FA93C4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CB105B39-B3D7-4B60-8FAE-204B9B4E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88B03-DC67-4AA7-BDAC-4D4EDB53FD2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935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104E73-D4C7-452A-A082-2D596D7B5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AC7FD639-C5C8-45B6-B149-098F0A0BA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56377-4D6E-43C0-9650-52AB9844F1C1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1D4F03DB-784D-4CC8-A7FD-B4C3E3E04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D0066D96-3969-4A1E-AD35-E5AB9EACC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6471D-75A6-4A52-86B8-3EE42E82B0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19219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1F035987-AEC0-4BEE-A99C-C9BFE4B7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A8841-A5B6-4384-AF40-FB8094614A0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1D0E6040-6E0F-41E7-AFE4-CE6DB15E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38A30BE2-9028-4521-A3CB-EFFB483F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ED4ED-50D6-42D2-99E7-75116AF0D7E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73304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CE6F05-79FA-42F2-BD7C-2BD242DE1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76FD09-9181-4285-AF84-5D984863E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49F521-BF9D-43C3-BFC3-2626FF9AB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A2D290-7682-4ACF-86B8-76862A373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F5EA46-D126-4258-B494-A5C751A3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4329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42FC6-E94C-4699-9161-8B143F7F6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CC52AE-3C15-4A62-8B14-5149AC940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4326C77-6A88-4E83-AE3F-FF4CC1A90B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BF064CCA-BF29-4491-A86B-664AE144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24270-103F-4C39-85D0-6FD106D26155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9B0BF6C-9B32-4822-8EAA-790A4157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28D6C3A-34E4-427A-A8B8-520A5C705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609B1-BEE8-4728-818B-2668421DEC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6102495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91EF8-74EA-44D8-A8F0-9D913C782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8BF5233-278D-4EA1-9A17-A44CC1C4D6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D35EFD-4634-408A-B4E5-643E0B54D7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E6AD5CEA-5B59-4A18-8937-9852C800F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8856B-E55E-4DB5-8CD8-279ADA316F1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3802D903-9F50-4D34-8532-9F6C2EA0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25FBB0B-9984-47B3-B8E5-A7230E9AD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BDC7F2-7FF2-48E2-A08B-F37CCABFBA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1274693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2373DC-0556-4A5A-AF2F-692B57377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35E51FC-A5D5-4D76-B86A-B81A2BD881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333CF0-EE5B-44B5-B5FF-A35CC0DE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15A67-FAB9-41C6-B73B-6E01642A5482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3358D2-0C53-4541-A3AD-3C19984AE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30C21A-BE26-40F1-BE01-0629905D7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2E44A-6D87-49AA-99B1-42A898A4CE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9038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C46A5B5-7A50-41D8-8D52-CD657CD29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D760E27-B787-4BD8-A8D7-82BFCA8845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341A9A-C5A2-43FD-B7F0-98BECCDFA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47152-9392-43A5-BE6D-107B5476CA9C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45C8C2-431E-417C-B1B1-DE029152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D67799-BAAA-47E0-971B-621ECBDA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D7FE07-B1A3-48C4-846F-DB02C02F66A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709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E78BDE-6B65-45D0-95E9-003C0306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DA56C5-ED6E-4DB5-A14D-85D98DE4E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4024F36-D473-4E94-BCC4-916691EF3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C0B790-4D42-4A42-A8AC-98246738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DA7B6B-8719-48A3-BD92-4CAB249AD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ED05A47-D038-474B-BBAD-F2E45171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59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A81DC5-9DA7-4788-A02F-045EB010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3FCC8F6-2A77-446C-9852-4D6D00F16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04DA47E-6502-4C99-99B9-EA32DFE58C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4EBA626-AFFD-46B6-AF55-07CFAD616F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E977764-A25B-4827-AC42-D8436E9ABA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CDD0F16-A3F1-44BB-AB43-32F10B05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ED4DBB0-F55E-41DF-8771-D1935182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6FFCC65-84CF-4014-B00E-E4AE4A322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320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11584A-9707-462A-92DD-510E3A938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330093A-1F1C-4D06-B882-F9155B85C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67CC4D2-4B13-4158-9B0C-28834B07F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56BD0E-0EF1-4B39-87EC-3AB1BE7E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2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7AE0C1D-1DA9-4DCA-98F8-B6CD062C1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CDCDCA5-A01A-4571-B6CE-26021CB3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B50B5B-C936-4EB4-BF96-AC5C791E3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011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58825D-2C44-4FC7-BBFA-83231973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DB7079-A865-4600-8213-D858B2F5B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9AE2C6-6CC6-4E6B-811A-95A9D7BA9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518E472-4622-4BC9-9556-BF64B0032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BE9CD59-D250-4398-A2AC-44A600D05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BF4AF2-FE74-4396-986D-5AB4BE6C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74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02832F-4051-4E83-87E8-7F9A60B3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E77F818-16C3-40AF-A9A9-CAA221A82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E6495C-9205-4922-B98A-D5E0AD68F2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902021D-0D58-4348-8A6A-D2F8FE78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5837A0-CB90-44E5-BDA5-1F85AAF34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8B8047D-C5F6-4085-8202-79CA7A44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051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74C2D-744A-4EB6-90DD-E177DF05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15A205C-DA93-4B20-9BDE-71822712C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325C6B-F42E-4DFE-A77D-336ABD9A0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4A52A-191C-4BEB-A955-2381AC9589EA}" type="datetimeFigureOut">
              <a:rPr lang="ru-RU" smtClean="0"/>
              <a:pPr/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E30D20-CF98-4881-B1CA-AF8CD08C5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005C4D-7EB9-4FF5-B4B6-35FAB7C2E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3F22F-A767-4C90-85DE-F62F6C0E5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217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7DA822C4-394F-442A-B03C-245321B02A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A46671BA-05F6-426A-8C2D-0170C6C59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7F121B-F0AF-436A-BB5F-896C8A59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3CB80F-AF59-4300-8914-4EF0D98949E6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76DDC-064F-41D4-A851-0DF3D1473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FF5CA-246C-43FB-A587-241880C62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E8E39BF-C2C8-437A-89CB-48802C14685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796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8B7EA7BE-6A4E-4212-B28F-D33DECF5DD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0C0D42D6-907D-48A9-94FC-294BDE0571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7F121B-F0AF-436A-BB5F-896C8A592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CEB6E12-0F6D-479F-BF54-85EACB9B27DD}" type="datetimeFigureOut">
              <a:rPr lang="ru-RU"/>
              <a:pPr>
                <a:defRPr/>
              </a:pPr>
              <a:t>18.03.2021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A76DDC-064F-41D4-A851-0DF3D1473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AFF5CA-246C-43FB-A587-241880C62E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FD2D8C9-7558-41AE-979E-AFBE77BE597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237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56944" y="574059"/>
            <a:ext cx="9144000" cy="1800352"/>
          </a:xfrm>
        </p:spPr>
        <p:txBody>
          <a:bodyPr>
            <a:noAutofit/>
          </a:bodyPr>
          <a:lstStyle/>
          <a:p>
            <a:pPr lvl="0" algn="ctr"/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Предложения </a:t>
            </a:r>
            <a:b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Группы Управления Проектами (Хирургия)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2003" y="3700272"/>
            <a:ext cx="9144000" cy="2341861"/>
          </a:xfrm>
        </p:spPr>
        <p:txBody>
          <a:bodyPr>
            <a:normAutofit/>
          </a:bodyPr>
          <a:lstStyle/>
          <a:p>
            <a:pPr lvl="0"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 – заместитель председателя ГУП </a:t>
            </a:r>
          </a:p>
          <a:p>
            <a:pPr lvl="0"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(направление подготовки кадров - «Здравоохранение», </a:t>
            </a:r>
          </a:p>
          <a:p>
            <a:pPr lvl="0"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специальности хирургического профиля)  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проф. Фурсов Александр Борисович 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НАО «Медицинский университет Астана»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2713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DF8493-944E-4C04-9FA3-09FDDAAA1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8368" y="213359"/>
            <a:ext cx="11356848" cy="1461707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К проектам ОРК, ПС и независимой оценке выпускников образовательных программ (согласование спецификаций)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3D6E6C-EE8A-49DD-BC99-A8D31878A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2064" y="1804416"/>
            <a:ext cx="11167872" cy="450494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к проекту ПС по Травматологии и ортопедии</a:t>
            </a:r>
          </a:p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замечаний к Отраслевым Рамкам Квалификации (ОКР) нет</a:t>
            </a:r>
          </a:p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одобрить проект профессионального стандарта: «Травматология и ортопедия».</a:t>
            </a:r>
          </a:p>
          <a:p>
            <a:pPr algn="l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к проекту ПС по Общей Хирургии</a:t>
            </a:r>
          </a:p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замечаний к Отраслевым Рамкам Квалификации (ОКР) нет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одобрить проект профессионального стандарта: «Общая хирургия»</a:t>
            </a: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1659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AD4360-63A5-4DBC-A463-6602BD494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482" y="357871"/>
            <a:ext cx="11421036" cy="5773988"/>
          </a:xfrm>
        </p:spPr>
        <p:txBody>
          <a:bodyPr>
            <a:normAutofit/>
          </a:bodyPr>
          <a:lstStyle/>
          <a:p>
            <a:pPr algn="just"/>
            <a:r>
              <a:rPr lang="ru-RU" sz="3000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к проекту ОРК, ПС по Офтальмологии</a:t>
            </a:r>
          </a:p>
          <a:p>
            <a:pPr lvl="0" algn="just"/>
            <a:r>
              <a:rPr lang="ru-RU" sz="2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Замечания </a:t>
            </a:r>
          </a:p>
          <a:p>
            <a:pPr lvl="0" algn="just"/>
            <a:r>
              <a:rPr lang="ru-RU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представленном проекте документа ОРК ссылка идет на старые приказы (2009 года), также на старый Кодекс о здоровье. Представленные данные ОСМС также устаревшие как по расходам, так и по вовлеченности МО. В целях и задачах Госпрограммы №982 2019 года на 2020-2025 </a:t>
            </a:r>
            <a:r>
              <a:rPr lang="ru-RU" sz="2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гг</a:t>
            </a:r>
            <a:r>
              <a:rPr lang="ru-RU" sz="2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акцент идет на общественное здравоохранение и развитие человеческого капитала, при этом отменены структуры, стандарты и индикаторы по профильным направлениям (офтальмологическая служба).  Основные проблемы на сегодняшний день – 1. Недоношенные дети, 2. Школьная медицина, 3. Создание и организация работы реабилитационных центров для инвалидов. </a:t>
            </a:r>
          </a:p>
        </p:txBody>
      </p:sp>
    </p:spTree>
    <p:extLst>
      <p:ext uri="{BB962C8B-B14F-4D97-AF65-F5344CB8AC3E}">
        <p14:creationId xmlns:p14="http://schemas.microsoft.com/office/powerpoint/2010/main" val="2698612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3F94172-94A7-4F0D-B911-D4B982829F7C}"/>
              </a:ext>
            </a:extLst>
          </p:cNvPr>
          <p:cNvSpPr/>
          <p:nvPr/>
        </p:nvSpPr>
        <p:spPr>
          <a:xfrm>
            <a:off x="636494" y="551801"/>
            <a:ext cx="11125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внести изменения согласно  замечаниям в отраслевую рамку квалификаций</a:t>
            </a:r>
          </a:p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- исключить вопросы по базовым и смежным дисциплинам из технической спецификации тестовых вопросов 1 этапа ИГА  резидентуры по специальности «офтальмология, в том числе детская»</a:t>
            </a:r>
          </a:p>
        </p:txBody>
      </p:sp>
    </p:spTree>
    <p:extLst>
      <p:ext uri="{BB962C8B-B14F-4D97-AF65-F5344CB8AC3E}">
        <p14:creationId xmlns:p14="http://schemas.microsoft.com/office/powerpoint/2010/main" val="381708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4E1C3E-ED08-46B0-B638-7CCF6ACA3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736" y="73152"/>
            <a:ext cx="11271504" cy="165677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ru-RU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Согласование спецификаций независимой оценки выпускников ОП по направлению подготовки кадров – «Здравоохранение»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F46116-7213-4231-A88E-BFBCD7024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729930"/>
            <a:ext cx="11381232" cy="4993958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по травматологии и ортопедии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Рекомендовать внесение изменений в предложенную техническую спецификацию в части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исключения вопросов по базовым дисциплинам,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- добавление вопросов по детской травматологии и визуальной диагностике.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по Общей хирургии</a:t>
            </a:r>
          </a:p>
          <a:p>
            <a:pPr marL="685800" indent="-685800" algn="l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Убрать в разделе «Эндоскопическая хирургия» вопросы по «Технике лапароскопической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нефропексии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так как это относится к урологии.</a:t>
            </a:r>
          </a:p>
          <a:p>
            <a:pPr marL="685800" indent="-685800" algn="l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Убрать в разделе «Хирургия Амбулаторно-поликлиническая» вопросы по «Бужированию уретры» так как это относится к урологии.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85576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648" y="566928"/>
            <a:ext cx="11030712" cy="533463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по Урологии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перевести Мочекаменную болезнь из «Урология амбулаторно-поликлиническая» в «Урология и андрология в стационаре–1».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увеличить количество заданий по 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Онкоурологии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Увеличить количество заданий по СНМП с 4 до 6, за счет базовых дисциплин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Увеличить количество заданий по «Урология и андрология в стационаре – 3».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по Нейрохирургии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Замечаний по тех спецификации нет,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однако есть предложение - необходимо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провести повторную независимую экспертизу тестовых заданий.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Tx/>
              <a:buChar char="-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157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37A5A78-05E5-4712-8580-EA2732F67BE5}"/>
              </a:ext>
            </a:extLst>
          </p:cNvPr>
          <p:cNvSpPr txBox="1">
            <a:spLocks/>
          </p:cNvSpPr>
          <p:nvPr/>
        </p:nvSpPr>
        <p:spPr>
          <a:xfrm>
            <a:off x="688022" y="178816"/>
            <a:ext cx="11180889" cy="54435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Предложения Комитета </a:t>
            </a:r>
            <a:r>
              <a:rPr kumimoji="0" lang="kk-K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Патологическая анатомия и судебно-медицинская экспертиза» </a:t>
            </a:r>
          </a:p>
          <a:p>
            <a:pPr lvl="0" algn="just"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рассмотрев Спецификацию тестов по специальности резидентуры «Судебно-медицинская экспертиза»,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внес изменения в пункт 3 «Содержание и план тестов», приведя в соответствие с требованиями ГОСО 2015 года, а именно: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Из спецификации исключены вопросы базовых дисциплин, в виду отсутствия их в новой редакции ГОСО;</a:t>
            </a:r>
          </a:p>
          <a:p>
            <a:pPr marL="514350" marR="0" lvl="0" indent="-51435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Переработан учебный материал профилирующих дисциплин, т.к. в новой редакции ГОСО полностью изменились наименования профилирующих дисциплин. Число заданий в одном варианте теста и уровни сложности подразделены с учетом нового количества кредитов по каждой дисциплине.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DBDB3BA-4CE4-4FF6-AFFF-33FCC318B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329694"/>
              </p:ext>
            </p:extLst>
          </p:nvPr>
        </p:nvGraphicFramePr>
        <p:xfrm>
          <a:off x="152400" y="451103"/>
          <a:ext cx="5943599" cy="6263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402">
                  <a:extLst>
                    <a:ext uri="{9D8B030D-6E8A-4147-A177-3AD203B41FA5}">
                      <a16:colId xmlns:a16="http://schemas.microsoft.com/office/drawing/2014/main" val="2038601348"/>
                    </a:ext>
                  </a:extLst>
                </a:gridCol>
                <a:gridCol w="4008204">
                  <a:extLst>
                    <a:ext uri="{9D8B030D-6E8A-4147-A177-3AD203B41FA5}">
                      <a16:colId xmlns:a16="http://schemas.microsoft.com/office/drawing/2014/main" val="2260247787"/>
                    </a:ext>
                  </a:extLst>
                </a:gridCol>
                <a:gridCol w="623317">
                  <a:extLst>
                    <a:ext uri="{9D8B030D-6E8A-4147-A177-3AD203B41FA5}">
                      <a16:colId xmlns:a16="http://schemas.microsoft.com/office/drawing/2014/main" val="3228055325"/>
                    </a:ext>
                  </a:extLst>
                </a:gridCol>
                <a:gridCol w="531676">
                  <a:extLst>
                    <a:ext uri="{9D8B030D-6E8A-4147-A177-3AD203B41FA5}">
                      <a16:colId xmlns:a16="http://schemas.microsoft.com/office/drawing/2014/main" val="3776873524"/>
                    </a:ext>
                  </a:extLst>
                </a:gridCol>
              </a:tblGrid>
              <a:tr h="355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Шифр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</a:rPr>
                        <a:t>Профилирующие дисциплины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Кол-во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 err="1">
                          <a:effectLst/>
                        </a:rPr>
                        <a:t>Слож-ность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2848659423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экспертиза-1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20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В-5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С-15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4100194000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экспертиза-2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В-5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С-15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2704877000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экспертиза-3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18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В-5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С-13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1347692644"/>
                  </a:ext>
                </a:extLst>
              </a:tr>
              <a:tr h="984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Судебно-биологические исследования объектов судебно-медицинской экспертизы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4248693663"/>
                  </a:ext>
                </a:extLst>
              </a:tr>
              <a:tr h="984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Судебно-гистологические исследования объектов судебно-медицинской экспертизы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1050248104"/>
                  </a:ext>
                </a:extLst>
              </a:tr>
              <a:tr h="984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Медико-криминалистические исследования объектов судебно-медицинской экспертизы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179707216"/>
                  </a:ext>
                </a:extLst>
              </a:tr>
              <a:tr h="9846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Химико-токсикологические исследования объектов судебно-медицинской экспертизы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860636809"/>
                  </a:ext>
                </a:extLst>
              </a:tr>
              <a:tr h="656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Правовые вопросы судебно-медицинской экспертизы</a:t>
                      </a: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1639256157"/>
                  </a:ext>
                </a:extLst>
              </a:tr>
              <a:tr h="3282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167" marR="28167" marT="0" marB="0" anchor="ctr"/>
                </a:tc>
                <a:extLst>
                  <a:ext uri="{0D108BD9-81ED-4DB2-BD59-A6C34878D82A}">
                    <a16:rowId xmlns:a16="http://schemas.microsoft.com/office/drawing/2014/main" val="3677548251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4AD4998-BD9E-4349-99F9-85A607ED5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41212"/>
              </p:ext>
            </p:extLst>
          </p:nvPr>
        </p:nvGraphicFramePr>
        <p:xfrm>
          <a:off x="6324600" y="451104"/>
          <a:ext cx="5713413" cy="6263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8711">
                  <a:extLst>
                    <a:ext uri="{9D8B030D-6E8A-4147-A177-3AD203B41FA5}">
                      <a16:colId xmlns:a16="http://schemas.microsoft.com/office/drawing/2014/main" val="2203906215"/>
                    </a:ext>
                  </a:extLst>
                </a:gridCol>
                <a:gridCol w="3794071">
                  <a:extLst>
                    <a:ext uri="{9D8B030D-6E8A-4147-A177-3AD203B41FA5}">
                      <a16:colId xmlns:a16="http://schemas.microsoft.com/office/drawing/2014/main" val="2876651299"/>
                    </a:ext>
                  </a:extLst>
                </a:gridCol>
                <a:gridCol w="590018">
                  <a:extLst>
                    <a:ext uri="{9D8B030D-6E8A-4147-A177-3AD203B41FA5}">
                      <a16:colId xmlns:a16="http://schemas.microsoft.com/office/drawing/2014/main" val="351313700"/>
                    </a:ext>
                  </a:extLst>
                </a:gridCol>
                <a:gridCol w="590613">
                  <a:extLst>
                    <a:ext uri="{9D8B030D-6E8A-4147-A177-3AD203B41FA5}">
                      <a16:colId xmlns:a16="http://schemas.microsoft.com/office/drawing/2014/main" val="3863436418"/>
                    </a:ext>
                  </a:extLst>
                </a:gridCol>
              </a:tblGrid>
              <a:tr h="318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Шифр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600" dirty="0">
                          <a:effectLst/>
                        </a:rPr>
                        <a:t>Профилирующие дисциплины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Кол-во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 err="1">
                          <a:effectLst/>
                        </a:rPr>
                        <a:t>Слож-ность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879030737"/>
                  </a:ext>
                </a:extLst>
              </a:tr>
              <a:tr h="554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32_01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Процессуальные и организационные вопросы судебно-медицинской службы 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1558556279"/>
                  </a:ext>
                </a:extLst>
              </a:tr>
              <a:tr h="3181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 трупа 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1716173117"/>
                  </a:ext>
                </a:extLst>
              </a:tr>
              <a:tr h="509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Повреждения и смерть от различных видов внешнего воздействия 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40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В-12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С-28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1358903456"/>
                  </a:ext>
                </a:extLst>
              </a:tr>
              <a:tr h="509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32_04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 живых лиц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2679048456"/>
                  </a:ext>
                </a:extLst>
              </a:tr>
              <a:tr h="7916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32_05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Медико-криминалистические и фотографические методы исследований в судебной медицине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2516238040"/>
                  </a:ext>
                </a:extLst>
              </a:tr>
              <a:tr h="10181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32_06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 по делам о профессиональных правонарушениях медицинских работников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С-3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2632198752"/>
                  </a:ext>
                </a:extLst>
              </a:tr>
              <a:tr h="509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 биологических объектов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3835123610"/>
                  </a:ext>
                </a:extLst>
              </a:tr>
              <a:tr h="5090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32_08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Судебно-медицинская экспертиза гистологических объектов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С-7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3706136050"/>
                  </a:ext>
                </a:extLst>
              </a:tr>
              <a:tr h="7635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000" dirty="0">
                          <a:effectLst/>
                        </a:rPr>
                        <a:t>1Р_</a:t>
                      </a:r>
                      <a:r>
                        <a:rPr lang="ru-RU" sz="1000" dirty="0">
                          <a:effectLst/>
                        </a:rPr>
                        <a:t>32_09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Химико-токсикологические исследования объектов судебно-медицинской экспертизы</a:t>
                      </a: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30200" algn="l"/>
                          <a:tab pos="518795" algn="ctr"/>
                        </a:tabLst>
                      </a:pPr>
                      <a:r>
                        <a:rPr lang="ru-RU" sz="1000" dirty="0">
                          <a:effectLst/>
                        </a:rPr>
                        <a:t>С-2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404368503"/>
                  </a:ext>
                </a:extLst>
              </a:tr>
              <a:tr h="394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7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100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В-30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С-70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526" marR="20526" marT="0" marB="0" anchor="ctr"/>
                </a:tc>
                <a:extLst>
                  <a:ext uri="{0D108BD9-81ED-4DB2-BD59-A6C34878D82A}">
                    <a16:rowId xmlns:a16="http://schemas.microsoft.com/office/drawing/2014/main" val="18987124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37A5A78-05E5-4712-8580-EA2732F67BE5}"/>
              </a:ext>
            </a:extLst>
          </p:cNvPr>
          <p:cNvSpPr txBox="1">
            <a:spLocks/>
          </p:cNvSpPr>
          <p:nvPr/>
        </p:nvSpPr>
        <p:spPr>
          <a:xfrm>
            <a:off x="54864" y="36766"/>
            <a:ext cx="12098242" cy="414338"/>
          </a:xfrm>
          <a:prstGeom prst="rect">
            <a:avLst/>
          </a:prstGeom>
        </p:spPr>
        <p:txBody>
          <a:bodyPr anchor="b">
            <a:normAutofit fontScale="4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  Было                                                    Новая редакция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</TotalTime>
  <Words>740</Words>
  <Application>Microsoft Office PowerPoint</Application>
  <PresentationFormat>Широкоэкранный</PresentationFormat>
  <Paragraphs>149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1_Тема Office</vt:lpstr>
      <vt:lpstr>2_Тема Office</vt:lpstr>
      <vt:lpstr>Предложения  Группы Управления Проектами (Хирургия) </vt:lpstr>
      <vt:lpstr>1. К проектам ОРК, ПС и независимой оценке выпускников образовательных программ (согласование спецификаций)</vt:lpstr>
      <vt:lpstr>Презентация PowerPoint</vt:lpstr>
      <vt:lpstr>Презентация PowerPoint</vt:lpstr>
      <vt:lpstr>2. Согласование спецификаций независимой оценки выпускников ОП по направлению подготовки кадров – «Здравоохранение»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Предложения ГУП (указать наименование)  к проектам ОРК, ПС и независимой оценке выпускников образовательных программ (согласование спецификаций) по направлению подготовки Здравоохранение</dc:title>
  <dc:creator>Botagoz Turdaliyeva</dc:creator>
  <cp:lastModifiedBy>Alex</cp:lastModifiedBy>
  <cp:revision>23</cp:revision>
  <dcterms:created xsi:type="dcterms:W3CDTF">2021-03-15T03:34:39Z</dcterms:created>
  <dcterms:modified xsi:type="dcterms:W3CDTF">2021-03-18T16:50:16Z</dcterms:modified>
</cp:coreProperties>
</file>