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886" autoAdjust="0"/>
  </p:normalViewPr>
  <p:slideViewPr>
    <p:cSldViewPr snapToGrid="0">
      <p:cViewPr>
        <p:scale>
          <a:sx n="121" d="100"/>
          <a:sy n="121" d="100"/>
        </p:scale>
        <p:origin x="-12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84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6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72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29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7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3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91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25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45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31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4A52A-191C-4BEB-A955-2381AC9589E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4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2187" y="275897"/>
            <a:ext cx="9298978" cy="3836987"/>
          </a:xfrm>
        </p:spPr>
        <p:txBody>
          <a:bodyPr>
            <a:noAutofit/>
          </a:bodyPr>
          <a:lstStyle/>
          <a:p>
            <a:pPr lvl="0"/>
            <a:r>
              <a:rPr lang="ru-RU" sz="4000" dirty="0" smtClean="0">
                <a:latin typeface="Arial Narrow" panose="020B0606020202030204" pitchFamily="34" charset="0"/>
              </a:rPr>
              <a:t>Предложения ГУП по образовательным программам фармацевтического образования к </a:t>
            </a:r>
            <a:r>
              <a:rPr lang="ru-RU" sz="4000" dirty="0">
                <a:latin typeface="Arial Narrow" panose="020B0606020202030204" pitchFamily="34" charset="0"/>
              </a:rPr>
              <a:t>проектам </a:t>
            </a:r>
            <a:r>
              <a:rPr lang="ru-RU" sz="4000" dirty="0" smtClean="0">
                <a:latin typeface="Arial Narrow" panose="020B0606020202030204" pitchFamily="34" charset="0"/>
              </a:rPr>
              <a:t>ОРК, ПС </a:t>
            </a:r>
            <a:r>
              <a:rPr lang="ru-RU" sz="4000" dirty="0">
                <a:latin typeface="Arial Narrow" panose="020B0606020202030204" pitchFamily="34" charset="0"/>
              </a:rPr>
              <a:t>и независимой оценке выпускников образовательных программ (согласование спецификаций) по направлению подготовки </a:t>
            </a:r>
            <a:r>
              <a:rPr lang="ru-RU" sz="4000" dirty="0" smtClean="0">
                <a:latin typeface="Arial Narrow" panose="020B0606020202030204" pitchFamily="34" charset="0"/>
              </a:rPr>
              <a:t>Здравоохранение </a:t>
            </a:r>
            <a:endParaRPr lang="ru-RU" sz="4000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00770" y="4806995"/>
            <a:ext cx="9144000" cy="1655762"/>
          </a:xfrm>
        </p:spPr>
        <p:txBody>
          <a:bodyPr>
            <a:normAutofit lnSpcReduction="10000"/>
          </a:bodyPr>
          <a:lstStyle/>
          <a:p>
            <a:pPr lvl="0" algn="r"/>
            <a:r>
              <a:rPr lang="ru-RU" dirty="0" smtClean="0"/>
              <a:t>докладчик - председатель ГУП </a:t>
            </a:r>
          </a:p>
          <a:p>
            <a:pPr lvl="0" algn="r"/>
            <a:r>
              <a:rPr lang="ru-RU" dirty="0"/>
              <a:t>П</a:t>
            </a:r>
            <a:r>
              <a:rPr lang="ru-RU" dirty="0" smtClean="0"/>
              <a:t>роект по образовательным программам фармацевтического образования, ЮКМА</a:t>
            </a:r>
            <a:endParaRPr lang="ru-RU" dirty="0"/>
          </a:p>
          <a:p>
            <a:pPr lvl="0" algn="r"/>
            <a:r>
              <a:rPr lang="ru-RU" dirty="0" smtClean="0"/>
              <a:t>Ибрагимова А.Г. – руководитель учебно-методического центра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71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2039" y="0"/>
            <a:ext cx="10515600" cy="55715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Предложения </a:t>
            </a:r>
            <a:r>
              <a:rPr lang="ru-RU" sz="2400" dirty="0" smtClean="0">
                <a:latin typeface="Arial Narrow" panose="020B0606020202030204" pitchFamily="34" charset="0"/>
              </a:rPr>
              <a:t>ГУП к </a:t>
            </a:r>
            <a:r>
              <a:rPr lang="ru-RU" sz="2400" dirty="0">
                <a:latin typeface="Arial Narrow" panose="020B0606020202030204" pitchFamily="34" charset="0"/>
              </a:rPr>
              <a:t>проектам ОРК, ПС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69070" y="720965"/>
            <a:ext cx="704718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Дополнения и изменения в ОРК и профессиональный стандарт: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400" dirty="0" smtClean="0"/>
              <a:t>Разработаны </a:t>
            </a:r>
            <a:r>
              <a:rPr lang="ru-RU" sz="1400" b="1" dirty="0" smtClean="0"/>
              <a:t>квалификационные </a:t>
            </a:r>
            <a:r>
              <a:rPr lang="ru-RU" sz="1400" b="1" dirty="0" smtClean="0"/>
              <a:t>подуровни </a:t>
            </a:r>
            <a:r>
              <a:rPr lang="ru-RU" sz="1400" dirty="0" smtClean="0"/>
              <a:t>(например, 6.1, 6.2, 6.3). </a:t>
            </a:r>
            <a:r>
              <a:rPr lang="ru-RU" sz="1400" dirty="0" smtClean="0"/>
              <a:t>Определены для каждого подуровня трудовые функции, задачи, умения, знания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14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400" dirty="0" smtClean="0"/>
              <a:t>Изменения </a:t>
            </a:r>
            <a:r>
              <a:rPr lang="ru-RU" sz="1400" dirty="0"/>
              <a:t>в </a:t>
            </a:r>
            <a:r>
              <a:rPr lang="ru-RU" sz="1400" b="1" dirty="0"/>
              <a:t>глоссарии,</a:t>
            </a:r>
            <a:r>
              <a:rPr lang="ru-RU" sz="1400" dirty="0"/>
              <a:t> согласно  Кодекса Республики </a:t>
            </a:r>
            <a:r>
              <a:rPr lang="ru-RU" sz="1400" dirty="0" smtClean="0"/>
              <a:t>Казахстан от </a:t>
            </a:r>
            <a:r>
              <a:rPr lang="ru-RU" sz="1400" dirty="0"/>
              <a:t>7 июля 2020 года «О здоровье народа и системе </a:t>
            </a:r>
            <a:r>
              <a:rPr lang="ru-RU" sz="1400" dirty="0" smtClean="0"/>
              <a:t>здравоохранения»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14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400" dirty="0" smtClean="0"/>
              <a:t>Дополнения </a:t>
            </a:r>
            <a:r>
              <a:rPr lang="ru-RU" sz="1400" b="1" dirty="0" smtClean="0"/>
              <a:t>в цели </a:t>
            </a:r>
            <a:r>
              <a:rPr lang="ru-RU" sz="1400" dirty="0" smtClean="0"/>
              <a:t>«Основная </a:t>
            </a:r>
            <a:r>
              <a:rPr lang="ru-RU" sz="1400" dirty="0"/>
              <a:t>цель деятельности фармацевт (провизор) общей </a:t>
            </a:r>
            <a:r>
              <a:rPr lang="ru-RU" sz="1400" dirty="0" smtClean="0"/>
              <a:t>практики», «химик-токсиколог»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14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400" dirty="0" smtClean="0"/>
              <a:t>Дополнения и изменения в </a:t>
            </a:r>
            <a:r>
              <a:rPr lang="ru-RU" sz="1400" b="1" dirty="0" smtClean="0"/>
              <a:t>карточках профессий </a:t>
            </a:r>
          </a:p>
          <a:p>
            <a:r>
              <a:rPr lang="ru-RU" sz="1400" i="1" dirty="0" smtClean="0"/>
              <a:t>В </a:t>
            </a:r>
            <a:r>
              <a:rPr lang="ru-RU" sz="1400" i="1" dirty="0"/>
              <a:t>карточке профессии «Фармацевт (провизор*) – менеджер» 6 уровня добавлена в графу  «Другие возможные наименования профессии» - 2433-2-003 торговый представитель (медицинские и фармацевтические товары). Эта возможная профессия /должность, которую может  занимать фармацевт-менеджер 6 </a:t>
            </a:r>
            <a:r>
              <a:rPr lang="ru-RU" sz="1400" i="1" dirty="0" smtClean="0"/>
              <a:t>уровня</a:t>
            </a:r>
          </a:p>
          <a:p>
            <a:endParaRPr lang="ru-RU" sz="1400" i="1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400" dirty="0" smtClean="0"/>
              <a:t>Конкретизирована </a:t>
            </a:r>
            <a:r>
              <a:rPr lang="ru-RU" sz="1400" dirty="0"/>
              <a:t>сфера деятельности  менеджера  6 уровня в области </a:t>
            </a:r>
            <a:r>
              <a:rPr lang="en-US" sz="1400" b="1" dirty="0" smtClean="0"/>
              <a:t>GXP</a:t>
            </a:r>
            <a:endParaRPr lang="ru-RU" sz="1400" b="1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1400" b="1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400" dirty="0" smtClean="0"/>
              <a:t>Конкретизированы цели, знания и умения </a:t>
            </a:r>
            <a:r>
              <a:rPr lang="ru-RU" sz="1400" b="1" dirty="0" smtClean="0"/>
              <a:t>клинического фармацевта 7-8го уровня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14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400" dirty="0" smtClean="0"/>
              <a:t>Внесены  </a:t>
            </a:r>
            <a:r>
              <a:rPr lang="ru-RU" sz="1400" dirty="0"/>
              <a:t>изменения в Отраслевую рамку квалификаций «Здравоохранение» </a:t>
            </a:r>
            <a:r>
              <a:rPr lang="ru-RU" sz="1400" i="1" dirty="0"/>
              <a:t>Проект на 1.07.2020 года, </a:t>
            </a:r>
            <a:r>
              <a:rPr lang="ru-RU" sz="1400" dirty="0"/>
              <a:t>2.3. </a:t>
            </a:r>
            <a:r>
              <a:rPr lang="ru-RU" sz="1400" dirty="0" err="1"/>
              <a:t>Подотрасль</a:t>
            </a:r>
            <a:r>
              <a:rPr lang="ru-RU" sz="1400" dirty="0"/>
              <a:t> «Фармация</a:t>
            </a:r>
            <a:r>
              <a:rPr lang="ru-RU" sz="1400" dirty="0" smtClean="0"/>
              <a:t>»</a:t>
            </a: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20219" t="7837" r="26039" b="4258"/>
          <a:stretch/>
        </p:blipFill>
        <p:spPr>
          <a:xfrm>
            <a:off x="158781" y="914401"/>
            <a:ext cx="4271329" cy="39279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03" y="1012627"/>
            <a:ext cx="636073" cy="48509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34003" y="4880586"/>
            <a:ext cx="41851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/>
              <a:t>Описывает квалификационные уровни 4-8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314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552" y="215352"/>
            <a:ext cx="10515600" cy="817289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Предложения </a:t>
            </a:r>
            <a:r>
              <a:rPr lang="ru-RU" sz="2400" dirty="0" smtClean="0">
                <a:latin typeface="Arial Narrow" panose="020B0606020202030204" pitchFamily="34" charset="0"/>
              </a:rPr>
              <a:t>ГУП по согласованию спецификаций </a:t>
            </a:r>
            <a:r>
              <a:rPr lang="ru-RU" sz="2400" dirty="0">
                <a:latin typeface="Arial Narrow" panose="020B0606020202030204" pitchFamily="34" charset="0"/>
              </a:rPr>
              <a:t>независимой </a:t>
            </a:r>
            <a:r>
              <a:rPr lang="ru-RU" sz="2400" dirty="0" smtClean="0">
                <a:latin typeface="Arial Narrow" panose="020B0606020202030204" pitchFamily="34" charset="0"/>
              </a:rPr>
              <a:t>оценки </a:t>
            </a:r>
            <a:r>
              <a:rPr lang="ru-RU" sz="2400" dirty="0">
                <a:latin typeface="Arial Narrow" panose="020B0606020202030204" pitchFamily="34" charset="0"/>
              </a:rPr>
              <a:t>выпускников </a:t>
            </a:r>
            <a:r>
              <a:rPr lang="ru-RU" sz="2400" dirty="0" smtClean="0">
                <a:latin typeface="Arial Narrow" panose="020B0606020202030204" pitchFamily="34" charset="0"/>
              </a:rPr>
              <a:t>ОП по </a:t>
            </a:r>
            <a:r>
              <a:rPr lang="ru-RU" sz="2400" dirty="0">
                <a:latin typeface="Arial Narrow" panose="020B0606020202030204" pitchFamily="34" charset="0"/>
              </a:rPr>
              <a:t>направлению подготовки Здравоохранение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07428" y="2235120"/>
            <a:ext cx="11327524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6570" y="1016876"/>
            <a:ext cx="10949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dirty="0" smtClean="0"/>
              <a:t>10</a:t>
            </a:r>
            <a:r>
              <a:rPr lang="ru-RU" dirty="0" smtClean="0"/>
              <a:t> ОВПО осуществляют подготовку фармацевтических кадров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6 медицинских университета, медицинская академия, 3 многопрофильных университета (медицинские школы/фармацевтические факультеты)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Выпуск 2020-2021 учебном году осуществляют 7 ОВПО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20716" y="2426901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 smtClean="0"/>
              <a:t>Спецификация разработана в соответствии  с компетенциями выпускника образовательной программы «Фармация»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200" b="1" dirty="0" smtClean="0"/>
              <a:t>Профессиональные качества/черты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b="1" dirty="0" err="1" smtClean="0"/>
              <a:t>Организационно-управленческая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деятельность</a:t>
            </a:r>
            <a:endParaRPr lang="ru-RU" sz="1200" b="1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b="1" dirty="0" err="1"/>
              <a:t>Производственно-технологическая</a:t>
            </a:r>
            <a:r>
              <a:rPr lang="en-US" sz="1200" b="1" dirty="0"/>
              <a:t> </a:t>
            </a:r>
            <a:r>
              <a:rPr lang="en-US" sz="1200" b="1" dirty="0" err="1" smtClean="0"/>
              <a:t>деятельность</a:t>
            </a:r>
            <a:endParaRPr lang="ru-RU" sz="1200" b="1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b="1" dirty="0" err="1"/>
              <a:t>Химико-фармацевтическая</a:t>
            </a:r>
            <a:r>
              <a:rPr lang="en-US" sz="1200" b="1" dirty="0"/>
              <a:t> </a:t>
            </a:r>
            <a:r>
              <a:rPr lang="en-US" sz="1200" b="1" dirty="0" err="1" smtClean="0"/>
              <a:t>деятельность</a:t>
            </a:r>
            <a:endParaRPr lang="ru-RU" sz="1200" b="1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1000" dirty="0"/>
          </a:p>
          <a:p>
            <a:pPr lvl="0"/>
            <a:r>
              <a:rPr lang="ru-RU" sz="1000" dirty="0" smtClean="0"/>
              <a:t>Вопросы/темы по профилирующим дисциплинам, формирующих конечные результаты обучения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kk-KZ" sz="1200" b="1" dirty="0" smtClean="0">
                <a:solidFill>
                  <a:prstClr val="black"/>
                </a:solidFill>
              </a:rPr>
              <a:t>Организация</a:t>
            </a:r>
            <a:r>
              <a:rPr lang="kk-KZ" sz="1200" b="1" dirty="0">
                <a:solidFill>
                  <a:prstClr val="black"/>
                </a:solidFill>
              </a:rPr>
              <a:t>, управление и экономика фармации</a:t>
            </a:r>
            <a:endParaRPr lang="ru-RU" sz="1200" b="1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k-KZ" sz="1200" b="1" dirty="0"/>
              <a:t>Технология лекарств</a:t>
            </a:r>
            <a:endParaRPr lang="ru-RU" sz="12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k-KZ" sz="1200" b="1" dirty="0"/>
              <a:t>Фармацевтическая химия</a:t>
            </a:r>
            <a:endParaRPr lang="ru-RU" sz="12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k-KZ" sz="1200" b="1" dirty="0"/>
              <a:t>Фармакогнозия</a:t>
            </a:r>
            <a:endParaRPr lang="ru-RU" sz="12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ru-RU" sz="1000" dirty="0" smtClean="0"/>
          </a:p>
          <a:p>
            <a:endParaRPr lang="ru-RU" sz="1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20717" y="4827889"/>
            <a:ext cx="5850430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Перечень </a:t>
            </a:r>
            <a:r>
              <a:rPr lang="kk-KZ" sz="1200" b="1" dirty="0"/>
              <a:t>практ</a:t>
            </a:r>
            <a:r>
              <a:rPr lang="ru-RU" sz="1200" b="1" dirty="0" err="1"/>
              <a:t>ических</a:t>
            </a:r>
            <a:r>
              <a:rPr lang="ru-RU" sz="1200" b="1" dirty="0"/>
              <a:t> навыков:</a:t>
            </a:r>
            <a:endParaRPr lang="ru-RU" sz="1200" dirty="0"/>
          </a:p>
          <a:p>
            <a:r>
              <a:rPr lang="ru-RU" sz="1100" dirty="0"/>
              <a:t>1. </a:t>
            </a:r>
            <a:r>
              <a:rPr lang="ru-RU" sz="1100" dirty="0" err="1"/>
              <a:t>Обеспеч</a:t>
            </a:r>
            <a:r>
              <a:rPr lang="kk-KZ" sz="1100" dirty="0"/>
              <a:t>ение</a:t>
            </a:r>
            <a:r>
              <a:rPr lang="ru-RU" sz="1100" dirty="0"/>
              <a:t> процесс</a:t>
            </a:r>
            <a:r>
              <a:rPr lang="kk-KZ" sz="1100" dirty="0"/>
              <a:t>а</a:t>
            </a:r>
            <a:r>
              <a:rPr lang="ru-RU" sz="1100" dirty="0"/>
              <a:t> организации</a:t>
            </a:r>
            <a:r>
              <a:rPr lang="kk-KZ" sz="1100" dirty="0"/>
              <a:t>, управления и экономики в</a:t>
            </a:r>
            <a:r>
              <a:rPr lang="ru-RU" sz="1100" dirty="0"/>
              <a:t> фармацевтической </a:t>
            </a:r>
            <a:r>
              <a:rPr lang="kk-KZ" sz="1100" dirty="0"/>
              <a:t>сфере </a:t>
            </a:r>
            <a:r>
              <a:rPr lang="ru-RU" sz="1100" dirty="0"/>
              <a:t>деятельности.</a:t>
            </a:r>
          </a:p>
          <a:p>
            <a:r>
              <a:rPr lang="ru-RU" sz="1100" dirty="0"/>
              <a:t>2. </a:t>
            </a:r>
            <a:r>
              <a:rPr lang="kk-KZ" sz="1100" dirty="0"/>
              <a:t>О</a:t>
            </a:r>
            <a:r>
              <a:rPr lang="ru-RU" sz="1100" dirty="0" err="1"/>
              <a:t>рганизаци</a:t>
            </a:r>
            <a:r>
              <a:rPr lang="kk-KZ" sz="1100" dirty="0"/>
              <a:t>я</a:t>
            </a:r>
            <a:r>
              <a:rPr lang="ru-RU" sz="1100" dirty="0"/>
              <a:t> производственной деятельности, разработка и производство лекарственных средств на химико-фармацевтических предприятиях и фармацевтических производствах.</a:t>
            </a:r>
          </a:p>
          <a:p>
            <a:r>
              <a:rPr lang="ru-RU" sz="1100" dirty="0"/>
              <a:t>3. </a:t>
            </a:r>
            <a:r>
              <a:rPr lang="ru-RU" sz="1100" dirty="0" err="1"/>
              <a:t>Осуществл</a:t>
            </a:r>
            <a:r>
              <a:rPr lang="kk-KZ" sz="1100" dirty="0"/>
              <a:t>ение </a:t>
            </a:r>
            <a:r>
              <a:rPr lang="ru-RU" sz="1100" dirty="0"/>
              <a:t> </a:t>
            </a:r>
            <a:r>
              <a:rPr lang="ru-RU" sz="1100" dirty="0" err="1"/>
              <a:t>контрол</a:t>
            </a:r>
            <a:r>
              <a:rPr lang="kk-KZ" sz="1100" dirty="0"/>
              <a:t>я</a:t>
            </a:r>
            <a:r>
              <a:rPr lang="ru-RU" sz="1100" dirty="0"/>
              <a:t> качества лекарственных средств в условиях фармацевтических предприятий и аптек в соответствии с нормативной документацией на этапах разработки, получения, хранения и применения.</a:t>
            </a:r>
          </a:p>
          <a:p>
            <a:r>
              <a:rPr lang="ru-RU" sz="1100" dirty="0"/>
              <a:t>4. Организация приемки</a:t>
            </a:r>
            <a:r>
              <a:rPr lang="kk-KZ" sz="1100" dirty="0"/>
              <a:t>,</a:t>
            </a:r>
            <a:r>
              <a:rPr lang="ru-RU" sz="1100" dirty="0"/>
              <a:t> анализа</a:t>
            </a:r>
            <a:r>
              <a:rPr lang="kk-KZ" sz="1100" dirty="0"/>
              <a:t>, хранения и </a:t>
            </a:r>
            <a:r>
              <a:rPr lang="ru-RU" sz="1100" dirty="0" err="1"/>
              <a:t>контрол</a:t>
            </a:r>
            <a:r>
              <a:rPr lang="kk-KZ" sz="1100" dirty="0"/>
              <a:t>я</a:t>
            </a:r>
            <a:r>
              <a:rPr lang="ru-RU" sz="1100" dirty="0"/>
              <a:t> качества лекарственного растительного и животного сырья.</a:t>
            </a:r>
          </a:p>
          <a:p>
            <a:r>
              <a:rPr lang="ru-RU" sz="1100" dirty="0"/>
              <a:t>5. Коммуникативные навыки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03277"/>
              </p:ext>
            </p:extLst>
          </p:nvPr>
        </p:nvGraphicFramePr>
        <p:xfrm>
          <a:off x="6160375" y="2598746"/>
          <a:ext cx="5793824" cy="395489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68014"/>
                <a:gridCol w="953813"/>
                <a:gridCol w="3491997"/>
                <a:gridCol w="540000"/>
                <a:gridCol w="540000"/>
              </a:tblGrid>
              <a:tr h="131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NN</a:t>
                      </a:r>
                      <a:endParaRPr lang="ru-RU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Пәндер атауы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Оқу-әдістемелік әдебиеттердің толық библиографиялық тізімі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Қазақ тілінде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Орыс тілінде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47824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Организация, управление и экономика фармации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1. Арыстанов Ж.М. Фармацияны басқарылуы және экономикасы: оқулық/ Ж.М. Арыстанов; ҚР денсаулық сақтау министрлігі;Астана мед.ун-ті  – Алматы: Эверо ,2012.- 420бет.</a:t>
                      </a:r>
                      <a:endParaRPr lang="ru-RU" sz="6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1.1 Арыстанов Ж.М. Управление и экономика фармации: учебник/Ж.М. Арыстанов.– Алматы: Эверо , 2015.-728 стр.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 smtClean="0">
                          <a:effectLst/>
                        </a:rPr>
                        <a:t>+</a:t>
                      </a:r>
                      <a:endParaRPr lang="ru-RU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490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2.Шертаева К.Д., Утегенова Г.И. Фармация экономикасы: окулык/  К.Д  Шертаева. – ОҚМА, Шымкент, 2015. – 224 б.</a:t>
                      </a:r>
                      <a:endParaRPr lang="ru-RU" sz="6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2.1.Шертаева К.Д., Утегенова Г.И. Экономика фармации: учебник/ К.Д  Шертаева. – ЮКМА, Шымкент, 2015. - 220 с.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2188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3.Управление и экономика фармации: Учебник </a:t>
                      </a:r>
                      <a:r>
                        <a:rPr lang="ru-RU" sz="600">
                          <a:effectLst/>
                        </a:rPr>
                        <a:t>/ под ред. В. Л. Багировой. - М.:ОАО Издательство  «Медицина», 2008. -  720 с.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 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7505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Фармацевтическая химия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1. Т. А. Арыстанова. Фармацевтическая химия: учебник.Том 1</a:t>
                      </a:r>
                      <a:r>
                        <a:rPr lang="kk-KZ" sz="600">
                          <a:effectLst/>
                        </a:rPr>
                        <a:t>,2</a:t>
                      </a:r>
                      <a:r>
                        <a:rPr lang="ru-RU" sz="600">
                          <a:effectLst/>
                        </a:rPr>
                        <a:t>. – Алматы. – 2015 </a:t>
                      </a:r>
                      <a:r>
                        <a:rPr lang="kk-KZ" sz="600">
                          <a:effectLst/>
                        </a:rPr>
                        <a:t>г.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92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2. Т. Ә. Арыстанова. Фармацевтикалық химия: оқулық. 1</a:t>
                      </a:r>
                      <a:r>
                        <a:rPr lang="kk-KZ" sz="600">
                          <a:effectLst/>
                        </a:rPr>
                        <a:t>,2 т</a:t>
                      </a:r>
                      <a:r>
                        <a:rPr lang="ru-RU" sz="600">
                          <a:effectLst/>
                        </a:rPr>
                        <a:t>ом  – Алматы. – 2015</a:t>
                      </a:r>
                      <a:r>
                        <a:rPr lang="kk-KZ" sz="600">
                          <a:effectLst/>
                        </a:rPr>
                        <a:t>ж. 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31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3.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Фармакогнозия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1. Г. М. Саякова, У. М. Датхаев, В. С. Кисличенко. Фармакогнозия: учебник. – Москва. – 2019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75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2. </a:t>
                      </a:r>
                      <a:r>
                        <a:rPr lang="kk-KZ" sz="600">
                          <a:effectLst/>
                        </a:rPr>
                        <a:t>Ө. Мырзағалиұлы, Б. Дүйсембаева.</a:t>
                      </a:r>
                      <a:r>
                        <a:rPr lang="ru-RU" sz="600">
                          <a:effectLst/>
                        </a:rPr>
                        <a:t> Фармакогнозия, 1-бөлім: мультимедийный учебник. – Алматы. – 2019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31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3</a:t>
                      </a:r>
                      <a:r>
                        <a:rPr lang="ru-RU" sz="600">
                          <a:effectLst/>
                        </a:rPr>
                        <a:t>. И. А. Самылина, Г. П. Яковлев. Фармакогнозия: учебник. – Москва. – 201</a:t>
                      </a:r>
                      <a:r>
                        <a:rPr lang="kk-KZ" sz="600">
                          <a:effectLst/>
                        </a:rPr>
                        <a:t>6 г.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31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4</a:t>
                      </a:r>
                      <a:r>
                        <a:rPr lang="ru-RU" sz="600">
                          <a:effectLst/>
                        </a:rPr>
                        <a:t>. Б. Қ. Махатов</a:t>
                      </a:r>
                      <a:r>
                        <a:rPr lang="kk-KZ" sz="600">
                          <a:effectLst/>
                        </a:rPr>
                        <a:t> и др</a:t>
                      </a:r>
                      <a:r>
                        <a:rPr lang="ru-RU" sz="600">
                          <a:effectLst/>
                        </a:rPr>
                        <a:t>. Фармакогнозия: оқулық. – Алматы. – 201</a:t>
                      </a:r>
                      <a:r>
                        <a:rPr lang="kk-KZ" sz="600">
                          <a:effectLst/>
                        </a:rPr>
                        <a:t>8 г.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52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4.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Т</a:t>
                      </a:r>
                      <a:r>
                        <a:rPr lang="ru-RU" sz="600">
                          <a:effectLst/>
                        </a:rPr>
                        <a:t>ехнология лекарств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1.Сағындықова  Б. А. Дәрілердің өндірістік технологиясы: оқулық /. - Алматы : Эверо, 2011. - 346 бет. с. -251экз.</a:t>
                      </a:r>
                      <a:endParaRPr lang="ru-RU" sz="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14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2. </a:t>
                      </a:r>
                      <a:r>
                        <a:rPr lang="ru-RU" sz="600">
                          <a:effectLst/>
                        </a:rPr>
                        <a:t>Чуешов В.И. и др. Промышленная технология лекарств.– Харьков.– 2010.</a:t>
                      </a:r>
                      <a:endParaRPr lang="ru-RU" sz="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75058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600" dirty="0">
                          <a:effectLst/>
                        </a:rPr>
                        <a:t>НД</a:t>
                      </a:r>
                      <a:endParaRPr lang="ru-RU" sz="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1.Қазақстан Республикасының Мемлекеттік фармакопеясы. Т. 1. – Алматы: «Жібек жолы» баспа үйі, 2008. – 592 бет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750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2.Қазақстан Республикасының Мемлекеттік фармакопеясы. Т. 2. – Алматы: «Жібек жолы» баспа үйі, 2009. – 792 бет.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2625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40" algn="l"/>
                        </a:tabLst>
                      </a:pPr>
                      <a:r>
                        <a:rPr lang="kk-KZ" sz="600">
                          <a:effectLst/>
                        </a:rPr>
                        <a:t>3.Қазақстан Республикасының мемлекеттік фармакопеясы. Т. 3</a:t>
                      </a:r>
                      <a:r>
                        <a:rPr lang="ru-RU" sz="600">
                          <a:effectLst/>
                        </a:rPr>
                        <a:t>.</a:t>
                      </a:r>
                      <a:r>
                        <a:rPr lang="kk-KZ" sz="600">
                          <a:effectLst/>
                        </a:rPr>
                        <a:t> [монография / ҚР денсаулық сақтау министрлігі. - 1-бас.; - Алматы: Жiбек жолы, 2014. - 864 бет. с..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92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600">
                          <a:effectLst/>
                        </a:rPr>
                        <a:t>4.</a:t>
                      </a:r>
                      <a:r>
                        <a:rPr lang="ru-RU" sz="600">
                          <a:effectLst/>
                        </a:rPr>
                        <a:t>Государственная Фармакопея Республики Казахстан. Т.1. – Алматы: Издательский дом «Жибекжолы», 2008. – 591 с.</a:t>
                      </a:r>
                      <a:r>
                        <a:rPr lang="kk-KZ" sz="600">
                          <a:effectLst/>
                        </a:rPr>
                        <a:t> –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92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600">
                          <a:effectLst/>
                        </a:rPr>
                        <a:t>5.</a:t>
                      </a:r>
                      <a:r>
                        <a:rPr lang="ru-RU" sz="600">
                          <a:effectLst/>
                        </a:rPr>
                        <a:t>Государственная Фармакопея Республики Казахстан. Т.2. – Алматы: Издательский дом «Жибекжолы», 2009 – 804 с.</a:t>
                      </a:r>
                      <a:r>
                        <a:rPr lang="kk-KZ" sz="600">
                          <a:effectLst/>
                        </a:rPr>
                        <a:t> –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+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  <a:tr h="1750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6.</a:t>
                      </a:r>
                      <a:r>
                        <a:rPr lang="ru-RU" sz="600">
                          <a:effectLst/>
                        </a:rPr>
                        <a:t>Государственная фармакопея Республики Казахстан. Т. 3. монография - Алматы: Изд. дом "Жибекжолы", 2014. 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effectLst/>
                        </a:rPr>
                        <a:t>+</a:t>
                      </a:r>
                      <a:endParaRPr lang="ru-RU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333" marR="15333" marT="0" marB="0"/>
                </a:tc>
              </a:tr>
            </a:tbl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>
            <a:off x="220717" y="3704174"/>
            <a:ext cx="524203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20716" y="4731561"/>
            <a:ext cx="524203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157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882</Words>
  <Application>Microsoft Office PowerPoint</Application>
  <PresentationFormat>Произвольный</PresentationFormat>
  <Paragraphs>126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Предложения ГУП по образовательным программам фармацевтического образования к проектам ОРК, ПС и независимой оценке выпускников образовательных программ (согласование спецификаций) по направлению подготовки Здравоохранение </vt:lpstr>
      <vt:lpstr>Предложения ГУП к проектам ОРК, ПС</vt:lpstr>
      <vt:lpstr>Предложения ГУП по согласованию спецификаций независимой оценки выпускников ОП по направлению подготовки Здравоохранение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ГУП (указать наименование)  к проектам ОРК, ПС и независимой оценке выпускников образовательных программ (согласование спецификаций) по направлению подготовки Здравоохранение </dc:title>
  <dc:creator>Botagoz Turdaliyeva</dc:creator>
  <cp:lastModifiedBy>Windows User</cp:lastModifiedBy>
  <cp:revision>17</cp:revision>
  <dcterms:created xsi:type="dcterms:W3CDTF">2021-03-15T03:34:39Z</dcterms:created>
  <dcterms:modified xsi:type="dcterms:W3CDTF">2021-03-18T06:47:14Z</dcterms:modified>
</cp:coreProperties>
</file>