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CA15-7163-426E-A060-D13F28B825F1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C954-F067-408F-B7A0-FE2551648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63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CA15-7163-426E-A060-D13F28B825F1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C954-F067-408F-B7A0-FE2551648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25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CA15-7163-426E-A060-D13F28B825F1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C954-F067-408F-B7A0-FE2551648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9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CA15-7163-426E-A060-D13F28B825F1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C954-F067-408F-B7A0-FE2551648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04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CA15-7163-426E-A060-D13F28B825F1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C954-F067-408F-B7A0-FE2551648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96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CA15-7163-426E-A060-D13F28B825F1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C954-F067-408F-B7A0-FE2551648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75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CA15-7163-426E-A060-D13F28B825F1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C954-F067-408F-B7A0-FE2551648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148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CA15-7163-426E-A060-D13F28B825F1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C954-F067-408F-B7A0-FE2551648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625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CA15-7163-426E-A060-D13F28B825F1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C954-F067-408F-B7A0-FE2551648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548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CA15-7163-426E-A060-D13F28B825F1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C954-F067-408F-B7A0-FE2551648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02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3CA15-7163-426E-A060-D13F28B825F1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EC954-F067-408F-B7A0-FE2551648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852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3CA15-7163-426E-A060-D13F28B825F1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EC954-F067-408F-B7A0-FE2551648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82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2800" dirty="0" smtClean="0">
                <a:latin typeface="Arial Narrow" panose="020B0606020202030204" pitchFamily="34" charset="0"/>
              </a:rPr>
              <a:t>     </a:t>
            </a:r>
            <a:r>
              <a:rPr lang="kk-KZ" sz="2800" dirty="0">
                <a:latin typeface="Arial Narrow" panose="020B0606020202030204" pitchFamily="34" charset="0"/>
              </a:rPr>
              <a:t>Рекомендации по совершенствованию государственных общеобязательных стандартов и типовых профессиональных учебных программ по</a:t>
            </a:r>
            <a:r>
              <a:rPr lang="ru-RU" sz="2800" dirty="0">
                <a:latin typeface="Arial Narrow" panose="020B0606020202030204" pitchFamily="34" charset="0"/>
              </a:rPr>
              <a:t> медицинским и фармацевтическим специальностям, утвержденных приказом </a:t>
            </a:r>
            <a:r>
              <a:rPr lang="ru-RU" sz="2800" dirty="0" err="1">
                <a:latin typeface="Arial Narrow" panose="020B0606020202030204" pitchFamily="34" charset="0"/>
              </a:rPr>
              <a:t>и.о</a:t>
            </a:r>
            <a:r>
              <a:rPr lang="ru-RU" sz="2800" dirty="0">
                <a:latin typeface="Arial Narrow" panose="020B0606020202030204" pitchFamily="34" charset="0"/>
              </a:rPr>
              <a:t>. МЗСР РК от 31 июля 2015 года №</a:t>
            </a:r>
            <a:r>
              <a:rPr lang="ru-RU" sz="2800" dirty="0" smtClean="0">
                <a:latin typeface="Arial Narrow" panose="020B0606020202030204" pitchFamily="34" charset="0"/>
              </a:rPr>
              <a:t>647 </a:t>
            </a:r>
            <a:endParaRPr lang="ru-RU" sz="2800" dirty="0"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409630"/>
            <a:ext cx="9144000" cy="848170"/>
          </a:xfrm>
        </p:spPr>
        <p:txBody>
          <a:bodyPr/>
          <a:lstStyle/>
          <a:p>
            <a:pPr lvl="0" algn="r"/>
            <a:r>
              <a:rPr lang="ru-RU" dirty="0">
                <a:latin typeface="Arial Narrow" panose="020B0606020202030204" pitchFamily="34" charset="0"/>
              </a:rPr>
              <a:t>докладчик заместитель председателя УМО </a:t>
            </a:r>
            <a:br>
              <a:rPr lang="ru-RU" dirty="0">
                <a:latin typeface="Arial Narrow" panose="020B0606020202030204" pitchFamily="34" charset="0"/>
              </a:rPr>
            </a:br>
            <a:r>
              <a:rPr lang="ru-RU" dirty="0" err="1">
                <a:latin typeface="Arial Narrow" panose="020B0606020202030204" pitchFamily="34" charset="0"/>
              </a:rPr>
              <a:t>Сыдыкова</a:t>
            </a:r>
            <a:r>
              <a:rPr lang="ru-RU" dirty="0">
                <a:latin typeface="Arial Narrow" panose="020B0606020202030204" pitchFamily="34" charset="0"/>
              </a:rPr>
              <a:t> С.И.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6246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Принципы формирования предложений для внесения дополнений и изменений в 647:</a:t>
            </a:r>
            <a:endParaRPr lang="ru-RU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ru-RU" dirty="0" smtClean="0">
                <a:latin typeface="Arial Narrow" panose="020B0606020202030204" pitchFamily="34" charset="0"/>
              </a:rPr>
              <a:t>Реализация статьи 220 Кодекса (непрерывная интегрированная подготовка);</a:t>
            </a:r>
          </a:p>
          <a:p>
            <a:pPr marL="514350" indent="-514350">
              <a:buAutoNum type="arabicParenR"/>
            </a:pPr>
            <a:r>
              <a:rPr lang="ru-RU" dirty="0" smtClean="0">
                <a:latin typeface="Arial Narrow" panose="020B0606020202030204" pitchFamily="34" charset="0"/>
              </a:rPr>
              <a:t>Приведение в соответствие с нормативной базой МОН РК (604);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ru-RU" dirty="0" smtClean="0">
                <a:latin typeface="Arial Narrow" panose="020B0606020202030204" pitchFamily="34" charset="0"/>
              </a:rPr>
              <a:t>Приведение в соответствие с нормативной базой МЗ РК (27, 178, 270, 304, 305).</a:t>
            </a:r>
          </a:p>
          <a:p>
            <a:pPr marL="514350" indent="-514350">
              <a:buFont typeface="Arial" panose="020B0604020202020204" pitchFamily="34" charset="0"/>
              <a:buAutoNum type="arabicParenR"/>
            </a:pPr>
            <a:endParaRPr lang="ru-RU" dirty="0" smtClean="0">
              <a:latin typeface="Arial Narrow" panose="020B0606020202030204" pitchFamily="34" charset="0"/>
            </a:endParaRPr>
          </a:p>
          <a:p>
            <a:pPr marL="514350" indent="-514350">
              <a:buAutoNum type="arabicParenR"/>
            </a:pPr>
            <a:endParaRPr lang="ru-RU" dirty="0" smtClean="0">
              <a:latin typeface="Arial Narrow" panose="020B0606020202030204" pitchFamily="34" charset="0"/>
            </a:endParaRPr>
          </a:p>
          <a:p>
            <a:pPr marL="514350" indent="-514350">
              <a:buAutoNum type="arabicParenR"/>
            </a:pPr>
            <a:endParaRPr lang="ru-RU" dirty="0" smtClean="0">
              <a:latin typeface="Arial Narrow" panose="020B0606020202030204" pitchFamily="34" charset="0"/>
            </a:endParaRPr>
          </a:p>
          <a:p>
            <a:pPr marL="514350" indent="-514350">
              <a:buAutoNum type="arabicParenR"/>
            </a:pP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604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smtClean="0">
                <a:solidFill>
                  <a:srgbClr val="002060"/>
                </a:solidFill>
                <a:latin typeface="Arial Narrow" panose="020B0606020202030204" pitchFamily="34" charset="0"/>
              </a:rPr>
              <a:t>Дополнения и </a:t>
            </a:r>
            <a:r>
              <a:rPr lang="ru-RU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изменения в виде с</a:t>
            </a:r>
            <a:r>
              <a:rPr lang="ru-RU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равнительной таблицы</a:t>
            </a:r>
            <a:endParaRPr lang="ru-RU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ru-RU" dirty="0" smtClean="0">
                <a:latin typeface="Arial Narrow" panose="020B0606020202030204" pitchFamily="34" charset="0"/>
              </a:rPr>
              <a:t>Разошлем организациям образования и науки, </a:t>
            </a:r>
            <a:r>
              <a:rPr lang="ru-RU" dirty="0" err="1" smtClean="0">
                <a:latin typeface="Arial Narrow" panose="020B0606020202030204" pitchFamily="34" charset="0"/>
              </a:rPr>
              <a:t>ГУПы</a:t>
            </a:r>
            <a:endParaRPr lang="ru-RU" dirty="0" smtClean="0">
              <a:latin typeface="Arial Narrow" panose="020B0606020202030204" pitchFamily="34" charset="0"/>
            </a:endParaRPr>
          </a:p>
          <a:p>
            <a:pPr marL="514350" indent="-514350">
              <a:buAutoNum type="arabicParenR"/>
            </a:pPr>
            <a:r>
              <a:rPr lang="ru-RU" dirty="0" smtClean="0">
                <a:latin typeface="Arial Narrow" panose="020B0606020202030204" pitchFamily="34" charset="0"/>
              </a:rPr>
              <a:t>Ждем предложения до 2 апреля</a:t>
            </a:r>
          </a:p>
          <a:p>
            <a:pPr marL="514350" indent="-514350">
              <a:buAutoNum type="arabicParenR"/>
            </a:pPr>
            <a:endParaRPr lang="ru-RU" dirty="0" smtClean="0">
              <a:latin typeface="Arial Narrow" panose="020B0606020202030204" pitchFamily="34" charset="0"/>
            </a:endParaRPr>
          </a:p>
          <a:p>
            <a:pPr marL="514350" indent="-514350">
              <a:buAutoNum type="arabicParenR"/>
            </a:pP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4366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104</Words>
  <Application>Microsoft Office PowerPoint</Application>
  <PresentationFormat>Широкоэкранный</PresentationFormat>
  <Paragraphs>11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Тема Office</vt:lpstr>
      <vt:lpstr>     Рекомендации по совершенствованию государственных общеобязательных стандартов и типовых профессиональных учебных программ по медицинским и фармацевтическим специальностям, утвержденных приказом и.о. МЗСР РК от 31 июля 2015 года №647 </vt:lpstr>
      <vt:lpstr>Принципы формирования предложений для внесения дополнений и изменений в 647:</vt:lpstr>
      <vt:lpstr>Дополнения и изменения в виде сравнительной таблицы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Botagoz Turdaliyeva</dc:creator>
  <cp:lastModifiedBy>Botagoz Turdaliyeva</cp:lastModifiedBy>
  <cp:revision>3</cp:revision>
  <dcterms:created xsi:type="dcterms:W3CDTF">2021-03-19T06:02:43Z</dcterms:created>
  <dcterms:modified xsi:type="dcterms:W3CDTF">2021-03-19T11:20:30Z</dcterms:modified>
</cp:coreProperties>
</file>