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00"/>
    <a:srgbClr val="FF3399"/>
    <a:srgbClr val="E7EAF3"/>
    <a:srgbClr val="C5F0FF"/>
    <a:srgbClr val="F36DE3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40" autoAdjust="0"/>
    <p:restoredTop sz="96404" autoAdjust="0"/>
  </p:normalViewPr>
  <p:slideViewPr>
    <p:cSldViewPr snapToGrid="0">
      <p:cViewPr varScale="1">
        <p:scale>
          <a:sx n="115" d="100"/>
          <a:sy n="115" d="100"/>
        </p:scale>
        <p:origin x="8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0A221-B86E-409F-9544-909ABC443952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F1E9B-6D2E-4601-8DB3-79F80864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25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6357F-FE18-48CC-A691-9D547B134E1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77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6357F-FE18-48CC-A691-9D547B134E1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89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Новые специальности на рынке появляются каждый день, их надо вводить с учетом реалий РК, пока нет базы, специалистов возможно через СК;</a:t>
            </a:r>
          </a:p>
          <a:p>
            <a:r>
              <a:rPr lang="ru-RU" dirty="0"/>
              <a:t>Риски: появится 49 новых сертификатов, успеет ли система отреагировать?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6357F-FE18-48CC-A691-9D547B134E1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74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6357F-FE18-48CC-A691-9D547B134E1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590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Приказ о сертификации должен быть на основе Номенклатуры, но с учетом реальной</a:t>
            </a:r>
            <a:r>
              <a:rPr lang="ru-RU" baseline="0" dirty="0"/>
              <a:t> ситуации.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6357F-FE18-48CC-A691-9D547B134E1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357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5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5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45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61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64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99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69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9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60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61FB0-7DF9-45DA-A4FB-F1F325E52FB1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85333-4154-4D78-9D28-6C8D735818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34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umo.rums.med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://adilet.zan.kz/rus/docs/V150001200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dilet.zan.kz/rus/docs/V080005134_" TargetMode="External"/><Relationship Id="rId5" Type="http://schemas.openxmlformats.org/officeDocument/2006/relationships/hyperlink" Target="http://adilet.zan.kz/rus/docs/V2000021699" TargetMode="External"/><Relationship Id="rId4" Type="http://schemas.openxmlformats.org/officeDocument/2006/relationships/hyperlink" Target="http://adilet.zan.kz/rus/docs/V200002185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940299" y="6132479"/>
            <a:ext cx="2295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  202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1202" y="1878676"/>
            <a:ext cx="10592556" cy="2344189"/>
          </a:xfrm>
          <a:prstGeom prst="roundRect">
            <a:avLst>
              <a:gd name="adj" fmla="val 50000"/>
            </a:avLst>
          </a:prstGeom>
          <a:solidFill>
            <a:srgbClr val="E7EAF3">
              <a:alpha val="86000"/>
            </a:srgbClr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НПА по медицинскому образованию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34483" y="153909"/>
            <a:ext cx="6907391" cy="1442946"/>
          </a:xfrm>
          <a:prstGeom prst="roundRect">
            <a:avLst>
              <a:gd name="adj" fmla="val 50000"/>
            </a:avLst>
          </a:prstGeom>
          <a:solidFill>
            <a:srgbClr val="E7EAF3">
              <a:alpha val="68000"/>
            </a:srgbClr>
          </a:soli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науки и человеческих ресурсов </a:t>
            </a: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РК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1832" y="4587398"/>
            <a:ext cx="5517723" cy="830997"/>
          </a:xfrm>
          <a:prstGeom prst="rect">
            <a:avLst/>
          </a:prstGeom>
          <a:solidFill>
            <a:schemeClr val="accent1">
              <a:lumMod val="60000"/>
              <a:lumOff val="40000"/>
              <a:alpha val="16000"/>
            </a:schemeClr>
          </a:solidFill>
          <a:effectLst>
            <a:softEdge rad="2794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Кодексом Республики Казахстан 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7 июля 2020 года "О здоровье народа и системе здравоохранения" </a:t>
            </a:r>
          </a:p>
        </p:txBody>
      </p:sp>
    </p:spTree>
    <p:extLst>
      <p:ext uri="{BB962C8B-B14F-4D97-AF65-F5344CB8AC3E}">
        <p14:creationId xmlns:p14="http://schemas.microsoft.com/office/powerpoint/2010/main" val="584056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5846" y="296092"/>
            <a:ext cx="3698965" cy="76635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ИРР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748" y="1325563"/>
            <a:ext cx="11887200" cy="50491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Специализация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профессионально-образовательной среде) – вид профессиональной деятельности, выходящий за рамки специальности, требующий определенный уровень компетенции специалиста, подтвержденный сертификатом специалиста.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претендующее на получения сертификата специалиста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специализации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должно пройти подготовку в рамках сертификационного курса и оценку профессиональной подготовленности специалистов в области здравоохранения в соответствии с приложением 2 к приказу МЗ РК от 11 декабря 2020 «Об утверждении правил оценки знаний и навыков обучающихся, оценки профессиональной подготовленности выпускников образовательных программ в области здравоохранения и специалистов в области здравоохранения».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Медицинским работникам, имеющим сертификат специалиста с истекающим или истекшим сроком действия, подтверждать сертификат при соблюдении требований НПР;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приказ о сертификации вносить специальности и специализации поэтапно, пока только те, по которым подготовка уже велась и документ есть.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работники, претендующие на получение сертификата специалиста (первичная сертификация) подлежат сертификации с учетом Перечня с 2021 года;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Первичной сертификации с 2021 года подлежат выпускники ОП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(Фармация, ОЗ, СД), выпускники ОП интернатуры (ОМ, стоматология), выпускники ОП резидентуры и специалисты обучившиеся в рамках сертификационных курсов;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Перечень, рекомендуется утвердить  приказом по ДО или 165 (т.к. это документ для подготовки, а не для сертификации);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Сертификационный курс это не Переподготовка, это углубление компетенций с правом работы по соответствующему разрешению (сертификату).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новой специальности или смена специальности (перечень в Номенклатуре) в рамках формального образования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/интернатура/резидентура/магистратура).</a:t>
            </a:r>
          </a:p>
        </p:txBody>
      </p:sp>
    </p:spTree>
    <p:extLst>
      <p:ext uri="{BB962C8B-B14F-4D97-AF65-F5344CB8AC3E}">
        <p14:creationId xmlns:p14="http://schemas.microsoft.com/office/powerpoint/2010/main" val="2588834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5" y="135311"/>
            <a:ext cx="12014521" cy="6765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изменения в приказ Министра здравоохранения Республики Казахстан от 30 января 2008 года № 27 «Об утверждении перечней клинических специальностей подготовки в интернатуре и резидентуре»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79688" y="1781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640"/>
              </p:ext>
            </p:extLst>
          </p:nvPr>
        </p:nvGraphicFramePr>
        <p:xfrm>
          <a:off x="81686" y="938494"/>
          <a:ext cx="12014520" cy="5758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5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7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№/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Структурный элемент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Действующая редакция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Предлагаемая редакция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Профессиональная патология</a:t>
                      </a: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Медицина труда (профессиональная патология)</a:t>
                      </a: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Лучевая</a:t>
                      </a:r>
                      <a:r>
                        <a:rPr lang="ru-RU" sz="13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диагностика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Радиология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Лучевая терапия</a:t>
                      </a: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Онкология</a:t>
                      </a:r>
                      <a:r>
                        <a:rPr lang="ru-RU" sz="13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радиационная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Токсикология, в том числе детская </a:t>
                      </a: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Исключить </a:t>
                      </a: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Терапия *, Педиатрия*, Общая хирургия *, Акушерство</a:t>
                      </a:r>
                      <a:r>
                        <a:rPr lang="ru-RU" sz="13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гинекология*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 indent="-323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*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Скорая и неотложная медицинская  помощь</a:t>
                      </a: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Неотложная медицина взрослая, детская</a:t>
                      </a: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Клинико-лабораторная диагностика</a:t>
                      </a: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Патологическая анатомия (</a:t>
                      </a: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Патоморфология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? )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Фтизиатрия взрослая, детская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1699">
                <a:tc>
                  <a:txBody>
                    <a:bodyPr/>
                    <a:lstStyle/>
                    <a:p>
                      <a:pPr algn="ctr"/>
                      <a:r>
                        <a:rPr lang="ru-RU" sz="13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отстутстует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Ядерная медицина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30" marR="5133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01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89" y="121920"/>
            <a:ext cx="11779390" cy="6765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изменения в приказ Министра здравоохранения Республики Казахстан от 30 января 2008 года № 27 «Об утверждении перечней клинических специальностей подготовки в интернатуре и резидентуре»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79688" y="1781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/>
          <a:srcRect r="29509"/>
          <a:stretch/>
        </p:blipFill>
        <p:spPr>
          <a:xfrm>
            <a:off x="422097" y="1039680"/>
            <a:ext cx="5543273" cy="55614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3" name="Прямоугольник 12"/>
          <p:cNvSpPr/>
          <p:nvPr/>
        </p:nvSpPr>
        <p:spPr>
          <a:xfrm>
            <a:off x="5965371" y="1039679"/>
            <a:ext cx="6000208" cy="55614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/>
              <a:t>27.	Оториноларингология взрослая, детская</a:t>
            </a:r>
          </a:p>
          <a:p>
            <a:r>
              <a:rPr lang="ru-RU" sz="1400" dirty="0"/>
              <a:t>28.	Офтальмология взрослая, детская</a:t>
            </a:r>
          </a:p>
          <a:p>
            <a:r>
              <a:rPr lang="ru-RU" sz="1400" dirty="0"/>
              <a:t>29.	Патологическая анатомия </a:t>
            </a:r>
          </a:p>
          <a:p>
            <a:r>
              <a:rPr lang="ru-RU" sz="1400" dirty="0"/>
              <a:t>30.	Педиатрия</a:t>
            </a:r>
          </a:p>
          <a:p>
            <a:r>
              <a:rPr lang="ru-RU" sz="1400" dirty="0"/>
              <a:t>31.	Пластическая хирургия взрослая, детская</a:t>
            </a:r>
          </a:p>
          <a:p>
            <a:r>
              <a:rPr lang="ru-RU" sz="1400" dirty="0"/>
              <a:t>32.	Психиатрия взрослая, детская</a:t>
            </a:r>
          </a:p>
          <a:p>
            <a:r>
              <a:rPr lang="ru-RU" sz="1400" dirty="0"/>
              <a:t>33.	Пульмонология взрослая, детская</a:t>
            </a:r>
          </a:p>
          <a:p>
            <a:r>
              <a:rPr lang="ru-RU" sz="1400" dirty="0"/>
              <a:t>34.	Радиология</a:t>
            </a:r>
          </a:p>
          <a:p>
            <a:r>
              <a:rPr lang="ru-RU" sz="1400" dirty="0"/>
              <a:t>35.	Ревматология взрослая, детская</a:t>
            </a:r>
          </a:p>
          <a:p>
            <a:r>
              <a:rPr lang="ru-RU" sz="1400" dirty="0"/>
              <a:t>36.	Семейная медицина</a:t>
            </a:r>
          </a:p>
          <a:p>
            <a:r>
              <a:rPr lang="ru-RU" sz="1400" dirty="0"/>
              <a:t>37.	Спортивная медицина </a:t>
            </a:r>
          </a:p>
          <a:p>
            <a:r>
              <a:rPr lang="ru-RU" sz="1400" dirty="0"/>
              <a:t>38.	Судебно-медицинская экспертиза</a:t>
            </a:r>
          </a:p>
          <a:p>
            <a:r>
              <a:rPr lang="ru-RU" sz="1400" dirty="0"/>
              <a:t>39.	Терапия </a:t>
            </a:r>
          </a:p>
          <a:p>
            <a:r>
              <a:rPr lang="ru-RU" sz="1400" dirty="0"/>
              <a:t>40.	Травматология-ортопедия взрослая, детская</a:t>
            </a:r>
          </a:p>
          <a:p>
            <a:r>
              <a:rPr lang="ru-RU" sz="1400" dirty="0"/>
              <a:t>41.	Урология и андрология взрослая, детская</a:t>
            </a:r>
          </a:p>
          <a:p>
            <a:r>
              <a:rPr lang="ru-RU" sz="1400" dirty="0"/>
              <a:t>42.	Физическая медицина и реабилитация взрослая, детская</a:t>
            </a:r>
          </a:p>
          <a:p>
            <a:r>
              <a:rPr lang="ru-RU" sz="1400" dirty="0"/>
              <a:t>43.	Фтизиатрия взрослая, детская</a:t>
            </a:r>
          </a:p>
          <a:p>
            <a:r>
              <a:rPr lang="ru-RU" sz="1400" dirty="0"/>
              <a:t>44.	Челюстно-лицевая хирургия взрослая, детская</a:t>
            </a:r>
          </a:p>
          <a:p>
            <a:r>
              <a:rPr lang="ru-RU" sz="1400" dirty="0"/>
              <a:t>45.	Эндокринология взрослая, детская</a:t>
            </a:r>
          </a:p>
          <a:p>
            <a:r>
              <a:rPr lang="ru-RU" sz="1400" dirty="0"/>
              <a:t>46.	Ядерная медицина</a:t>
            </a:r>
          </a:p>
          <a:p>
            <a:r>
              <a:rPr lang="ru-RU" sz="1400" dirty="0"/>
              <a:t>47.	Терапевтическая стоматология</a:t>
            </a:r>
          </a:p>
          <a:p>
            <a:r>
              <a:rPr lang="ru-RU" sz="1400" dirty="0"/>
              <a:t>48.	Хирургическая стоматология</a:t>
            </a:r>
          </a:p>
          <a:p>
            <a:r>
              <a:rPr lang="ru-RU" sz="1400" dirty="0"/>
              <a:t>49.	Ортопедическая стоматология</a:t>
            </a:r>
          </a:p>
          <a:p>
            <a:r>
              <a:rPr lang="ru-RU" sz="1400" dirty="0"/>
              <a:t>50.	Стоматология детского возраста</a:t>
            </a:r>
          </a:p>
          <a:p>
            <a:r>
              <a:rPr lang="ru-RU" sz="1400" dirty="0"/>
              <a:t>51.	Ортодонтия </a:t>
            </a:r>
          </a:p>
        </p:txBody>
      </p:sp>
    </p:spTree>
    <p:extLst>
      <p:ext uri="{BB962C8B-B14F-4D97-AF65-F5344CB8AC3E}">
        <p14:creationId xmlns:p14="http://schemas.microsoft.com/office/powerpoint/2010/main" val="738393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Проект решения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Организациям, входящим в состав УМО представить предложения на адрес УМО </a:t>
            </a:r>
            <a:r>
              <a:rPr lang="en-US" dirty="0">
                <a:hlinkClick r:id="rId2"/>
              </a:rPr>
              <a:t>umo.rums.med@gmail.com</a:t>
            </a:r>
            <a:r>
              <a:rPr lang="ru-RU" dirty="0"/>
              <a:t> </a:t>
            </a:r>
            <a:r>
              <a:rPr lang="ru-RU" dirty="0" smtClean="0"/>
              <a:t> до 13.00 11 февраля </a:t>
            </a:r>
            <a:r>
              <a:rPr lang="ru-RU" dirty="0" err="1" smtClean="0"/>
              <a:t>т.г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УМО сводные предложения представить в ДНЧР до 15.00 11 февраля </a:t>
            </a:r>
            <a:r>
              <a:rPr lang="ru-RU" dirty="0" err="1" smtClean="0"/>
              <a:t>т.г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79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5380" y="964276"/>
            <a:ext cx="1547949" cy="71331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42702" y="1962595"/>
            <a:ext cx="10592556" cy="3271255"/>
          </a:xfrm>
          <a:prstGeom prst="roundRect">
            <a:avLst>
              <a:gd name="adj" fmla="val 50000"/>
            </a:avLst>
          </a:prstGeom>
          <a:solidFill>
            <a:srgbClr val="E7EAF3">
              <a:alpha val="81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143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перечня специальностей и специализаций для разработки </a:t>
            </a:r>
            <a:r>
              <a:rPr 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программ подготовки специалистов с учетом образовательных траекторий с 2021 года.</a:t>
            </a:r>
          </a:p>
        </p:txBody>
      </p:sp>
    </p:spTree>
    <p:extLst>
      <p:ext uri="{BB962C8B-B14F-4D97-AF65-F5344CB8AC3E}">
        <p14:creationId xmlns:p14="http://schemas.microsoft.com/office/powerpoint/2010/main" val="261718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3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6173" y="160860"/>
            <a:ext cx="6633754" cy="660143"/>
          </a:xfr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НПА</a:t>
            </a: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5009804" y="2148573"/>
            <a:ext cx="2327563" cy="1247770"/>
          </a:xfrm>
          <a:prstGeom prst="verticalScroll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от 21 декабря 2020 года № ҚР ДСМ-305/2020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47457" y="3843630"/>
            <a:ext cx="2211186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стандарты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72948" y="2572964"/>
            <a:ext cx="2997350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интернатуры и резидентуры от 30 января 2008 года N 27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118765" y="4189727"/>
            <a:ext cx="2211186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ГОСО от 31 июля 2015 года № 647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85860" y="5589438"/>
            <a:ext cx="2626242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2015" y="5527426"/>
            <a:ext cx="2105247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 работников в мед. организациях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1991" y="2680852"/>
            <a:ext cx="3006307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требования - от 21 декабря 2020 года № ҚР ДСМ-305/2020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8200" y="4080562"/>
            <a:ext cx="3169919" cy="1088967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для сертификации от 30 ноября 2020 года № ҚР ДСМ-218/2020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28408" y="1147772"/>
            <a:ext cx="3890357" cy="78393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ОРК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096000" y="1961863"/>
            <a:ext cx="0" cy="186710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096000" y="3396343"/>
            <a:ext cx="0" cy="447287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2"/>
            <a:endCxn id="7" idx="0"/>
          </p:cNvCxnSpPr>
          <p:nvPr/>
        </p:nvCxnSpPr>
        <p:spPr>
          <a:xfrm flipH="1">
            <a:off x="9224358" y="3661931"/>
            <a:ext cx="947265" cy="527796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834640" y="3753941"/>
            <a:ext cx="1" cy="326621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3021036" y="2221898"/>
            <a:ext cx="2003366" cy="292429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834639" y="5185167"/>
            <a:ext cx="1" cy="326621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267797" y="4932597"/>
            <a:ext cx="1354974" cy="656840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8118765" y="5246957"/>
            <a:ext cx="1108366" cy="317561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357473" y="2208807"/>
            <a:ext cx="2046316" cy="310779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3139440" y="4058741"/>
            <a:ext cx="1" cy="3266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0" idx="3"/>
          </p:cNvCxnSpPr>
          <p:nvPr/>
        </p:nvCxnSpPr>
        <p:spPr>
          <a:xfrm flipH="1" flipV="1">
            <a:off x="4048298" y="3225336"/>
            <a:ext cx="863830" cy="1004042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6741426" y="3379085"/>
            <a:ext cx="2254525" cy="85232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соответствия 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4008121" y="2703770"/>
            <a:ext cx="982286" cy="1776327"/>
          </a:xfrm>
          <a:prstGeom prst="straightConnector1">
            <a:avLst/>
          </a:prstGeom>
          <a:ln w="412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45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543" y="304799"/>
            <a:ext cx="9413965" cy="836024"/>
          </a:xfr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перечня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052" y="1580519"/>
            <a:ext cx="11461896" cy="4351338"/>
          </a:xfr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специальностей и специализаций должны быть утверждены приказом №303 (Номенклатура) и Перечнем для сертификации №218.</a:t>
            </a:r>
          </a:p>
          <a:p>
            <a:pPr lvl="0"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специальности не должно дублироваться в перечне специализаций.</a:t>
            </a:r>
          </a:p>
          <a:p>
            <a:pPr lvl="0"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Специализации внутри специальностей должны быть ориентированы на программы резидентуры (приказ 647), так как независимо от уровня подготовки интернатура /ПП/ резидентура присуждалась квалификация «врач специалист» и выдавался сертификат специалиста установленного образца.</a:t>
            </a:r>
          </a:p>
          <a:p>
            <a:pPr lvl="0" algn="just"/>
            <a:r>
              <a:rPr lang="ru-RU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Разницу между специалистами после ПК и резидентуры восполнять за счет повышения квалификации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4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8761" y="129894"/>
            <a:ext cx="3186288" cy="6345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НПА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58" y="865927"/>
            <a:ext cx="11556694" cy="54913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номенклатуры специальностей и специализаций в области здравоохранения,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номенклатуры и квалификационных характеристик должностей работников здравоохранения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здравоохранения Республики Казахстан от 21 декабря 2020 года № ҚР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ДСМ-305/2020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Зарегистрирован в Министерстве юстиции Республики Казахстан 22 декабря 2020 года № 21856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http://adilet.zan.kz/rus/docs/V2000021856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специальностей и специализаций, подлежащих сертификации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в области здравоохранения Приказ Министра здравоохранения Республики Казахстан от 30 ноября 2020 года № ҚР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ДСМ-218/2020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Зарегистрирован в Министерстве юстиции Республики Казахстан 30 ноября 2020 года № 21699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http://adilet.zan.kz/rus/docs/V2000021699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перечней клинических специальностей подготовки в интернатуре и резидентуре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здравоохранения Республики Казахстан от 30 января 2008 года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27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Зарегистрирован в Министерстве юстиции Республики Казахстан 14 февраля 2008 года N 5134.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http://adilet.zan.kz/rus/docs/V080005134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общеобязательных стандартов и типовых профессиональных учебных программ по медицинским и фармацевтическим специальностям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Министра здравоохранения и социального развития Республики Казахстан от 31 июля 2015 года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647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Зарегистрирован в Министерстве юстиции Республики Казахстан 2 сентября 2015 года № 12007.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http://adilet.zan.kz/rus/docs/V1500012007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541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147" y="130626"/>
            <a:ext cx="6819756" cy="54864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в перечень специализаций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996668" y="1067110"/>
            <a:ext cx="21953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Всего сертификации подлежит 109 наименований с высшим и послевузовским образованием, из них  Медицина-89 (54+35), ОЗ-16 (1+15),  Фармация-4 (1+3). </a:t>
            </a:r>
          </a:p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Ранее сертификации подлежало 59 специальностей!!!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438" y="782198"/>
            <a:ext cx="9496539" cy="58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231" y="0"/>
            <a:ext cx="10543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2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572" y="286438"/>
            <a:ext cx="11468559" cy="657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7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4350" y="209008"/>
            <a:ext cx="2736062" cy="6114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018" y="1091107"/>
            <a:ext cx="11882377" cy="4586882"/>
          </a:xfr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обсуждении с практическим здравоохранением нужно акцентировать внимание,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все, что в специализации не смогут работать без сертификата специалиста;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в соответствие приказы 305, 27, 647, 218;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приказе о сертификации указать специальности и специализации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подготовка велась ранее, т.е. дать время на обучение и сертификацию (вносить поэтапно в приказ);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Пересмотреть сроки СК;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дорожную карту ИРР и мониторинга внедрения НПА ДО, НПР;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контент ИРР сообща, исходя из обратной связи со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решение в каком формате будем работать по ДО в 2021 году –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 осуществляющем ДО на переходный период нужно письмо-разъяснение!!!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06372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5993</TotalTime>
  <Words>1013</Words>
  <Application>Microsoft Office PowerPoint</Application>
  <PresentationFormat>Широкоэкранный</PresentationFormat>
  <Paragraphs>129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Цель</vt:lpstr>
      <vt:lpstr>Преемственность НПА</vt:lpstr>
      <vt:lpstr>Принципы формирования перечня</vt:lpstr>
      <vt:lpstr>Анализ НПА</vt:lpstr>
      <vt:lpstr>Предложения в перечень специализаций</vt:lpstr>
      <vt:lpstr>Презентация PowerPoint</vt:lpstr>
      <vt:lpstr>Презентация PowerPoint</vt:lpstr>
      <vt:lpstr>Предложения</vt:lpstr>
      <vt:lpstr>Принципы ИРР</vt:lpstr>
      <vt:lpstr>О внесении изменения в приказ Министра здравоохранения Республики Казахстан от 30 января 2008 года № 27 «Об утверждении перечней клинических специальностей подготовки в интернатуре и резидентуре»</vt:lpstr>
      <vt:lpstr>О внесении изменения в приказ Министра здравоохранения Республики Казахстан от 30 января 2008 года № 27 «Об утверждении перечней клинических специальностей подготовки в интернатуре и резидентуре»</vt:lpstr>
      <vt:lpstr>Проект решения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Hewlett-Packard Company</dc:creator>
  <cp:lastModifiedBy>Botagoz Turdaliyeva</cp:lastModifiedBy>
  <cp:revision>1060</cp:revision>
  <cp:lastPrinted>2020-09-11T05:41:57Z</cp:lastPrinted>
  <dcterms:created xsi:type="dcterms:W3CDTF">2019-05-24T04:18:56Z</dcterms:created>
  <dcterms:modified xsi:type="dcterms:W3CDTF">2021-02-10T08:11:05Z</dcterms:modified>
</cp:coreProperties>
</file>