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9" r:id="rId6"/>
    <p:sldId id="266" r:id="rId7"/>
    <p:sldId id="263" r:id="rId8"/>
    <p:sldId id="267" r:id="rId9"/>
    <p:sldId id="268" r:id="rId10"/>
    <p:sldId id="257" r:id="rId11"/>
    <p:sldId id="270" r:id="rId12"/>
  </p:sldIdLst>
  <p:sldSz cx="12192000" cy="6858000"/>
  <p:notesSz cx="6797675" cy="9929813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5933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2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57641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147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4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93476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5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5648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6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74674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t>7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87885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изображение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cxnSp>
        <p:nvCxnSpPr>
          <p:cNvPr id="12" name="Прямая соединительная линия 11" title="Горизонтальная линейка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пунктов с изображениями или значками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 title="Фигура номера страницы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 title="Горизонтальная линейка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 title="Фигура номера страницы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cxnSp>
        <p:nvCxnSpPr>
          <p:cNvPr id="9" name="Прямая соединительная линия 8" title="Вертикальная линейка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 title="Фигура номера страницы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 title="Фигура номера страницы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t>09.02.2021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 title="Горизонтальная линейка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xam.ncie.k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ru-ru/article/&#1056;&#1077;&#1076;&#1072;&#1082;&#1090;&#1080;&#1088;&#1086;&#1074;&#1072;&#1085;&#1080;&#1077;-&#1087;&#1088;&#1077;&#1079;&#1077;&#1085;&#1090;&#1072;&#1094;&#1080;&#1080;-&#1091;&#1095;&#1077;&#1073;&#1085;&#1086;&#1075;&#1086;-&#1079;&#1072;&#1074;&#1077;&#1076;&#1077;&#1085;&#1080;&#1103;-44445997-6769-4d44-8b30-f9e3050adbfb?omkt=ru-RU&amp;ui=ru-RU&amp;rs=ru-RU&amp;ad=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qazexam.kz/index.php/ru/2018-07-17-16-08-2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2800" dirty="0" smtClean="0"/>
              <a:t>Независимая оценка профессиональной подготовленности выпускников образования 2020-2021 учебного года</a:t>
            </a:r>
            <a:endParaRPr lang="ru-RU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42C4E3-AFAF-4630-AF6D-21FB3C29C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834" y="4191279"/>
            <a:ext cx="4993562" cy="1591181"/>
          </a:xfrm>
        </p:spPr>
        <p:txBody>
          <a:bodyPr rtlCol="0"/>
          <a:lstStyle/>
          <a:p>
            <a:pPr rtl="0"/>
            <a:r>
              <a:rPr lang="ru-RU" sz="2000" dirty="0" smtClean="0"/>
              <a:t>РОО «Национальный центр </a:t>
            </a:r>
          </a:p>
          <a:p>
            <a:pPr rtl="0"/>
            <a:r>
              <a:rPr lang="ru-RU" sz="2000" dirty="0" smtClean="0"/>
              <a:t>независимой экзаменации»</a:t>
            </a:r>
          </a:p>
          <a:p>
            <a:pPr rtl="0"/>
            <a:r>
              <a:rPr lang="ru-RU" sz="2000" dirty="0" smtClean="0"/>
              <a:t>Докладчик: Олжас </a:t>
            </a:r>
            <a:r>
              <a:rPr lang="ru-RU" sz="2000" dirty="0" err="1" smtClean="0"/>
              <a:t>Мырзабай</a:t>
            </a:r>
            <a:r>
              <a:rPr lang="kk-KZ" sz="2000" dirty="0" smtClean="0"/>
              <a:t>ұлы Асан</a:t>
            </a:r>
            <a:endParaRPr lang="ru-RU" sz="2000" dirty="0"/>
          </a:p>
        </p:txBody>
      </p:sp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3A9FE351-A4C6-4292-8E5E-15D6D36A50E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600" y="1578516"/>
            <a:ext cx="2397795" cy="2397795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1F34B-93F5-46C0-9BEC-B1A8D5500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184" y="559678"/>
            <a:ext cx="4266722" cy="2221622"/>
          </a:xfrm>
        </p:spPr>
        <p:txBody>
          <a:bodyPr rtlCol="0">
            <a:normAutofit/>
          </a:bodyPr>
          <a:lstStyle/>
          <a:p>
            <a:pPr rtl="0"/>
            <a:r>
              <a:rPr lang="ru-RU" sz="4400" dirty="0" smtClean="0">
                <a:solidFill>
                  <a:schemeClr val="accent1"/>
                </a:solidFill>
              </a:rPr>
              <a:t>Нормативно правовые акты</a:t>
            </a:r>
            <a:endParaRPr lang="ru-RU" sz="4400" dirty="0">
              <a:solidFill>
                <a:schemeClr val="accent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1FDC16-3D69-48AD-B08B-ED28A10640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>
            <a:normAutofit fontScale="92500" lnSpcReduction="20000"/>
          </a:bodyPr>
          <a:lstStyle/>
          <a:p>
            <a:r>
              <a:rPr lang="ru-RU" b="1" dirty="0"/>
              <a:t>Статья 223. </a:t>
            </a:r>
            <a:r>
              <a:rPr lang="ru-RU" dirty="0"/>
              <a:t>Оценка обучающихся, выпускников по программам медицинского образования и специалистов в области </a:t>
            </a:r>
            <a:r>
              <a:rPr lang="ru-RU" dirty="0" smtClean="0"/>
              <a:t>здравоохранения </a:t>
            </a:r>
          </a:p>
          <a:p>
            <a:r>
              <a:rPr lang="ru-RU" b="1" dirty="0" smtClean="0"/>
              <a:t>Кодекса </a:t>
            </a:r>
            <a:r>
              <a:rPr lang="ru-RU" b="1" dirty="0"/>
              <a:t>Республики Казахстан от 7 июля 2020 года № 360-VI ЗРК </a:t>
            </a:r>
          </a:p>
          <a:p>
            <a:r>
              <a:rPr lang="ru-RU" b="1" dirty="0" smtClean="0"/>
              <a:t>«О </a:t>
            </a:r>
            <a:r>
              <a:rPr lang="ru-RU" b="1" dirty="0"/>
              <a:t>ЗДОРОВЬЕ НАРОДА И СИСТЕМЕ </a:t>
            </a:r>
            <a:r>
              <a:rPr lang="ru-RU" b="1" dirty="0" smtClean="0"/>
              <a:t>ЗДРАВООХРАНЕНИЯ»</a:t>
            </a:r>
            <a:endParaRPr lang="ru-RU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3DB0A1-C484-4D49-BAC3-ABEE8207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999" y="316486"/>
            <a:ext cx="2015689" cy="6206882"/>
          </a:xfrm>
        </p:spPr>
        <p:txBody>
          <a:bodyPr lIns="72000" rIns="72000" rtlCol="0">
            <a:normAutofit/>
          </a:bodyPr>
          <a:lstStyle/>
          <a:p>
            <a:r>
              <a:rPr lang="ru-RU" sz="1400" dirty="0"/>
              <a:t>Об утверждении правил оценки знаний и навыков обучающихся, оценки профессиональной подготовленности выпускников образовательных программ в области здравоохранения и специалистов в области здравоохранения</a:t>
            </a:r>
          </a:p>
          <a:p>
            <a:endParaRPr lang="ru-RU" sz="1200" dirty="0" smtClean="0"/>
          </a:p>
          <a:p>
            <a:r>
              <a:rPr lang="ru-RU" sz="1200" b="1" dirty="0" smtClean="0"/>
              <a:t>Приказ </a:t>
            </a:r>
            <a:r>
              <a:rPr lang="ru-RU" sz="1200" b="1" dirty="0"/>
              <a:t>Министра здравоохранения Республики Казахстан от 11 декабря 2020 года № ҚР ДСМ-249/2020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8F5FE2-B28A-4CCD-9910-126A9581F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1129" y="316486"/>
            <a:ext cx="2372338" cy="6206882"/>
          </a:xfrm>
        </p:spPr>
        <p:txBody>
          <a:bodyPr lIns="72000" rIns="72000" rtlCol="0">
            <a:noAutofit/>
          </a:bodyPr>
          <a:lstStyle/>
          <a:p>
            <a:r>
              <a:rPr lang="ru-RU" sz="1400" dirty="0"/>
              <a:t>Об утверждении правил проведения сертификации специалиста в области здравоохранения, подтверждения действия сертификата специалиста в области здравоохранения, включая иностранных специалистов, а также условия допуска к сертификации специалиста в области здравоохранения лица, получившего медицинское образование за пределами Республики Казахстан</a:t>
            </a:r>
          </a:p>
          <a:p>
            <a:r>
              <a:rPr lang="ru-RU" sz="1200" b="1" dirty="0" smtClean="0"/>
              <a:t>Приказ </a:t>
            </a:r>
            <a:r>
              <a:rPr lang="ru-RU" sz="1200" b="1" dirty="0"/>
              <a:t>Министра здравоохранения Республики Казахстан от 15 декабря 2020 года № ҚР ДСМ-274/2020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C944DD-F200-6B48-8A79-099A0899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smtClean="0"/>
              <a:t>2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60279" y="559678"/>
            <a:ext cx="829128" cy="82912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82734" y="559678"/>
            <a:ext cx="829128" cy="829128"/>
          </a:xfrm>
          <a:prstGeom prst="rect">
            <a:avLst/>
          </a:prstGeom>
        </p:spPr>
      </p:pic>
      <p:sp>
        <p:nvSpPr>
          <p:cNvPr id="18" name="Текст 20">
            <a:extLst>
              <a:ext uri="{FF2B5EF4-FFF2-40B4-BE49-F238E27FC236}">
                <a16:creationId xmlns:a16="http://schemas.microsoft.com/office/drawing/2014/main" id="{F544916F-9E82-4943-9F03-05F7811ACC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12189" y="316486"/>
            <a:ext cx="1964699" cy="6206882"/>
          </a:xfrm>
        </p:spPr>
        <p:txBody>
          <a:bodyPr rtlCol="0">
            <a:normAutofit/>
          </a:bodyPr>
          <a:lstStyle/>
          <a:p>
            <a:r>
              <a:rPr lang="ru-RU" sz="1400" dirty="0"/>
              <a:t>Об утверждении государственных общеобязательных стандартов и типовых профессиональных учебных программ по медицинским и фармацевтическим специальностям</a:t>
            </a:r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200" b="1" dirty="0" smtClean="0"/>
              <a:t>Приказ </a:t>
            </a:r>
            <a:r>
              <a:rPr lang="ru-RU" sz="1200" b="1" dirty="0" err="1"/>
              <a:t>и.о</a:t>
            </a:r>
            <a:r>
              <a:rPr lang="ru-RU" sz="1200" b="1" dirty="0"/>
              <a:t>. Министра здравоохранения и социального развития Республики Казахстан от 31 июля 2015 года № 647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69175" y="559678"/>
            <a:ext cx="82912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F35BFF-A889-4B62-BCD4-168715A63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56" y="1143000"/>
            <a:ext cx="4028978" cy="1181100"/>
          </a:xfrm>
        </p:spPr>
        <p:txBody>
          <a:bodyPr rtlCol="0">
            <a:norm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Кто подлежит оценке: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19" name="Объект 18">
            <a:extLst>
              <a:ext uri="{FF2B5EF4-FFF2-40B4-BE49-F238E27FC236}">
                <a16:creationId xmlns:a16="http://schemas.microsoft.com/office/drawing/2014/main" id="{C8822230-E7F6-4AEC-86F1-6874B8C03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550" y="2019300"/>
            <a:ext cx="1944000" cy="2700000"/>
          </a:xfrm>
        </p:spPr>
        <p:txBody>
          <a:bodyPr rtlCol="0"/>
          <a:lstStyle/>
          <a:p>
            <a:pPr rtl="0"/>
            <a:r>
              <a:rPr lang="ru-RU" dirty="0" smtClean="0"/>
              <a:t>Подготовительные мероприятия</a:t>
            </a:r>
            <a:endParaRPr lang="ru-RU" dirty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72DB73E6-C510-4010-99CD-13C274B57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Прохождения самооценки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F544916F-9E82-4943-9F03-05F7811ACC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163" y="2019300"/>
            <a:ext cx="1943100" cy="2700000"/>
          </a:xfrm>
        </p:spPr>
        <p:txBody>
          <a:bodyPr rtlCol="0"/>
          <a:lstStyle/>
          <a:p>
            <a:pPr rtl="0"/>
            <a:r>
              <a:rPr lang="ru-RU" dirty="0" smtClean="0"/>
              <a:t>Оценка выпускников</a:t>
            </a:r>
            <a:endParaRPr lang="ru-RU" dirty="0"/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id="{ADB68C1C-48A6-4CB6-AEB1-1B5B9EB9AA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solidFill>
            <a:schemeClr val="accent1">
              <a:lumMod val="75000"/>
            </a:schemeClr>
          </a:solidFill>
        </p:spPr>
        <p:txBody>
          <a:bodyPr rtlCol="0"/>
          <a:lstStyle/>
          <a:p>
            <a:pPr rtl="0"/>
            <a:r>
              <a:rPr lang="ru-RU" dirty="0"/>
              <a:t>1</a:t>
            </a: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3C345EEF-8EE2-4AFF-A515-F49E6FA7CA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solidFill>
            <a:schemeClr val="accent1">
              <a:lumMod val="75000"/>
            </a:schemeClr>
          </a:solidFill>
        </p:spPr>
        <p:txBody>
          <a:bodyPr rtlCol="0"/>
          <a:lstStyle/>
          <a:p>
            <a:pPr rtl="0"/>
            <a:r>
              <a:rPr lang="ru-RU"/>
              <a:t>2</a:t>
            </a:r>
          </a:p>
        </p:txBody>
      </p:sp>
      <p:sp>
        <p:nvSpPr>
          <p:cNvPr id="24" name="Текст 23">
            <a:extLst>
              <a:ext uri="{FF2B5EF4-FFF2-40B4-BE49-F238E27FC236}">
                <a16:creationId xmlns:a16="http://schemas.microsoft.com/office/drawing/2014/main" id="{C3C9C68B-77C0-41C6-AE3E-6C1B595CDE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solidFill>
            <a:schemeClr val="accent1">
              <a:lumMod val="75000"/>
            </a:schemeClr>
          </a:solidFill>
        </p:spPr>
        <p:txBody>
          <a:bodyPr rtlCol="0"/>
          <a:lstStyle/>
          <a:p>
            <a:pPr rtl="0"/>
            <a:r>
              <a:rPr lang="ru-RU" dirty="0"/>
              <a:t>3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A761FA4B-43B9-4C0B-BD10-1127709C97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520" y="2632841"/>
            <a:ext cx="3959014" cy="3568262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Бакалавриат: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Общественное здравоохранение;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Фармация;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Стоматология.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Интернатура: Общая медицина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Резидентура: 37 специальностей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C9047CD-1956-7146-971D-D05A280A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97F4D-F280-472F-9307-25B3E6B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559678"/>
            <a:ext cx="4166138" cy="2221622"/>
          </a:xfrm>
        </p:spPr>
        <p:txBody>
          <a:bodyPr rtlCol="0">
            <a:normAutofit/>
          </a:bodyPr>
          <a:lstStyle/>
          <a:p>
            <a:r>
              <a:rPr lang="ru-RU" sz="3200" dirty="0" smtClean="0"/>
              <a:t>Подготовительные мероприятия</a:t>
            </a:r>
            <a:endParaRPr lang="ru-RU" sz="32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891695-E7DA-48AF-9EEB-86DA1F9BF7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768" y="2895600"/>
            <a:ext cx="4174782" cy="2855913"/>
          </a:xfrm>
        </p:spPr>
        <p:txBody>
          <a:bodyPr rtlCol="0"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dirty="0"/>
              <a:t>Сбор данных по выпускникам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dirty="0" smtClean="0"/>
              <a:t>Утверждение </a:t>
            </a:r>
            <a:r>
              <a:rPr lang="ru-RU" dirty="0"/>
              <a:t>спецификации тестов и перечень оценки навыков</a:t>
            </a:r>
          </a:p>
          <a:p>
            <a:pPr marL="457200" indent="-457200" rtl="0">
              <a:buAutoNum type="arabicPeriod"/>
            </a:pPr>
            <a:r>
              <a:rPr lang="ru-RU" dirty="0" smtClean="0"/>
              <a:t>Регистрация </a:t>
            </a:r>
            <a:r>
              <a:rPr lang="ru-RU" dirty="0" smtClean="0"/>
              <a:t>с идентификацией и авторизация в ИСО</a:t>
            </a:r>
          </a:p>
          <a:p>
            <a:pPr marL="457200" indent="-457200" rtl="0">
              <a:buAutoNum type="arabicPeriod"/>
            </a:pPr>
            <a:r>
              <a:rPr lang="ru-RU" dirty="0" smtClean="0"/>
              <a:t>Определение способа проведения оценки навыков</a:t>
            </a:r>
          </a:p>
        </p:txBody>
      </p:sp>
      <p:grpSp>
        <p:nvGrpSpPr>
          <p:cNvPr id="10" name="Группа 9" descr="Элемент SmartArt временной шкалы"/>
          <p:cNvGrpSpPr/>
          <p:nvPr/>
        </p:nvGrpSpPr>
        <p:grpSpPr>
          <a:xfrm>
            <a:off x="5203315" y="310057"/>
            <a:ext cx="6693240" cy="6698140"/>
            <a:chOff x="4912558" y="168166"/>
            <a:chExt cx="7297401" cy="6698140"/>
          </a:xfrm>
        </p:grpSpPr>
        <p:sp>
          <p:nvSpPr>
            <p:cNvPr id="11" name="Полилиния 10"/>
            <p:cNvSpPr/>
            <p:nvPr/>
          </p:nvSpPr>
          <p:spPr>
            <a:xfrm>
              <a:off x="5053737" y="3044637"/>
              <a:ext cx="941621" cy="784492"/>
            </a:xfrm>
            <a:custGeom>
              <a:avLst/>
              <a:gdLst>
                <a:gd name="connsiteX0" fmla="*/ 0 w 709079"/>
                <a:gd name="connsiteY0" fmla="*/ 0 h 784492"/>
                <a:gd name="connsiteX1" fmla="*/ 425447 w 709079"/>
                <a:gd name="connsiteY1" fmla="*/ 0 h 784492"/>
                <a:gd name="connsiteX2" fmla="*/ 709079 w 709079"/>
                <a:gd name="connsiteY2" fmla="*/ 392246 h 784492"/>
                <a:gd name="connsiteX3" fmla="*/ 425447 w 709079"/>
                <a:gd name="connsiteY3" fmla="*/ 784492 h 784492"/>
                <a:gd name="connsiteX4" fmla="*/ 0 w 709079"/>
                <a:gd name="connsiteY4" fmla="*/ 784492 h 784492"/>
                <a:gd name="connsiteX5" fmla="*/ 0 w 709079"/>
                <a:gd name="connsiteY5" fmla="*/ 0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9079" h="784492">
                  <a:moveTo>
                    <a:pt x="0" y="0"/>
                  </a:moveTo>
                  <a:lnTo>
                    <a:pt x="425447" y="0"/>
                  </a:lnTo>
                  <a:lnTo>
                    <a:pt x="709079" y="392246"/>
                  </a:lnTo>
                  <a:lnTo>
                    <a:pt x="425447" y="784492"/>
                  </a:lnTo>
                  <a:lnTo>
                    <a:pt x="0" y="78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225636" bIns="83820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До 20 </a:t>
              </a:r>
              <a:r>
                <a:rPr lang="ru-RU" sz="1100" kern="1200" dirty="0" err="1" smtClean="0"/>
                <a:t>Фев</a:t>
              </a:r>
              <a:endParaRPr lang="ru-RU" sz="11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4912558" y="168166"/>
              <a:ext cx="1026372" cy="2091978"/>
            </a:xfrm>
            <a:custGeom>
              <a:avLst/>
              <a:gdLst>
                <a:gd name="connsiteX0" fmla="*/ 0 w 984832"/>
                <a:gd name="connsiteY0" fmla="*/ 0 h 2091978"/>
                <a:gd name="connsiteX1" fmla="*/ 984832 w 984832"/>
                <a:gd name="connsiteY1" fmla="*/ 0 h 2091978"/>
                <a:gd name="connsiteX2" fmla="*/ 984832 w 984832"/>
                <a:gd name="connsiteY2" fmla="*/ 2091978 h 2091978"/>
                <a:gd name="connsiteX3" fmla="*/ 0 w 984832"/>
                <a:gd name="connsiteY3" fmla="*/ 2091978 h 2091978"/>
                <a:gd name="connsiteX4" fmla="*/ 0 w 984832"/>
                <a:gd name="connsiteY4" fmla="*/ 0 h 20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4832" h="2091978">
                  <a:moveTo>
                    <a:pt x="0" y="0"/>
                  </a:moveTo>
                  <a:lnTo>
                    <a:pt x="984832" y="0"/>
                  </a:lnTo>
                  <a:lnTo>
                    <a:pt x="984832" y="2091978"/>
                  </a:lnTo>
                  <a:lnTo>
                    <a:pt x="0" y="209197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7790" rIns="0" bIns="97790" numCol="1" spcCol="1270" rtlCol="0" anchor="b" anchorCtr="1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1.Сбор данных выпускников </a:t>
              </a:r>
            </a:p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(согласно таблице</a:t>
              </a:r>
              <a:r>
                <a:rPr lang="ru-RU" sz="1100" kern="1200" dirty="0" smtClean="0"/>
                <a:t>)</a:t>
              </a:r>
              <a:endParaRPr lang="ru-RU" sz="1100" kern="1200" dirty="0" smtClean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007076" y="3436883"/>
              <a:ext cx="266187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66187" y="0"/>
                  </a:lnTo>
                </a:path>
              </a:pathLst>
            </a:custGeom>
            <a:noFill/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ая соединительная линия 13"/>
            <p:cNvSpPr/>
            <p:nvPr/>
          </p:nvSpPr>
          <p:spPr>
            <a:xfrm>
              <a:off x="5349043" y="2390893"/>
              <a:ext cx="0" cy="653743"/>
            </a:xfrm>
            <a:prstGeom prst="line">
              <a:avLst/>
            </a:prstGeom>
            <a:noFill/>
            <a:ln w="12700" cap="flat" cmpd="sng" algn="in">
              <a:solidFill>
                <a:schemeClr val="accent5">
                  <a:hueOff val="0"/>
                  <a:satOff val="0"/>
                  <a:lumOff val="0"/>
                  <a:alphaOff val="0"/>
                </a:schemeClr>
              </a:solidFill>
              <a:prstDash val="dash"/>
            </a:ln>
            <a:effectLst/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5257304" y="2260144"/>
              <a:ext cx="210253" cy="1307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6273263" y="3044637"/>
              <a:ext cx="848505" cy="784492"/>
            </a:xfrm>
            <a:custGeom>
              <a:avLst/>
              <a:gdLst>
                <a:gd name="connsiteX0" fmla="*/ 0 w 659887"/>
                <a:gd name="connsiteY0" fmla="*/ 392246 h 784492"/>
                <a:gd name="connsiteX1" fmla="*/ 263955 w 659887"/>
                <a:gd name="connsiteY1" fmla="*/ 0 h 784492"/>
                <a:gd name="connsiteX2" fmla="*/ 395932 w 659887"/>
                <a:gd name="connsiteY2" fmla="*/ 0 h 784492"/>
                <a:gd name="connsiteX3" fmla="*/ 659887 w 659887"/>
                <a:gd name="connsiteY3" fmla="*/ 392246 h 784492"/>
                <a:gd name="connsiteX4" fmla="*/ 395932 w 659887"/>
                <a:gd name="connsiteY4" fmla="*/ 784492 h 784492"/>
                <a:gd name="connsiteX5" fmla="*/ 263955 w 659887"/>
                <a:gd name="connsiteY5" fmla="*/ 784492 h 784492"/>
                <a:gd name="connsiteX6" fmla="*/ 0 w 659887"/>
                <a:gd name="connsiteY6" fmla="*/ 392246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9887" h="784492">
                  <a:moveTo>
                    <a:pt x="0" y="392246"/>
                  </a:moveTo>
                  <a:lnTo>
                    <a:pt x="263955" y="0"/>
                  </a:lnTo>
                  <a:lnTo>
                    <a:pt x="395932" y="0"/>
                  </a:lnTo>
                  <a:lnTo>
                    <a:pt x="659887" y="392246"/>
                  </a:lnTo>
                  <a:lnTo>
                    <a:pt x="395932" y="784492"/>
                  </a:lnTo>
                  <a:lnTo>
                    <a:pt x="263955" y="784492"/>
                  </a:lnTo>
                  <a:lnTo>
                    <a:pt x="0" y="392246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1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3293" tIns="273406" rIns="243293" bIns="273406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С 21 </a:t>
              </a:r>
              <a:r>
                <a:rPr lang="ru-RU" sz="1100" kern="1200" dirty="0" err="1" smtClean="0"/>
                <a:t>Фев</a:t>
              </a:r>
              <a:endParaRPr lang="ru-RU" sz="1100" kern="1200" dirty="0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6231067" y="4774328"/>
              <a:ext cx="916509" cy="2091978"/>
            </a:xfrm>
            <a:custGeom>
              <a:avLst/>
              <a:gdLst>
                <a:gd name="connsiteX0" fmla="*/ 0 w 916509"/>
                <a:gd name="connsiteY0" fmla="*/ 0 h 2091978"/>
                <a:gd name="connsiteX1" fmla="*/ 916509 w 916509"/>
                <a:gd name="connsiteY1" fmla="*/ 0 h 2091978"/>
                <a:gd name="connsiteX2" fmla="*/ 916509 w 916509"/>
                <a:gd name="connsiteY2" fmla="*/ 2091978 h 2091978"/>
                <a:gd name="connsiteX3" fmla="*/ 0 w 916509"/>
                <a:gd name="connsiteY3" fmla="*/ 2091978 h 2091978"/>
                <a:gd name="connsiteX4" fmla="*/ 0 w 916509"/>
                <a:gd name="connsiteY4" fmla="*/ 0 h 20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509" h="2091978">
                  <a:moveTo>
                    <a:pt x="0" y="0"/>
                  </a:moveTo>
                  <a:lnTo>
                    <a:pt x="916509" y="0"/>
                  </a:lnTo>
                  <a:lnTo>
                    <a:pt x="916509" y="2091978"/>
                  </a:lnTo>
                  <a:lnTo>
                    <a:pt x="0" y="209197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7790" rIns="0" bIns="97790" numCol="1" spcCol="1270" rtlCol="0" anchor="t" anchorCtr="1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noProof="0" dirty="0" smtClean="0"/>
                <a:t>Регистрация и авторизация в ИСО</a:t>
              </a:r>
              <a:endParaRPr lang="ru-RU" sz="1100" kern="1200" noProof="0" dirty="0"/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019266" y="3436884"/>
              <a:ext cx="261489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61489" y="0"/>
                  </a:lnTo>
                </a:path>
              </a:pathLst>
            </a:custGeom>
            <a:noFill/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ая соединительная линия 18"/>
            <p:cNvSpPr/>
            <p:nvPr/>
          </p:nvSpPr>
          <p:spPr>
            <a:xfrm>
              <a:off x="6689322" y="3829130"/>
              <a:ext cx="0" cy="653743"/>
            </a:xfrm>
            <a:prstGeom prst="line">
              <a:avLst/>
            </a:prstGeom>
            <a:noFill/>
            <a:ln w="12700" cap="flat" cmpd="sng" algn="in">
              <a:solidFill>
                <a:schemeClr val="accent5">
                  <a:hueOff val="0"/>
                  <a:satOff val="0"/>
                  <a:lumOff val="0"/>
                  <a:alphaOff val="0"/>
                </a:schemeClr>
              </a:solidFill>
              <a:prstDash val="dash"/>
            </a:ln>
            <a:effectLst/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6591489" y="4482873"/>
              <a:ext cx="195666" cy="13074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Полилиния 20"/>
            <p:cNvSpPr/>
            <p:nvPr/>
          </p:nvSpPr>
          <p:spPr>
            <a:xfrm>
              <a:off x="7280754" y="3044637"/>
              <a:ext cx="974588" cy="784492"/>
            </a:xfrm>
            <a:custGeom>
              <a:avLst/>
              <a:gdLst>
                <a:gd name="connsiteX0" fmla="*/ 0 w 684915"/>
                <a:gd name="connsiteY0" fmla="*/ 392246 h 784492"/>
                <a:gd name="connsiteX1" fmla="*/ 273966 w 684915"/>
                <a:gd name="connsiteY1" fmla="*/ 0 h 784492"/>
                <a:gd name="connsiteX2" fmla="*/ 410949 w 684915"/>
                <a:gd name="connsiteY2" fmla="*/ 0 h 784492"/>
                <a:gd name="connsiteX3" fmla="*/ 684915 w 684915"/>
                <a:gd name="connsiteY3" fmla="*/ 392246 h 784492"/>
                <a:gd name="connsiteX4" fmla="*/ 410949 w 684915"/>
                <a:gd name="connsiteY4" fmla="*/ 784492 h 784492"/>
                <a:gd name="connsiteX5" fmla="*/ 273966 w 684915"/>
                <a:gd name="connsiteY5" fmla="*/ 784492 h 784492"/>
                <a:gd name="connsiteX6" fmla="*/ 0 w 684915"/>
                <a:gd name="connsiteY6" fmla="*/ 392246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4915" h="784492">
                  <a:moveTo>
                    <a:pt x="0" y="392246"/>
                  </a:moveTo>
                  <a:lnTo>
                    <a:pt x="273966" y="0"/>
                  </a:lnTo>
                  <a:lnTo>
                    <a:pt x="410949" y="0"/>
                  </a:lnTo>
                  <a:lnTo>
                    <a:pt x="684915" y="392246"/>
                  </a:lnTo>
                  <a:lnTo>
                    <a:pt x="410949" y="784492"/>
                  </a:lnTo>
                  <a:lnTo>
                    <a:pt x="273966" y="784492"/>
                  </a:lnTo>
                  <a:lnTo>
                    <a:pt x="0" y="39224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9341" tIns="273406" rIns="249341" bIns="273406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tx1"/>
                  </a:solidFill>
                </a:rPr>
                <a:t>10 </a:t>
              </a:r>
              <a:r>
                <a:rPr lang="ru-RU" sz="1100" kern="1200" dirty="0" err="1" smtClean="0">
                  <a:solidFill>
                    <a:schemeClr val="tx1"/>
                  </a:solidFill>
                </a:rPr>
                <a:t>Мар</a:t>
              </a:r>
              <a:endParaRPr lang="ru-RU" sz="11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7216738" y="168166"/>
              <a:ext cx="1089596" cy="2091978"/>
            </a:xfrm>
            <a:custGeom>
              <a:avLst/>
              <a:gdLst>
                <a:gd name="connsiteX0" fmla="*/ 0 w 951271"/>
                <a:gd name="connsiteY0" fmla="*/ 0 h 2091978"/>
                <a:gd name="connsiteX1" fmla="*/ 951271 w 951271"/>
                <a:gd name="connsiteY1" fmla="*/ 0 h 2091978"/>
                <a:gd name="connsiteX2" fmla="*/ 951271 w 951271"/>
                <a:gd name="connsiteY2" fmla="*/ 2091978 h 2091978"/>
                <a:gd name="connsiteX3" fmla="*/ 0 w 951271"/>
                <a:gd name="connsiteY3" fmla="*/ 2091978 h 2091978"/>
                <a:gd name="connsiteX4" fmla="*/ 0 w 951271"/>
                <a:gd name="connsiteY4" fmla="*/ 0 h 209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1271" h="2091978">
                  <a:moveTo>
                    <a:pt x="0" y="0"/>
                  </a:moveTo>
                  <a:lnTo>
                    <a:pt x="951271" y="0"/>
                  </a:lnTo>
                  <a:lnTo>
                    <a:pt x="951271" y="2091978"/>
                  </a:lnTo>
                  <a:lnTo>
                    <a:pt x="0" y="209197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97790" rIns="0" bIns="97790" numCol="1" spcCol="1270" rtlCol="0" anchor="b" anchorCtr="1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dirty="0" smtClean="0"/>
                <a:t>Согласования спецификации тестов и  перечня станций</a:t>
              </a:r>
              <a:endParaRPr lang="ru-RU" sz="1100" kern="1200" dirty="0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8199379" y="3436883"/>
              <a:ext cx="26938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69380" y="0"/>
                  </a:lnTo>
                </a:path>
              </a:pathLst>
            </a:custGeom>
            <a:noFill/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ая соединительная линия 23"/>
            <p:cNvSpPr/>
            <p:nvPr/>
          </p:nvSpPr>
          <p:spPr>
            <a:xfrm>
              <a:off x="7768047" y="2390893"/>
              <a:ext cx="0" cy="653743"/>
            </a:xfrm>
            <a:prstGeom prst="line">
              <a:avLst/>
            </a:prstGeom>
            <a:noFill/>
            <a:ln w="12700" cap="flat" cmpd="sng" algn="in">
              <a:solidFill>
                <a:schemeClr val="accent5">
                  <a:hueOff val="0"/>
                  <a:satOff val="0"/>
                  <a:lumOff val="0"/>
                  <a:alphaOff val="0"/>
                </a:schemeClr>
              </a:solidFill>
              <a:prstDash val="dash"/>
            </a:ln>
            <a:effectLst/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рямоугольник 24"/>
            <p:cNvSpPr/>
            <p:nvPr/>
          </p:nvSpPr>
          <p:spPr>
            <a:xfrm>
              <a:off x="7659993" y="2260144"/>
              <a:ext cx="203088" cy="1307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</p:sp>
        <p:sp>
          <p:nvSpPr>
            <p:cNvPr id="26" name="Полилиния 25"/>
            <p:cNvSpPr/>
            <p:nvPr/>
          </p:nvSpPr>
          <p:spPr>
            <a:xfrm>
              <a:off x="8468759" y="3044637"/>
              <a:ext cx="1077611" cy="784492"/>
            </a:xfrm>
            <a:custGeom>
              <a:avLst/>
              <a:gdLst>
                <a:gd name="connsiteX0" fmla="*/ 0 w 700472"/>
                <a:gd name="connsiteY0" fmla="*/ 392246 h 784492"/>
                <a:gd name="connsiteX1" fmla="*/ 280189 w 700472"/>
                <a:gd name="connsiteY1" fmla="*/ 0 h 784492"/>
                <a:gd name="connsiteX2" fmla="*/ 420283 w 700472"/>
                <a:gd name="connsiteY2" fmla="*/ 0 h 784492"/>
                <a:gd name="connsiteX3" fmla="*/ 700472 w 700472"/>
                <a:gd name="connsiteY3" fmla="*/ 392246 h 784492"/>
                <a:gd name="connsiteX4" fmla="*/ 420283 w 700472"/>
                <a:gd name="connsiteY4" fmla="*/ 784492 h 784492"/>
                <a:gd name="connsiteX5" fmla="*/ 280189 w 700472"/>
                <a:gd name="connsiteY5" fmla="*/ 784492 h 784492"/>
                <a:gd name="connsiteX6" fmla="*/ 0 w 700472"/>
                <a:gd name="connsiteY6" fmla="*/ 392246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0472" h="784492">
                  <a:moveTo>
                    <a:pt x="0" y="392246"/>
                  </a:moveTo>
                  <a:lnTo>
                    <a:pt x="280189" y="0"/>
                  </a:lnTo>
                  <a:lnTo>
                    <a:pt x="420283" y="0"/>
                  </a:lnTo>
                  <a:lnTo>
                    <a:pt x="700472" y="392246"/>
                  </a:lnTo>
                  <a:lnTo>
                    <a:pt x="420283" y="784492"/>
                  </a:lnTo>
                  <a:lnTo>
                    <a:pt x="280189" y="784492"/>
                  </a:lnTo>
                  <a:lnTo>
                    <a:pt x="0" y="39224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3101" tIns="273406" rIns="253101" bIns="273406" numCol="1" spcCol="1270" rtlCol="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tx1"/>
                  </a:solidFill>
                </a:rPr>
                <a:t>С 15 </a:t>
              </a:r>
              <a:r>
                <a:rPr lang="ru-RU" sz="1100" kern="1200" dirty="0" err="1" smtClean="0">
                  <a:solidFill>
                    <a:schemeClr val="tx1"/>
                  </a:solidFill>
                </a:rPr>
                <a:t>Мар</a:t>
              </a:r>
              <a:endParaRPr lang="ru-RU" sz="11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8098849" y="4613622"/>
              <a:ext cx="972878" cy="209197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Полилиния 27"/>
            <p:cNvSpPr/>
            <p:nvPr/>
          </p:nvSpPr>
          <p:spPr>
            <a:xfrm>
              <a:off x="9563809" y="3442139"/>
              <a:ext cx="273986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73986" y="0"/>
                  </a:lnTo>
                </a:path>
              </a:pathLst>
            </a:custGeom>
            <a:noFill/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ая соединительная линия 28"/>
            <p:cNvSpPr/>
            <p:nvPr/>
          </p:nvSpPr>
          <p:spPr>
            <a:xfrm>
              <a:off x="9007565" y="3829130"/>
              <a:ext cx="0" cy="653743"/>
            </a:xfrm>
            <a:prstGeom prst="line">
              <a:avLst/>
            </a:pr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8894858" y="4482873"/>
              <a:ext cx="207700" cy="130748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Полилиния 30"/>
            <p:cNvSpPr/>
            <p:nvPr/>
          </p:nvSpPr>
          <p:spPr>
            <a:xfrm>
              <a:off x="9850231" y="3044637"/>
              <a:ext cx="1037732" cy="784492"/>
            </a:xfrm>
            <a:custGeom>
              <a:avLst/>
              <a:gdLst>
                <a:gd name="connsiteX0" fmla="*/ 0 w 708599"/>
                <a:gd name="connsiteY0" fmla="*/ 392246 h 784492"/>
                <a:gd name="connsiteX1" fmla="*/ 283440 w 708599"/>
                <a:gd name="connsiteY1" fmla="*/ 0 h 784492"/>
                <a:gd name="connsiteX2" fmla="*/ 425159 w 708599"/>
                <a:gd name="connsiteY2" fmla="*/ 0 h 784492"/>
                <a:gd name="connsiteX3" fmla="*/ 708599 w 708599"/>
                <a:gd name="connsiteY3" fmla="*/ 392246 h 784492"/>
                <a:gd name="connsiteX4" fmla="*/ 425159 w 708599"/>
                <a:gd name="connsiteY4" fmla="*/ 784492 h 784492"/>
                <a:gd name="connsiteX5" fmla="*/ 283440 w 708599"/>
                <a:gd name="connsiteY5" fmla="*/ 784492 h 784492"/>
                <a:gd name="connsiteX6" fmla="*/ 0 w 708599"/>
                <a:gd name="connsiteY6" fmla="*/ 392246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8599" h="784492">
                  <a:moveTo>
                    <a:pt x="0" y="392246"/>
                  </a:moveTo>
                  <a:lnTo>
                    <a:pt x="283440" y="0"/>
                  </a:lnTo>
                  <a:lnTo>
                    <a:pt x="425159" y="0"/>
                  </a:lnTo>
                  <a:lnTo>
                    <a:pt x="708599" y="392246"/>
                  </a:lnTo>
                  <a:lnTo>
                    <a:pt x="425159" y="784492"/>
                  </a:lnTo>
                  <a:lnTo>
                    <a:pt x="283440" y="784492"/>
                  </a:lnTo>
                  <a:lnTo>
                    <a:pt x="0" y="392246"/>
                  </a:lnTo>
                  <a:close/>
                </a:path>
              </a:pathLst>
            </a:cu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5065" tIns="273406" rIns="255065" bIns="273406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С </a:t>
              </a:r>
              <a:r>
                <a:rPr lang="ru-RU" sz="1100" kern="1200" dirty="0" smtClean="0"/>
                <a:t>11 </a:t>
              </a:r>
              <a:r>
                <a:rPr lang="ru-RU" sz="1100" kern="1200" dirty="0" smtClean="0"/>
                <a:t>Мая</a:t>
              </a:r>
              <a:endParaRPr lang="ru-RU" sz="1100" kern="1200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9071727" y="168167"/>
              <a:ext cx="984165" cy="209197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Прямая соединительная линия 33"/>
            <p:cNvSpPr/>
            <p:nvPr/>
          </p:nvSpPr>
          <p:spPr>
            <a:xfrm>
              <a:off x="10388346" y="2390894"/>
              <a:ext cx="0" cy="653743"/>
            </a:xfrm>
            <a:prstGeom prst="line">
              <a:avLst/>
            </a:pr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10283291" y="2260145"/>
              <a:ext cx="210110" cy="130748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Прямоугольник 36"/>
            <p:cNvSpPr/>
            <p:nvPr/>
          </p:nvSpPr>
          <p:spPr>
            <a:xfrm>
              <a:off x="10055892" y="4613622"/>
              <a:ext cx="1083709" cy="209197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Полилиния 37"/>
            <p:cNvSpPr/>
            <p:nvPr/>
          </p:nvSpPr>
          <p:spPr>
            <a:xfrm>
              <a:off x="10852537" y="3431628"/>
              <a:ext cx="287063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287063" y="0"/>
                  </a:lnTo>
                </a:path>
              </a:pathLst>
            </a:custGeom>
            <a:noFill/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>
              <a:off x="11191823" y="3044637"/>
              <a:ext cx="1018136" cy="784492"/>
            </a:xfrm>
            <a:custGeom>
              <a:avLst/>
              <a:gdLst>
                <a:gd name="connsiteX0" fmla="*/ 0 w 696053"/>
                <a:gd name="connsiteY0" fmla="*/ 0 h 784492"/>
                <a:gd name="connsiteX1" fmla="*/ 417632 w 696053"/>
                <a:gd name="connsiteY1" fmla="*/ 0 h 784492"/>
                <a:gd name="connsiteX2" fmla="*/ 696053 w 696053"/>
                <a:gd name="connsiteY2" fmla="*/ 392246 h 784492"/>
                <a:gd name="connsiteX3" fmla="*/ 417632 w 696053"/>
                <a:gd name="connsiteY3" fmla="*/ 784492 h 784492"/>
                <a:gd name="connsiteX4" fmla="*/ 0 w 696053"/>
                <a:gd name="connsiteY4" fmla="*/ 784492 h 784492"/>
                <a:gd name="connsiteX5" fmla="*/ 0 w 696053"/>
                <a:gd name="connsiteY5" fmla="*/ 0 h 78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6053" h="784492">
                  <a:moveTo>
                    <a:pt x="696053" y="784492"/>
                  </a:moveTo>
                  <a:lnTo>
                    <a:pt x="278421" y="784492"/>
                  </a:lnTo>
                  <a:lnTo>
                    <a:pt x="0" y="392246"/>
                  </a:lnTo>
                  <a:lnTo>
                    <a:pt x="278421" y="0"/>
                  </a:lnTo>
                  <a:lnTo>
                    <a:pt x="696053" y="0"/>
                  </a:lnTo>
                  <a:lnTo>
                    <a:pt x="696053" y="784492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3031" tIns="83820" rIns="83820" bIns="8382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tx1"/>
                  </a:solidFill>
                </a:rPr>
                <a:t>Июнь</a:t>
              </a:r>
              <a:endParaRPr lang="ru-RU" sz="1100" kern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1139602" y="168167"/>
              <a:ext cx="966741" cy="209197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Прямая соединительная линия 42"/>
            <p:cNvSpPr/>
            <p:nvPr/>
          </p:nvSpPr>
          <p:spPr>
            <a:xfrm>
              <a:off x="11937490" y="3844284"/>
              <a:ext cx="0" cy="653743"/>
            </a:xfrm>
            <a:prstGeom prst="line">
              <a:avLst/>
            </a:prstGeom>
          </p:spPr>
          <p:style>
            <a:lnRef idx="1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1834294" y="4498027"/>
              <a:ext cx="206390" cy="13074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B761CE6-695A-0941-954E-A6BD7E16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smtClean="0"/>
              <a:t>4</a:t>
            </a:fld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>
            <a:off x="11185246" y="4926728"/>
            <a:ext cx="916509" cy="2091978"/>
          </a:xfrm>
          <a:custGeom>
            <a:avLst/>
            <a:gdLst>
              <a:gd name="connsiteX0" fmla="*/ 0 w 916509"/>
              <a:gd name="connsiteY0" fmla="*/ 0 h 2091978"/>
              <a:gd name="connsiteX1" fmla="*/ 916509 w 916509"/>
              <a:gd name="connsiteY1" fmla="*/ 0 h 2091978"/>
              <a:gd name="connsiteX2" fmla="*/ 916509 w 916509"/>
              <a:gd name="connsiteY2" fmla="*/ 2091978 h 2091978"/>
              <a:gd name="connsiteX3" fmla="*/ 0 w 916509"/>
              <a:gd name="connsiteY3" fmla="*/ 2091978 h 2091978"/>
              <a:gd name="connsiteX4" fmla="*/ 0 w 916509"/>
              <a:gd name="connsiteY4" fmla="*/ 0 h 20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509" h="2091978">
                <a:moveTo>
                  <a:pt x="0" y="0"/>
                </a:moveTo>
                <a:lnTo>
                  <a:pt x="916509" y="0"/>
                </a:lnTo>
                <a:lnTo>
                  <a:pt x="916509" y="2091978"/>
                </a:lnTo>
                <a:lnTo>
                  <a:pt x="0" y="20919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97790" rIns="0" bIns="97790" numCol="1" spcCol="1270" rtlCol="0" anchor="t" anchorCtr="1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kern="1200" noProof="0" dirty="0" smtClean="0"/>
              <a:t>Оценка выпускников</a:t>
            </a:r>
            <a:endParaRPr lang="ru-RU" sz="1100" kern="1200" noProof="0" dirty="0"/>
          </a:p>
        </p:txBody>
      </p:sp>
      <p:sp>
        <p:nvSpPr>
          <p:cNvPr id="47" name="Полилиния 46"/>
          <p:cNvSpPr/>
          <p:nvPr/>
        </p:nvSpPr>
        <p:spPr>
          <a:xfrm>
            <a:off x="9795759" y="310057"/>
            <a:ext cx="951271" cy="2091978"/>
          </a:xfrm>
          <a:custGeom>
            <a:avLst/>
            <a:gdLst>
              <a:gd name="connsiteX0" fmla="*/ 0 w 951271"/>
              <a:gd name="connsiteY0" fmla="*/ 0 h 2091978"/>
              <a:gd name="connsiteX1" fmla="*/ 951271 w 951271"/>
              <a:gd name="connsiteY1" fmla="*/ 0 h 2091978"/>
              <a:gd name="connsiteX2" fmla="*/ 951271 w 951271"/>
              <a:gd name="connsiteY2" fmla="*/ 2091978 h 2091978"/>
              <a:gd name="connsiteX3" fmla="*/ 0 w 951271"/>
              <a:gd name="connsiteY3" fmla="*/ 2091978 h 2091978"/>
              <a:gd name="connsiteX4" fmla="*/ 0 w 951271"/>
              <a:gd name="connsiteY4" fmla="*/ 0 h 20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271" h="2091978">
                <a:moveTo>
                  <a:pt x="0" y="0"/>
                </a:moveTo>
                <a:lnTo>
                  <a:pt x="951271" y="0"/>
                </a:lnTo>
                <a:lnTo>
                  <a:pt x="951271" y="2091978"/>
                </a:lnTo>
                <a:lnTo>
                  <a:pt x="0" y="20919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97790" rIns="0" bIns="97790" numCol="1" spcCol="1270" rtlCol="0" anchor="b" anchorCtr="1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00" kern="1200" dirty="0"/>
          </a:p>
        </p:txBody>
      </p:sp>
      <p:sp>
        <p:nvSpPr>
          <p:cNvPr id="48" name="Полилиния 47"/>
          <p:cNvSpPr/>
          <p:nvPr/>
        </p:nvSpPr>
        <p:spPr>
          <a:xfrm>
            <a:off x="8538849" y="4926728"/>
            <a:ext cx="916509" cy="500395"/>
          </a:xfrm>
          <a:custGeom>
            <a:avLst/>
            <a:gdLst>
              <a:gd name="connsiteX0" fmla="*/ 0 w 916509"/>
              <a:gd name="connsiteY0" fmla="*/ 0 h 2091978"/>
              <a:gd name="connsiteX1" fmla="*/ 916509 w 916509"/>
              <a:gd name="connsiteY1" fmla="*/ 0 h 2091978"/>
              <a:gd name="connsiteX2" fmla="*/ 916509 w 916509"/>
              <a:gd name="connsiteY2" fmla="*/ 2091978 h 2091978"/>
              <a:gd name="connsiteX3" fmla="*/ 0 w 916509"/>
              <a:gd name="connsiteY3" fmla="*/ 2091978 h 2091978"/>
              <a:gd name="connsiteX4" fmla="*/ 0 w 916509"/>
              <a:gd name="connsiteY4" fmla="*/ 0 h 20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509" h="2091978">
                <a:moveTo>
                  <a:pt x="0" y="0"/>
                </a:moveTo>
                <a:lnTo>
                  <a:pt x="916509" y="0"/>
                </a:lnTo>
                <a:lnTo>
                  <a:pt x="916509" y="2091978"/>
                </a:lnTo>
                <a:lnTo>
                  <a:pt x="0" y="20919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97790" rIns="0" bIns="97790" numCol="1" spcCol="1270" rtlCol="0" anchor="t" anchorCtr="1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/>
              <a:t>Самооценка </a:t>
            </a:r>
            <a:endParaRPr lang="ru-RU" sz="1100" kern="1200" noProof="0" dirty="0"/>
          </a:p>
        </p:txBody>
      </p:sp>
      <p:sp>
        <p:nvSpPr>
          <p:cNvPr id="39" name="Полилиния 38"/>
          <p:cNvSpPr/>
          <p:nvPr/>
        </p:nvSpPr>
        <p:spPr>
          <a:xfrm>
            <a:off x="9804092" y="1487483"/>
            <a:ext cx="916509" cy="416944"/>
          </a:xfrm>
          <a:custGeom>
            <a:avLst/>
            <a:gdLst>
              <a:gd name="connsiteX0" fmla="*/ 0 w 916509"/>
              <a:gd name="connsiteY0" fmla="*/ 0 h 2091978"/>
              <a:gd name="connsiteX1" fmla="*/ 916509 w 916509"/>
              <a:gd name="connsiteY1" fmla="*/ 0 h 2091978"/>
              <a:gd name="connsiteX2" fmla="*/ 916509 w 916509"/>
              <a:gd name="connsiteY2" fmla="*/ 2091978 h 2091978"/>
              <a:gd name="connsiteX3" fmla="*/ 0 w 916509"/>
              <a:gd name="connsiteY3" fmla="*/ 2091978 h 2091978"/>
              <a:gd name="connsiteX4" fmla="*/ 0 w 916509"/>
              <a:gd name="connsiteY4" fmla="*/ 0 h 20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509" h="2091978">
                <a:moveTo>
                  <a:pt x="0" y="0"/>
                </a:moveTo>
                <a:lnTo>
                  <a:pt x="916509" y="0"/>
                </a:lnTo>
                <a:lnTo>
                  <a:pt x="916509" y="2091978"/>
                </a:lnTo>
                <a:lnTo>
                  <a:pt x="0" y="20919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97790" rIns="0" bIns="97790" numCol="1" spcCol="1270" rtlCol="0" anchor="t" anchorCtr="1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Определение </a:t>
            </a:r>
            <a:r>
              <a:rPr lang="ru-RU" sz="1100" dirty="0"/>
              <a:t>способа проведения оценки навыков</a:t>
            </a:r>
          </a:p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100" kern="1200" noProof="0" dirty="0"/>
          </a:p>
        </p:txBody>
      </p:sp>
    </p:spTree>
    <p:extLst>
      <p:ext uri="{BB962C8B-B14F-4D97-AF65-F5344CB8AC3E}">
        <p14:creationId xmlns:p14="http://schemas.microsoft.com/office/powerpoint/2010/main" val="2989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4DA9A-F01A-481E-A192-F11CA07C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01" y="1368257"/>
            <a:ext cx="3833906" cy="2221622"/>
          </a:xfrm>
        </p:spPr>
        <p:txBody>
          <a:bodyPr>
            <a:normAutofit/>
          </a:bodyPr>
          <a:lstStyle/>
          <a:p>
            <a:r>
              <a:rPr lang="ru-RU" sz="3600" dirty="0"/>
              <a:t>Спецификации тестов и перечень оценки навыков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EC7ECEE9-580B-8B4A-919F-4C04337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2" name="Текст 31"/>
          <p:cNvSpPr>
            <a:spLocks noGrp="1"/>
          </p:cNvSpPr>
          <p:nvPr>
            <p:ph type="body" sz="quarter" idx="18"/>
          </p:nvPr>
        </p:nvSpPr>
        <p:spPr>
          <a:xfrm>
            <a:off x="742545" y="3735422"/>
            <a:ext cx="3842550" cy="2327377"/>
          </a:xfrm>
        </p:spPr>
        <p:txBody>
          <a:bodyPr/>
          <a:lstStyle/>
          <a:p>
            <a:r>
              <a:rPr lang="ru-RU" dirty="0" smtClean="0"/>
              <a:t>Планируется согласовать с Учебно-методическими объединениями                                 до </a:t>
            </a:r>
            <a:r>
              <a:rPr lang="ru-RU" dirty="0" smtClean="0"/>
              <a:t>10 марта </a:t>
            </a:r>
            <a:r>
              <a:rPr lang="ru-RU" dirty="0" err="1" smtClean="0"/>
              <a:t>т.г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41264" y="566458"/>
            <a:ext cx="6242747" cy="5745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Формат оценки:</a:t>
            </a:r>
            <a:endParaRPr lang="ru-RU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285750" lvl="0" indent="-285750" defTabSz="914400">
              <a:lnSpc>
                <a:spcPct val="5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Оценка знаний – автоматизированным компьютерным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тестированием с помощью тестовых вопросов;</a:t>
            </a:r>
          </a:p>
          <a:p>
            <a:pPr marL="285750" lvl="0" indent="-285750" defTabSz="914400">
              <a:lnSpc>
                <a:spcPct val="5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Оценка навыков – прохождение клинических/практических станций.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endParaRPr lang="ru-RU" sz="1400" b="1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Длительность: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Оценка знаний – 100 тестовых вопросов (150 минут);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Оценка навыков – 5 станций (50 минут).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endParaRPr lang="ru-RU" sz="1400" b="1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Апелляция:</a:t>
            </a:r>
            <a:endParaRPr lang="ru-RU" sz="14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defTabSz="914400"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1 этап – Отметить в ИСО вопросы и указать причину апелляции. После завершения в течении 24 часов вправе направить на апелляцию, что и будет являться заявлением на апелляцию. </a:t>
            </a:r>
          </a:p>
          <a:p>
            <a:pPr lvl="0" defTabSz="914400">
              <a:lnSpc>
                <a:spcPct val="11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 этап – Заявление в письменной форме, с указанием причины и подробности возникшей проблемы. Направляется с аудио и видео записью прохождения оценки подающего заявление. </a:t>
            </a:r>
          </a:p>
          <a:p>
            <a:pPr lvl="0" defTabSz="914400">
              <a:lnSpc>
                <a:spcPct val="11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Заявление рассматривается Республиканской апелляционной комиссия – утвержденной МЗ РК.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endParaRPr lang="ru-RU" sz="1400" b="1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Итог: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Для выпускника - Результат оценки профессиональной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подготовленности;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Для организации образования – Сводный протокол (с учетом</a:t>
            </a:r>
          </a:p>
          <a:p>
            <a:pPr lvl="0" defTabSz="914400">
              <a:lnSpc>
                <a:spcPct val="50000"/>
              </a:lnSpc>
              <a:spcBef>
                <a:spcPts val="900"/>
              </a:spcBef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апелляции).</a:t>
            </a:r>
            <a:endParaRPr lang="ru-RU" sz="1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00B74-5475-4C20-9E4F-D93144C7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697040"/>
            <a:ext cx="3833906" cy="1562638"/>
          </a:xfrm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rtl="0"/>
            <a:r>
              <a:rPr lang="ru-RU" dirty="0" smtClean="0">
                <a:solidFill>
                  <a:schemeClr val="accent1"/>
                </a:solidFill>
              </a:rPr>
              <a:t>Технические требования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0F1B58-257D-4779-A040-5E1616327E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5955" y="3516711"/>
            <a:ext cx="3842550" cy="1178396"/>
          </a:xfrm>
        </p:spPr>
        <p:txBody>
          <a:bodyPr rtlCol="0"/>
          <a:lstStyle/>
          <a:p>
            <a:r>
              <a:rPr lang="ru-RU" dirty="0" smtClean="0"/>
              <a:t>Информационная                система оценки                                              - ИСО: </a:t>
            </a:r>
            <a:r>
              <a:rPr lang="ru-RU" dirty="0">
                <a:hlinkClick r:id="rId3"/>
              </a:rPr>
              <a:t>https://exam.ncie.kz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38360A-177E-E146-99A7-581A7828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smtClean="0"/>
              <a:t>6</a:t>
            </a:fld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951379" y="1255704"/>
            <a:ext cx="7018117" cy="41575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algn="ctr" defTabSz="914400">
              <a:spcBef>
                <a:spcPts val="900"/>
              </a:spcBef>
            </a:pPr>
            <a:r>
              <a:rPr lang="ru-RU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Рекомендуемые параметры для функционирования ИСО: </a:t>
            </a: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Стационарный компьютер или </a:t>
            </a:r>
            <a:r>
              <a:rPr lang="ru-RU" sz="2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ноутбук;</a:t>
            </a: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Веб-камера или фронтальная камера ноутбука;</a:t>
            </a:r>
            <a:endParaRPr lang="ru-RU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Операционная система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Windows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версии не ниже 7, 8, 8.1, 10;</a:t>
            </a: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Интернет-браузер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Google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Chrome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или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Mozilla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Firefox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последней версии на момент сдачи экзамена;</a:t>
            </a: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Наличие постоянного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и</a:t>
            </a:r>
            <a:r>
              <a:rPr lang="ru-RU" sz="2000" dirty="0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нтернет-соединения</a:t>
            </a:r>
            <a:r>
              <a:rPr lang="ru-RU" sz="20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со скоростью передачи данных не ниже 3 Мбит/сек;</a:t>
            </a:r>
          </a:p>
          <a:p>
            <a:pPr marL="447675" lvl="0" indent="-174625" defTabSz="914400">
              <a:spcBef>
                <a:spcPts val="900"/>
              </a:spcBef>
              <a:buFont typeface="+mj-lt"/>
              <a:buAutoNum type="arabicPeriod"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Наличие веб-камеры на компьютере или фронтальной камеры ноутбука.</a:t>
            </a:r>
          </a:p>
        </p:txBody>
      </p:sp>
    </p:spTree>
    <p:extLst>
      <p:ext uri="{BB962C8B-B14F-4D97-AF65-F5344CB8AC3E}">
        <p14:creationId xmlns:p14="http://schemas.microsoft.com/office/powerpoint/2010/main" val="41491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14" y="2186869"/>
            <a:ext cx="4007222" cy="3420723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/>
                </a:solidFill>
              </a:rPr>
              <a:t>Ссылка для выпускника: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D30775-E195-4C4C-93B0-0261753A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Надпись 7">
            <a:hlinkClick r:id="rId3"/>
            <a:extLst>
              <a:ext uri="{FF2B5EF4-FFF2-40B4-BE49-F238E27FC236}">
                <a16:creationId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5152416" y="1060314"/>
            <a:ext cx="6248401" cy="4708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3200" u="sng" dirty="0" smtClean="0">
                <a:solidFill>
                  <a:srgbClr val="0070C0"/>
                </a:solidFill>
                <a:hlinkClick r:id="rId4"/>
              </a:rPr>
              <a:t>Руководство для прохождения оценки </a:t>
            </a:r>
            <a:r>
              <a:rPr lang="ru-RU" sz="3200" u="sng" dirty="0">
                <a:solidFill>
                  <a:srgbClr val="0070C0"/>
                </a:solidFill>
                <a:hlinkClick r:id="rId4"/>
              </a:rPr>
              <a:t>профессиональной подготовленности выпускников 2020-2021 учебного года по программам технического и профессионального, </a:t>
            </a:r>
            <a:r>
              <a:rPr lang="ru-RU" sz="3200" u="sng" dirty="0" err="1">
                <a:solidFill>
                  <a:srgbClr val="0070C0"/>
                </a:solidFill>
                <a:hlinkClick r:id="rId4"/>
              </a:rPr>
              <a:t>послесреднего</a:t>
            </a:r>
            <a:r>
              <a:rPr lang="ru-RU" sz="3200" u="sng" dirty="0">
                <a:solidFill>
                  <a:srgbClr val="0070C0"/>
                </a:solidFill>
                <a:hlinkClick r:id="rId4"/>
              </a:rPr>
              <a:t> образования в области здравоохранения</a:t>
            </a:r>
            <a:endParaRPr lang="ru-RU" sz="32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784" y="1874520"/>
            <a:ext cx="4038122" cy="3637650"/>
          </a:xfrm>
        </p:spPr>
        <p:txBody>
          <a:bodyPr/>
          <a:lstStyle/>
          <a:p>
            <a:r>
              <a:rPr lang="kk-KZ" dirty="0" smtClean="0">
                <a:solidFill>
                  <a:schemeClr val="accent1"/>
                </a:solidFill>
              </a:rPr>
              <a:t>Проект решения: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946904" y="540628"/>
            <a:ext cx="6483096" cy="56498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Предоставить </a:t>
            </a:r>
            <a:r>
              <a:rPr lang="ru-RU" sz="2400" dirty="0"/>
              <a:t>сведения по выпускникам бакалавриата, интернатуры и резидентуры 2020-201 учебного года по </a:t>
            </a:r>
            <a:r>
              <a:rPr lang="ru-RU" sz="2400" dirty="0" smtClean="0"/>
              <a:t>форме, до 20 февраля </a:t>
            </a:r>
            <a:r>
              <a:rPr lang="ru-RU" sz="2400" dirty="0" err="1" smtClean="0"/>
              <a:t>т.г</a:t>
            </a:r>
            <a:r>
              <a:rPr lang="ru-RU" sz="2400" dirty="0" smtClean="0"/>
              <a:t>., ответственный </a:t>
            </a:r>
            <a:r>
              <a:rPr lang="ru-RU" sz="2400" dirty="0"/>
              <a:t>организации образования и </a:t>
            </a:r>
            <a:r>
              <a:rPr lang="ru-RU" sz="2400" dirty="0" smtClean="0"/>
              <a:t>научные организации </a:t>
            </a:r>
            <a:r>
              <a:rPr lang="ru-RU" sz="2400" dirty="0"/>
              <a:t>в области здравоохранения.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t>8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64909933"/>
      </p:ext>
    </p:extLst>
  </p:cSld>
  <p:clrMapOvr>
    <a:masterClrMapping/>
  </p:clrMapOvr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4AFBF-E012-4607-B95C-D9E661912AC6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71af3243-3dd4-4a8d-8c0d-dd76da1f02a5"/>
    <ds:schemaRef ds:uri="http://schemas.microsoft.com/office/infopath/2007/PartnerControls"/>
    <ds:schemaRef ds:uri="16c05727-aa75-4e4a-9b5f-8a80a1165891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биографии</Template>
  <TotalTime>0</TotalTime>
  <Words>576</Words>
  <Application>Microsoft Office PowerPoint</Application>
  <PresentationFormat>Широкоэкранный</PresentationFormat>
  <Paragraphs>100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Corbel</vt:lpstr>
      <vt:lpstr>Заголовки</vt:lpstr>
      <vt:lpstr>Независимая оценка профессиональной подготовленности выпускников образования 2020-2021 учебного года</vt:lpstr>
      <vt:lpstr>Нормативно правовые акты</vt:lpstr>
      <vt:lpstr>Кто подлежит оценке:</vt:lpstr>
      <vt:lpstr>Подготовительные мероприятия</vt:lpstr>
      <vt:lpstr>Спецификации тестов и перечень оценки навыков</vt:lpstr>
      <vt:lpstr>Технические требования</vt:lpstr>
      <vt:lpstr>Ссылка для выпускника:</vt:lpstr>
      <vt:lpstr>Проект решения: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2021-02-02T09:01:18Z</dcterms:created>
  <dcterms:modified xsi:type="dcterms:W3CDTF">2021-02-09T05:21:23Z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