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7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9" r:id="rId6"/>
    <p:sldId id="266" r:id="rId7"/>
    <p:sldId id="263" r:id="rId8"/>
    <p:sldId id="267" r:id="rId9"/>
    <p:sldId id="268" r:id="rId10"/>
    <p:sldId id="257" r:id="rId11"/>
    <p:sldId id="270" r:id="rId12"/>
  </p:sldIdLst>
  <p:sldSz cx="12192000" cy="6858000"/>
  <p:notesSz cx="6797675" cy="9929813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57" autoAdjust="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outlineViewPr>
    <p:cViewPr>
      <p:scale>
        <a:sx n="33" d="100"/>
        <a:sy n="33" d="100"/>
      </p:scale>
      <p:origin x="0" y="-47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D7E44B4A-21F7-4302-83E8-A40EE035E6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0256238-8454-4678-A98A-30B9F7639A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0B982-7E3F-4992-88E1-E2541533DA2C}" type="datetime1">
              <a:rPr lang="ru-RU" smtClean="0"/>
              <a:t>09.02.2021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2D86C77-1949-4637-BBEC-87D3CDFDA6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C875F0-933A-4A7D-ACEC-69CB5248D8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596D3-AB75-4D8E-ADBD-CAF0AB8DC8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9599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1B1751B-CFB2-40B8-81CF-9D81C08031DE}" type="datetime1">
              <a:rPr lang="ru-RU" noProof="0" smtClean="0"/>
              <a:t>09.02.2021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B68C18-1BF1-F447-95ED-60EAAE35426E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917592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8B68C18-1BF1-F447-95ED-60EAAE35426E}" type="slidenum">
              <a:rPr lang="ru-RU" noProof="0" smtClean="0"/>
              <a:t>1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75933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8B68C18-1BF1-F447-95ED-60EAAE35426E}" type="slidenum">
              <a:rPr lang="ru-RU" noProof="0" smtClean="0"/>
              <a:t>2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257641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8B68C18-1BF1-F447-95ED-60EAAE35426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147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8B68C18-1BF1-F447-95ED-60EAAE35426E}" type="slidenum">
              <a:rPr lang="ru-RU" noProof="0" smtClean="0"/>
              <a:t>4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093476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8B68C18-1BF1-F447-95ED-60EAAE35426E}" type="slidenum">
              <a:rPr lang="ru-RU" noProof="0" smtClean="0"/>
              <a:t>5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6564888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8B68C18-1BF1-F447-95ED-60EAAE35426E}" type="slidenum">
              <a:rPr lang="ru-RU" noProof="0" smtClean="0"/>
              <a:t>6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74674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8B68C18-1BF1-F447-95ED-60EAAE35426E}" type="slidenum">
              <a:rPr lang="ru-RU" noProof="0" smtClean="0"/>
              <a:t>7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387885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 с изображение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 title="Фигура номера страницы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rtlCol="0"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rtlCol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cxnSp>
        <p:nvCxnSpPr>
          <p:cNvPr id="9" name="Прямая соединительная линия 8" title="Вертикальная линейка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Рисунок 10">
            <a:extLst>
              <a:ext uri="{FF2B5EF4-FFF2-40B4-BE49-F238E27FC236}">
                <a16:creationId xmlns:a16="http://schemas.microsoft.com/office/drawing/2014/main" id="{137A75DA-C6FF-4420-94B9-E3338D1F9A0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743615" y="1367500"/>
            <a:ext cx="2397795" cy="2397795"/>
          </a:xfrm>
          <a:prstGeom prst="ellipse">
            <a:avLst/>
          </a:prstGeom>
          <a:solidFill>
            <a:schemeClr val="bg1"/>
          </a:solidFill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/>
              <a:t>Вставьте портрет</a:t>
            </a:r>
          </a:p>
        </p:txBody>
      </p:sp>
    </p:spTree>
    <p:extLst>
      <p:ext uri="{BB962C8B-B14F-4D97-AF65-F5344CB8AC3E}">
        <p14:creationId xmlns:p14="http://schemas.microsoft.com/office/powerpoint/2010/main" val="182742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561F9F3-1F5E-4052-A09B-A9238E74827F}" type="datetime1">
              <a:rPr lang="ru-RU" noProof="0" smtClean="0"/>
              <a:t>09.02.2021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бъект 6">
            <a:extLst>
              <a:ext uri="{FF2B5EF4-FFF2-40B4-BE49-F238E27FC236}">
                <a16:creationId xmlns:a16="http://schemas.microsoft.com/office/drawing/2014/main" id="{FBC751F3-ABD6-4995-8494-4932D12ACE1B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5326063" y="559678"/>
            <a:ext cx="6103937" cy="5191835"/>
          </a:xfrm>
        </p:spPr>
        <p:txBody>
          <a:bodyPr rtlCol="0"/>
          <a:lstStyle/>
          <a:p>
            <a:pPr lvl="0" rtl="0"/>
            <a:r>
              <a:rPr lang="ru-RU" noProof="0"/>
              <a:t>Изменить 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875451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FC58D96-05CC-43CF-AF9C-E1C505705D80}" type="datetime1">
              <a:rPr lang="ru-RU" noProof="0" smtClean="0"/>
              <a:t>09.02.2021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Рисунок 6">
            <a:extLst>
              <a:ext uri="{FF2B5EF4-FFF2-40B4-BE49-F238E27FC236}">
                <a16:creationId xmlns:a16="http://schemas.microsoft.com/office/drawing/2014/main" id="{1466EC8C-C8BE-4149-A684-18CFF4574C1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297488" y="559678"/>
            <a:ext cx="6132512" cy="5191835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68749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7"/>
            <a:ext cx="3833906" cy="5274923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472B5AF8-A13B-4AA3-AAEF-4B4A5B96477C}" type="datetime1">
              <a:rPr lang="ru-RU" noProof="0" smtClean="0"/>
              <a:t>09.02.2021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бъект 2">
            <a:extLst>
              <a:ext uri="{FF2B5EF4-FFF2-40B4-BE49-F238E27FC236}">
                <a16:creationId xmlns:a16="http://schemas.microsoft.com/office/drawing/2014/main" id="{4889D34E-DF9E-41B7-A5EC-B9D63999B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0" y="559678"/>
            <a:ext cx="6172200" cy="561728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3222617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5181600" y="540628"/>
            <a:ext cx="6248400" cy="2488946"/>
          </a:xfrm>
        </p:spPr>
        <p:txBody>
          <a:bodyPr rtlCol="0"/>
          <a:lstStyle>
            <a:lvl5pPr>
              <a:defRPr i="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181600" y="3712467"/>
            <a:ext cx="6248400" cy="2482228"/>
          </a:xfrm>
        </p:spPr>
        <p:txBody>
          <a:bodyPr rtlCol="0"/>
          <a:lstStyle>
            <a:lvl5pPr>
              <a:defRPr i="0"/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9A2038-B05C-4781-BA38-FE0987548CF9}" type="datetime1">
              <a:rPr lang="ru-RU" noProof="0" smtClean="0"/>
              <a:t>09.02.2021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54302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7784"/>
            <a:ext cx="3831336" cy="4956048"/>
          </a:xfrm>
        </p:spPr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181600" y="558065"/>
            <a:ext cx="6245352" cy="914400"/>
          </a:xfrm>
        </p:spPr>
        <p:txBody>
          <a:bodyPr rtlCol="0"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181600" y="1526671"/>
            <a:ext cx="6245352" cy="1755648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81600" y="3700826"/>
            <a:ext cx="6248400" cy="914400"/>
          </a:xfrm>
        </p:spPr>
        <p:txBody>
          <a:bodyPr rtlCol="0"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5181600" y="4669432"/>
            <a:ext cx="6245352" cy="1755648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059510-8A4C-4D7A-8B52-DAA53C589143}" type="datetime1">
              <a:rPr lang="ru-RU" noProof="0" smtClean="0"/>
              <a:t>09.02.2021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77019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626C1A-D84E-42EE-BD73-3267BCADA3B3}" type="datetime1">
              <a:rPr lang="ru-RU" noProof="0" smtClean="0"/>
              <a:t>09.02.2021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043447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DAE130-7FCA-40A2-AA3A-888FCBDE09D4}" type="datetime1">
              <a:rPr lang="ru-RU" noProof="0" smtClean="0"/>
              <a:t>09.02.2021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82390238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под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E2565D1-06D8-4141-9B5F-95C29313C16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10" name="Текст 19">
            <a:extLst>
              <a:ext uri="{FF2B5EF4-FFF2-40B4-BE49-F238E27FC236}">
                <a16:creationId xmlns:a16="http://schemas.microsoft.com/office/drawing/2014/main" id="{04FBD4F5-432F-4C2D-A734-6CC48615FF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D4CB6C5-F7E8-4101-9FAA-6FBD7111D9CA}" type="datetime1">
              <a:rPr lang="ru-RU" noProof="0" smtClean="0"/>
              <a:t>09.02.2021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11" name="Заголовок 1">
            <a:extLst>
              <a:ext uri="{FF2B5EF4-FFF2-40B4-BE49-F238E27FC236}">
                <a16:creationId xmlns:a16="http://schemas.microsoft.com/office/drawing/2014/main" id="{3837580B-9009-4524-B820-7ACB27BCB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cxnSp>
        <p:nvCxnSpPr>
          <p:cNvPr id="12" name="Прямая соединительная линия 11" title="Горизонтальная линейка">
            <a:extLst>
              <a:ext uri="{FF2B5EF4-FFF2-40B4-BE49-F238E27FC236}">
                <a16:creationId xmlns:a16="http://schemas.microsoft.com/office/drawing/2014/main" id="{54F1A406-73A8-450C-B21C-AA9616F476C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7954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 пунктов с изображениями или значками (светлая тема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BAA6C0-5011-4245-A74E-BAA3BE19CFBC}" type="datetime1">
              <a:rPr lang="ru-RU" noProof="0" smtClean="0"/>
              <a:t>09.02.2021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>
            <a:extLst>
              <a:ext uri="{FF2B5EF4-FFF2-40B4-BE49-F238E27FC236}">
                <a16:creationId xmlns:a16="http://schemas.microsoft.com/office/drawing/2014/main" id="{0CF91DE7-F23F-444D-B56E-B059EC98D98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9" name="Текст 8">
            <a:extLst>
              <a:ext uri="{FF2B5EF4-FFF2-40B4-BE49-F238E27FC236}">
                <a16:creationId xmlns:a16="http://schemas.microsoft.com/office/drawing/2014/main" id="{DD8B7AFB-040F-4222-BF21-649EEB9B76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2" name="Текст 10">
            <a:extLst>
              <a:ext uri="{FF2B5EF4-FFF2-40B4-BE49-F238E27FC236}">
                <a16:creationId xmlns:a16="http://schemas.microsoft.com/office/drawing/2014/main" id="{36C44B50-DCD8-4661-AE20-1744F5052F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Текст 6">
            <a:extLst>
              <a:ext uri="{FF2B5EF4-FFF2-40B4-BE49-F238E27FC236}">
                <a16:creationId xmlns:a16="http://schemas.microsoft.com/office/drawing/2014/main" id="{C0107EA4-5D36-4C90-97D0-F9F14116BDE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 rtlCol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4" name="Текст 15">
            <a:extLst>
              <a:ext uri="{FF2B5EF4-FFF2-40B4-BE49-F238E27FC236}">
                <a16:creationId xmlns:a16="http://schemas.microsoft.com/office/drawing/2014/main" id="{CB22D40E-097C-4007-9190-A37498065321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5" name="Текст 18">
            <a:extLst>
              <a:ext uri="{FF2B5EF4-FFF2-40B4-BE49-F238E27FC236}">
                <a16:creationId xmlns:a16="http://schemas.microsoft.com/office/drawing/2014/main" id="{D385A57E-D5E6-4E0A-BE4C-C1B40196AB2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6" name="Рисунок 22">
            <a:extLst>
              <a:ext uri="{FF2B5EF4-FFF2-40B4-BE49-F238E27FC236}">
                <a16:creationId xmlns:a16="http://schemas.microsoft.com/office/drawing/2014/main" id="{3D1BBD84-BA1A-4F7F-BD78-6D42162E33D5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7" name="Рисунок 24">
            <a:extLst>
              <a:ext uri="{FF2B5EF4-FFF2-40B4-BE49-F238E27FC236}">
                <a16:creationId xmlns:a16="http://schemas.microsoft.com/office/drawing/2014/main" id="{75DDD589-ADD5-491E-B180-F1FCDF9ED6A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8" name="Рисунок 26">
            <a:extLst>
              <a:ext uri="{FF2B5EF4-FFF2-40B4-BE49-F238E27FC236}">
                <a16:creationId xmlns:a16="http://schemas.microsoft.com/office/drawing/2014/main" id="{BFFFDD99-5C1A-4C7C-8FA2-BEA3DB4BA884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9" name="Рисунок 30">
            <a:extLst>
              <a:ext uri="{FF2B5EF4-FFF2-40B4-BE49-F238E27FC236}">
                <a16:creationId xmlns:a16="http://schemas.microsoft.com/office/drawing/2014/main" id="{23C5456C-A352-4CF6-8671-B2572BAD518D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0" name="Рисунок 32">
            <a:extLst>
              <a:ext uri="{FF2B5EF4-FFF2-40B4-BE49-F238E27FC236}">
                <a16:creationId xmlns:a16="http://schemas.microsoft.com/office/drawing/2014/main" id="{C7C33AAD-B12F-4AA1-80BD-D7D3D1304B98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4">
            <a:extLst>
              <a:ext uri="{FF2B5EF4-FFF2-40B4-BE49-F238E27FC236}">
                <a16:creationId xmlns:a16="http://schemas.microsoft.com/office/drawing/2014/main" id="{E2951AF1-2CE3-48B5-9CF3-7488DCDF3299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418798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яд пронумерованных пун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/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5162550" y="2019300"/>
            <a:ext cx="1944000" cy="2700000"/>
          </a:xfr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99000">
                <a:schemeClr val="accent1">
                  <a:lumMod val="20000"/>
                  <a:lumOff val="80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42FFDC-E850-4C83-BBCF-3A8D5897ECC9}" type="datetime1">
              <a:rPr lang="ru-RU" noProof="0" smtClean="0"/>
              <a:t>09.02.2021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17748B7-E5B4-4481-8BBD-FA336F544D6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806" y="2019300"/>
            <a:ext cx="1943100" cy="2700000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99000">
                <a:schemeClr val="accent3">
                  <a:lumMod val="20000"/>
                  <a:lumOff val="80000"/>
                </a:schemeClr>
              </a:gs>
              <a:gs pos="100000">
                <a:schemeClr val="accent3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47DBBB1B-8761-455D-AD09-0A48C1ED27E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163" y="2019300"/>
            <a:ext cx="1943100" cy="2700000"/>
          </a:xfr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99000">
                <a:schemeClr val="accent5">
                  <a:lumMod val="20000"/>
                  <a:lumOff val="80000"/>
                </a:schemeClr>
              </a:gs>
              <a:gs pos="100000">
                <a:schemeClr val="accent5"/>
              </a:gs>
            </a:gsLst>
            <a:lin ang="5400000" scaled="1"/>
          </a:gradFill>
        </p:spPr>
        <p:txBody>
          <a:bodyPr lIns="0" tIns="1332000" rIns="0" bIns="0"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/>
              <a:t>Описание мероприятия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701A7388-8628-470F-82E9-729C86AAFDC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720550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1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CAE5D4FA-2556-4640-8793-063247AA272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853356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2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8379251E-EDF2-4AC5-AB5B-C1FD66A9D6F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985713" y="2324100"/>
            <a:ext cx="828000" cy="8280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</p:spPr>
        <p:txBody>
          <a:bodyPr lIns="0" tIns="0" rIns="0" bIns="0" rtlCol="0" anchor="ctr"/>
          <a:lstStyle>
            <a:lvl1pPr marL="0" indent="0" algn="ctr">
              <a:buNone/>
              <a:defRPr i="1">
                <a:solidFill>
                  <a:schemeClr val="bg1"/>
                </a:solidFill>
                <a:latin typeface="+mj-lt"/>
              </a:defRPr>
            </a:lvl1pPr>
          </a:lstStyle>
          <a:p>
            <a:pPr lvl="0" rtl="0"/>
            <a:r>
              <a:rPr lang="ru-RU" noProof="0"/>
              <a:t>3</a:t>
            </a: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31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12527CD7-EF91-473D-B332-17963C2378AA}" type="datetime1">
              <a:rPr lang="ru-RU" noProof="0" smtClean="0"/>
              <a:t>09.02.2021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914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 пунктов с изображениями или значками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лилиния 6" title="Фигура номера страницы">
            <a:extLst>
              <a:ext uri="{FF2B5EF4-FFF2-40B4-BE49-F238E27FC236}">
                <a16:creationId xmlns:a16="http://schemas.microsoft.com/office/drawing/2014/main" id="{4C028BF1-8F7F-4E8E-9D47-05D46323E336}"/>
              </a:ext>
            </a:extLst>
          </p:cNvPr>
          <p:cNvSpPr/>
          <p:nvPr userDrawn="1"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2221622"/>
          </a:xfrm>
        </p:spPr>
        <p:txBody>
          <a:bodyPr rtlCol="0"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B2999403-2FA3-46FA-A6CD-243D00F08AF5}" type="datetime1">
              <a:rPr lang="ru-RU" noProof="0" smtClean="0"/>
              <a:t>09.02.2021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2895600"/>
            <a:ext cx="3842550" cy="2855913"/>
          </a:xfrm>
        </p:spPr>
        <p:txBody>
          <a:bodyPr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бъект 2">
            <a:extLst>
              <a:ext uri="{FF2B5EF4-FFF2-40B4-BE49-F238E27FC236}">
                <a16:creationId xmlns:a16="http://schemas.microsoft.com/office/drawing/2014/main" id="{5D7203A2-76F7-4D98-BFEB-C48DDC3E5C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1" name="Текст 8">
            <a:extLst>
              <a:ext uri="{FF2B5EF4-FFF2-40B4-BE49-F238E27FC236}">
                <a16:creationId xmlns:a16="http://schemas.microsoft.com/office/drawing/2014/main" id="{333FF03C-99D8-472E-A74F-87D3B5A5696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2" name="Текст 10">
            <a:extLst>
              <a:ext uri="{FF2B5EF4-FFF2-40B4-BE49-F238E27FC236}">
                <a16:creationId xmlns:a16="http://schemas.microsoft.com/office/drawing/2014/main" id="{982C482D-2EED-4942-A5D4-D8A794C2486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51D4C5CB-E26D-42D3-B242-792D37C507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332000" rIns="0" bIns="0" rtlCol="0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8F1F9D8C-5E2A-414E-9E1D-AB7DF4824DB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id="{571AC612-4E8C-42E2-88EB-DB98E2791D0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332000" rIns="0" bIns="0" rtlCol="0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Рисунок 22">
            <a:extLst>
              <a:ext uri="{FF2B5EF4-FFF2-40B4-BE49-F238E27FC236}">
                <a16:creationId xmlns:a16="http://schemas.microsoft.com/office/drawing/2014/main" id="{2AA95DF8-549D-4CA3-8E1A-D2DEB8CF4608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5648550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5" name="Рисунок 24">
            <a:extLst>
              <a:ext uri="{FF2B5EF4-FFF2-40B4-BE49-F238E27FC236}">
                <a16:creationId xmlns:a16="http://schemas.microsoft.com/office/drawing/2014/main" id="{AA78BAAC-8764-4AFE-9AC1-DF47930B46EB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781581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7" name="Рисунок 26">
            <a:extLst>
              <a:ext uri="{FF2B5EF4-FFF2-40B4-BE49-F238E27FC236}">
                <a16:creationId xmlns:a16="http://schemas.microsoft.com/office/drawing/2014/main" id="{88491EA9-E431-4D48-BD30-3BA8FACC97F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9914613" y="729000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0">
            <a:extLst>
              <a:ext uri="{FF2B5EF4-FFF2-40B4-BE49-F238E27FC236}">
                <a16:creationId xmlns:a16="http://schemas.microsoft.com/office/drawing/2014/main" id="{130F713C-752D-4C1A-89AB-638A7DAF60A8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5648550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3" name="Рисунок 32">
            <a:extLst>
              <a:ext uri="{FF2B5EF4-FFF2-40B4-BE49-F238E27FC236}">
                <a16:creationId xmlns:a16="http://schemas.microsoft.com/office/drawing/2014/main" id="{EDF00299-5001-4927-B344-D4AE0D5F0393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7781581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5" name="Рисунок 34">
            <a:extLst>
              <a:ext uri="{FF2B5EF4-FFF2-40B4-BE49-F238E27FC236}">
                <a16:creationId xmlns:a16="http://schemas.microsoft.com/office/drawing/2014/main" id="{4CBE51A8-3BCA-490E-93CB-B70BBCCD9671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9914613" y="3598323"/>
            <a:ext cx="972000" cy="9720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1232522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фотографий среднего размера с описания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16C1126B-4E27-49D1-926A-A5CDC562C77C}"/>
              </a:ext>
            </a:extLst>
          </p:cNvPr>
          <p:cNvSpPr/>
          <p:nvPr userDrawn="1"/>
        </p:nvSpPr>
        <p:spPr>
          <a:xfrm>
            <a:off x="0" y="0"/>
            <a:ext cx="48961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762000" y="2831932"/>
            <a:ext cx="3833906" cy="1562638"/>
          </a:xfrm>
        </p:spPr>
        <p:txBody>
          <a:bodyPr rtlCol="0" anchor="b"/>
          <a:lstStyle>
            <a:lvl1pPr>
              <a:defRPr/>
            </a:lvl1pPr>
          </a:lstStyle>
          <a:p>
            <a:pPr rtl="0"/>
            <a:r>
              <a:rPr lang="ru-RU" noProof="0"/>
              <a:t>Щелкните, чтобы изменить заголовок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8F70DB7-3E8F-4711-BBBE-E369DB1C6C49}" type="datetime1">
              <a:rPr lang="ru-RU" noProof="0" smtClean="0"/>
              <a:t>09.02.2021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0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66A1A72B-59FA-4D91-8267-669EAAD445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62000" y="4573117"/>
            <a:ext cx="3842550" cy="1178396"/>
          </a:xfrm>
        </p:spPr>
        <p:txBody>
          <a:bodyPr rtlCol="0"/>
          <a:lstStyle>
            <a:lvl1pPr marL="0" indent="0" algn="r">
              <a:buNone/>
              <a:defRPr/>
            </a:lvl1pPr>
            <a:lvl2pPr marL="402336" indent="0" algn="r">
              <a:buNone/>
              <a:defRPr/>
            </a:lvl2pPr>
            <a:lvl3pPr marL="859536" indent="0" algn="r">
              <a:buNone/>
              <a:defRPr/>
            </a:lvl3pPr>
            <a:lvl4pPr marL="1316736" indent="0" algn="r">
              <a:buNone/>
              <a:defRPr/>
            </a:lvl4pPr>
            <a:lvl5pPr marL="1773936" indent="0" algn="r">
              <a:buNone/>
              <a:defRPr/>
            </a:lvl5pPr>
          </a:lstStyle>
          <a:p>
            <a:pPr lvl="0" rtl="0"/>
            <a:r>
              <a:rPr lang="ru-RU" noProof="0"/>
              <a:t>Поместите здесь подзаголовок</a:t>
            </a:r>
          </a:p>
        </p:txBody>
      </p:sp>
      <p:cxnSp>
        <p:nvCxnSpPr>
          <p:cNvPr id="21" name="Прямая соединительная линия 20" title="Горизонтальная линейка">
            <a:extLst>
              <a:ext uri="{FF2B5EF4-FFF2-40B4-BE49-F238E27FC236}">
                <a16:creationId xmlns:a16="http://schemas.microsoft.com/office/drawing/2014/main" id="{D75086F1-E157-4A98-93DB-478F34A1158E}"/>
              </a:ext>
            </a:extLst>
          </p:cNvPr>
          <p:cNvCxnSpPr/>
          <p:nvPr userDrawn="1"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Рисунок 10">
            <a:extLst>
              <a:ext uri="{FF2B5EF4-FFF2-40B4-BE49-F238E27FC236}">
                <a16:creationId xmlns:a16="http://schemas.microsoft.com/office/drawing/2014/main" id="{4EDDE9BC-8D20-403B-A5FE-C277A3515DE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2424736" y="482857"/>
            <a:ext cx="2179814" cy="2179814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i="1"/>
            </a:lvl1pPr>
          </a:lstStyle>
          <a:p>
            <a:pPr rtl="0"/>
            <a:r>
              <a:rPr lang="ru-RU" noProof="0"/>
              <a:t>Вставьте портрет</a:t>
            </a:r>
          </a:p>
        </p:txBody>
      </p:sp>
      <p:sp>
        <p:nvSpPr>
          <p:cNvPr id="19" name="Объект 2">
            <a:extLst>
              <a:ext uri="{FF2B5EF4-FFF2-40B4-BE49-F238E27FC236}">
                <a16:creationId xmlns:a16="http://schemas.microsoft.com/office/drawing/2014/main" id="{2BF5E186-AFA1-42AA-AE51-CF3AC059F0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62550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2" name="Текст 8">
            <a:extLst>
              <a:ext uri="{FF2B5EF4-FFF2-40B4-BE49-F238E27FC236}">
                <a16:creationId xmlns:a16="http://schemas.microsoft.com/office/drawing/2014/main" id="{C860CCD0-F268-4994-9434-F0E0132A4E5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95581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3" name="Текст 10">
            <a:extLst>
              <a:ext uri="{FF2B5EF4-FFF2-40B4-BE49-F238E27FC236}">
                <a16:creationId xmlns:a16="http://schemas.microsoft.com/office/drawing/2014/main" id="{28D5E220-4F6C-4A47-9F47-4CA88EA230D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428613" y="559678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4" name="Текст 6">
            <a:extLst>
              <a:ext uri="{FF2B5EF4-FFF2-40B4-BE49-F238E27FC236}">
                <a16:creationId xmlns:a16="http://schemas.microsoft.com/office/drawing/2014/main" id="{1DFEF73A-C0FC-4A4C-8342-991CEFF532E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162550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/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5" name="Текст 15">
            <a:extLst>
              <a:ext uri="{FF2B5EF4-FFF2-40B4-BE49-F238E27FC236}">
                <a16:creationId xmlns:a16="http://schemas.microsoft.com/office/drawing/2014/main" id="{E60572FB-0574-4BE3-9637-7CA7B5ACA8D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95356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6" name="Текст 18">
            <a:extLst>
              <a:ext uri="{FF2B5EF4-FFF2-40B4-BE49-F238E27FC236}">
                <a16:creationId xmlns:a16="http://schemas.microsoft.com/office/drawing/2014/main" id="{155E2FBC-2458-49C4-B75C-CAEAC6D9F10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9428163" y="3429000"/>
            <a:ext cx="1944000" cy="2700000"/>
          </a:xfrm>
          <a:solidFill>
            <a:schemeClr val="bg1"/>
          </a:solidFill>
        </p:spPr>
        <p:txBody>
          <a:bodyPr lIns="0" tIns="1944000" rIns="0" bIns="72000" rtlCol="0" anchor="ctr">
            <a:normAutofit/>
          </a:bodyPr>
          <a:lstStyle>
            <a:lvl1pPr marL="0" indent="0" algn="ctr">
              <a:buNone/>
              <a:defRPr sz="1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lvl="0" rtl="0"/>
            <a:r>
              <a:rPr lang="ru-RU" noProof="0"/>
              <a:t>Описание пункта</a:t>
            </a:r>
          </a:p>
        </p:txBody>
      </p:sp>
      <p:sp>
        <p:nvSpPr>
          <p:cNvPr id="27" name="Рисунок 22">
            <a:extLst>
              <a:ext uri="{FF2B5EF4-FFF2-40B4-BE49-F238E27FC236}">
                <a16:creationId xmlns:a16="http://schemas.microsoft.com/office/drawing/2014/main" id="{844B1DAB-161E-44A0-9E15-DA816B46A48E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5234550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8" name="Рисунок 24">
            <a:extLst>
              <a:ext uri="{FF2B5EF4-FFF2-40B4-BE49-F238E27FC236}">
                <a16:creationId xmlns:a16="http://schemas.microsoft.com/office/drawing/2014/main" id="{8811849A-335B-47C0-980E-357EE8C4BCC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7367581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29" name="Рисунок 26">
            <a:extLst>
              <a:ext uri="{FF2B5EF4-FFF2-40B4-BE49-F238E27FC236}">
                <a16:creationId xmlns:a16="http://schemas.microsoft.com/office/drawing/2014/main" id="{E1254A81-6A51-429E-91AC-6B4CADA71DC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9500613" y="647388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0" name="Рисунок 30">
            <a:extLst>
              <a:ext uri="{FF2B5EF4-FFF2-40B4-BE49-F238E27FC236}">
                <a16:creationId xmlns:a16="http://schemas.microsoft.com/office/drawing/2014/main" id="{64053090-461C-448F-9705-7FEE78A41337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5234550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1" name="Рисунок 32">
            <a:extLst>
              <a:ext uri="{FF2B5EF4-FFF2-40B4-BE49-F238E27FC236}">
                <a16:creationId xmlns:a16="http://schemas.microsoft.com/office/drawing/2014/main" id="{7AD2F7CB-CFE4-4C72-864A-D00C1CEAA23D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7367581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  <p:sp>
        <p:nvSpPr>
          <p:cNvPr id="32" name="Рисунок 34">
            <a:extLst>
              <a:ext uri="{FF2B5EF4-FFF2-40B4-BE49-F238E27FC236}">
                <a16:creationId xmlns:a16="http://schemas.microsoft.com/office/drawing/2014/main" id="{CCA07CA3-C8D4-41EA-A0FB-74E1A4770398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9500163" y="3516711"/>
            <a:ext cx="1800000" cy="180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None/>
              <a:defRPr sz="12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/>
              <a:t>Вставьте значок или изображение</a:t>
            </a:r>
          </a:p>
        </p:txBody>
      </p:sp>
    </p:spTree>
    <p:extLst>
      <p:ext uri="{BB962C8B-B14F-4D97-AF65-F5344CB8AC3E}">
        <p14:creationId xmlns:p14="http://schemas.microsoft.com/office/powerpoint/2010/main" val="110807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6" title="Фигура номера страницы"/>
          <p:cNvSpPr/>
          <p:nvPr/>
        </p:nvSpPr>
        <p:spPr bwMode="auto">
          <a:xfrm>
            <a:off x="11784011" y="-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47656" y="1264197"/>
            <a:ext cx="5670487" cy="4268965"/>
          </a:xfrm>
        </p:spPr>
        <p:txBody>
          <a:bodyPr rtlCol="0" anchor="ctr">
            <a:normAutofit/>
          </a:bodyPr>
          <a:lstStyle>
            <a:lvl1pPr algn="l">
              <a:lnSpc>
                <a:spcPct val="85000"/>
              </a:lnSpc>
              <a:defRPr sz="6000" cap="none"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667666" y="4151085"/>
            <a:ext cx="4633806" cy="1591181"/>
          </a:xfrm>
        </p:spPr>
        <p:txBody>
          <a:bodyPr rtlCol="0" anchor="b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300" b="0" i="1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cxnSp>
        <p:nvCxnSpPr>
          <p:cNvPr id="9" name="Прямая соединительная линия 8" title="Вертикальная линейка"/>
          <p:cNvCxnSpPr>
            <a:cxnSpLocks/>
          </p:cNvCxnSpPr>
          <p:nvPr/>
        </p:nvCxnSpPr>
        <p:spPr>
          <a:xfrm>
            <a:off x="5524563" y="1115733"/>
            <a:ext cx="0" cy="4626534"/>
          </a:xfrm>
          <a:prstGeom prst="line">
            <a:avLst/>
          </a:prstGeom>
          <a:ln w="635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05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 title="Фигура номера страницы"/>
          <p:cNvSpPr/>
          <p:nvPr/>
        </p:nvSpPr>
        <p:spPr bwMode="auto">
          <a:xfrm>
            <a:off x="11784011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1947673" y="2571722"/>
            <a:ext cx="8296654" cy="3286153"/>
          </a:xfrm>
        </p:spPr>
        <p:txBody>
          <a:bodyPr rtlCol="0" anchor="t">
            <a:normAutofit/>
          </a:bodyPr>
          <a:lstStyle>
            <a:lvl1pPr>
              <a:lnSpc>
                <a:spcPct val="85000"/>
              </a:lnSpc>
              <a:defRPr sz="770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47673" y="1393748"/>
            <a:ext cx="8401429" cy="819150"/>
          </a:xfrm>
        </p:spPr>
        <p:txBody>
          <a:bodyPr rtlCol="0"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20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742955" y="6314439"/>
            <a:ext cx="1596622" cy="365125"/>
          </a:xfrm>
        </p:spPr>
        <p:txBody>
          <a:bodyPr rtlCol="0"/>
          <a:lstStyle>
            <a:lvl1pPr>
              <a:defRPr sz="12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CD339C01-7D02-4928-894B-4986AD1CF77F}" type="datetime1">
              <a:rPr lang="ru-RU" noProof="0" smtClean="0"/>
              <a:t>09.02.2021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47673" y="6314440"/>
            <a:ext cx="6480226" cy="365125"/>
          </a:xfrm>
        </p:spPr>
        <p:txBody>
          <a:bodyPr rtlCol="0"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1784011" y="1620760"/>
            <a:ext cx="407988" cy="365125"/>
          </a:xfrm>
        </p:spPr>
        <p:txBody>
          <a:bodyPr rtlCol="0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 9" title="Горизонтальная линейка"/>
          <p:cNvCxnSpPr/>
          <p:nvPr/>
        </p:nvCxnSpPr>
        <p:spPr>
          <a:xfrm flipH="1">
            <a:off x="1" y="6178167"/>
            <a:ext cx="1024432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4534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олилиния 6" title="Фигура номера страницы"/>
          <p:cNvSpPr/>
          <p:nvPr/>
        </p:nvSpPr>
        <p:spPr bwMode="auto">
          <a:xfrm>
            <a:off x="11784011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762000" y="559678"/>
            <a:ext cx="3833906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181600" y="569066"/>
            <a:ext cx="6248398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62001" y="593006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fld id="{9E1E048C-58BA-4E52-B6F1-56D903F03075}" type="datetime1">
              <a:rPr lang="ru-RU" noProof="0" smtClean="0"/>
              <a:t>09.02.2021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762001" y="6314440"/>
            <a:ext cx="381485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 rtl="0"/>
            <a:endParaRPr lang="ru-RU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784011" y="5607592"/>
            <a:ext cx="4079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pPr rtl="0"/>
            <a:fld id="{13D2E340-0663-474B-992C-9192B5C45E57}" type="slidenum">
              <a:rPr lang="ru-RU" noProof="0" smtClean="0"/>
              <a:t>‹#›</a:t>
            </a:fld>
            <a:endParaRPr lang="ru-RU" noProof="0"/>
          </a:p>
        </p:txBody>
      </p:sp>
      <p:cxnSp>
        <p:nvCxnSpPr>
          <p:cNvPr id="10" name="Прямая соединительная линия 9" title="Горизонтальная линейка"/>
          <p:cNvCxnSpPr/>
          <p:nvPr/>
        </p:nvCxnSpPr>
        <p:spPr>
          <a:xfrm>
            <a:off x="0" y="6199730"/>
            <a:ext cx="449580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093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95" r:id="rId3"/>
    <p:sldLayoutId id="2147484490" r:id="rId4"/>
    <p:sldLayoutId id="2147484491" r:id="rId5"/>
    <p:sldLayoutId id="2147484492" r:id="rId6"/>
    <p:sldLayoutId id="2147484493" r:id="rId7"/>
    <p:sldLayoutId id="2147484496" r:id="rId8"/>
    <p:sldLayoutId id="2147484481" r:id="rId9"/>
    <p:sldLayoutId id="2147484498" r:id="rId10"/>
    <p:sldLayoutId id="2147484499" r:id="rId11"/>
    <p:sldLayoutId id="2147484500" r:id="rId12"/>
    <p:sldLayoutId id="2147484482" r:id="rId13"/>
    <p:sldLayoutId id="2147484483" r:id="rId14"/>
    <p:sldLayoutId id="2147484484" r:id="rId15"/>
    <p:sldLayoutId id="2147484485" r:id="rId16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50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914400" rtl="0" eaLnBrk="1" latinLnBrk="0" hangingPunct="1">
        <a:lnSpc>
          <a:spcPct val="112000"/>
        </a:lnSpc>
        <a:spcBef>
          <a:spcPts val="1300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83464" algn="l" defTabSz="914400" rtl="0" eaLnBrk="1" latinLnBrk="0" hangingPunct="1">
        <a:lnSpc>
          <a:spcPct val="112000"/>
        </a:lnSpc>
        <a:spcBef>
          <a:spcPts val="13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xam.ncie.k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&#1056;&#1077;&#1076;&#1072;&#1082;&#1090;&#1080;&#1088;&#1086;&#1074;&#1072;&#1085;&#1080;&#1077;-&#1087;&#1088;&#1077;&#1079;&#1077;&#1085;&#1090;&#1072;&#1094;&#1080;&#1080;-&#1091;&#1095;&#1077;&#1073;&#1085;&#1086;&#1075;&#1086;-&#1079;&#1072;&#1074;&#1077;&#1076;&#1077;&#1085;&#1080;&#1103;-44445997-6769-4d44-8b30-f9e3050adbfb?omkt=ru-RU&amp;ui=ru-RU&amp;rs=ru-RU&amp;ad=RU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qazexam.kz/index.php/ru/2018-07-17-16-08-23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679374-8EAE-4873-9BB6-F6C630302DA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rtl="0"/>
            <a:r>
              <a:rPr lang="ru-RU" sz="2800" dirty="0" smtClean="0"/>
              <a:t>Независимая оценка профессиональной подготовленности выпускников образования 2020-2021 учебного года</a:t>
            </a:r>
            <a:endParaRPr lang="ru-RU" sz="28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E42C4E3-AFAF-4630-AF6D-21FB3C29CF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6834" y="4191279"/>
            <a:ext cx="4993562" cy="1591181"/>
          </a:xfrm>
        </p:spPr>
        <p:txBody>
          <a:bodyPr rtlCol="0"/>
          <a:lstStyle/>
          <a:p>
            <a:pPr rtl="0"/>
            <a:r>
              <a:rPr lang="ru-RU" sz="2000" dirty="0" smtClean="0"/>
              <a:t>РОО «Национальный центр </a:t>
            </a:r>
          </a:p>
          <a:p>
            <a:pPr rtl="0"/>
            <a:r>
              <a:rPr lang="ru-RU" sz="2000" dirty="0" smtClean="0"/>
              <a:t>независимой экзаменации»</a:t>
            </a:r>
          </a:p>
          <a:p>
            <a:pPr rtl="0"/>
            <a:r>
              <a:rPr lang="ru-RU" sz="2000" dirty="0" smtClean="0"/>
              <a:t>Докладчик: Олжас </a:t>
            </a:r>
            <a:r>
              <a:rPr lang="ru-RU" sz="2000" dirty="0" err="1" smtClean="0"/>
              <a:t>Мырзабай</a:t>
            </a:r>
            <a:r>
              <a:rPr lang="kk-KZ" sz="2000" dirty="0" smtClean="0"/>
              <a:t>ұлы Асан</a:t>
            </a:r>
            <a:endParaRPr lang="ru-RU" sz="2000" dirty="0"/>
          </a:p>
        </p:txBody>
      </p:sp>
      <p:pic>
        <p:nvPicPr>
          <p:cNvPr id="53" name="Рисунок 52">
            <a:extLst>
              <a:ext uri="{FF2B5EF4-FFF2-40B4-BE49-F238E27FC236}">
                <a16:creationId xmlns:a16="http://schemas.microsoft.com/office/drawing/2014/main" id="{3A9FE351-A4C6-4292-8E5E-15D6D36A50E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600" y="1578516"/>
            <a:ext cx="2397795" cy="2397795"/>
          </a:xfr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119388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D1F34B-93F5-46C0-9BEC-B1A8D5500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84" y="559678"/>
            <a:ext cx="4266722" cy="2221622"/>
          </a:xfrm>
        </p:spPr>
        <p:txBody>
          <a:bodyPr rtlCol="0">
            <a:normAutofit/>
          </a:bodyPr>
          <a:lstStyle/>
          <a:p>
            <a:pPr rtl="0"/>
            <a:r>
              <a:rPr lang="ru-RU" sz="4400" dirty="0" smtClean="0">
                <a:solidFill>
                  <a:schemeClr val="accent1"/>
                </a:solidFill>
              </a:rPr>
              <a:t>Нормативно правовые акты</a:t>
            </a:r>
            <a:endParaRPr lang="ru-RU" sz="4400" dirty="0">
              <a:solidFill>
                <a:schemeClr val="accent1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81FDC16-3D69-48AD-B08B-ED28A10640C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rtlCol="0">
            <a:normAutofit fontScale="92500" lnSpcReduction="20000"/>
          </a:bodyPr>
          <a:lstStyle/>
          <a:p>
            <a:r>
              <a:rPr lang="ru-RU" b="1" dirty="0"/>
              <a:t>Статья 223. </a:t>
            </a:r>
            <a:r>
              <a:rPr lang="ru-RU" dirty="0"/>
              <a:t>Оценка обучающихся, выпускников по программам медицинского образования и специалистов в области </a:t>
            </a:r>
            <a:r>
              <a:rPr lang="ru-RU" dirty="0" smtClean="0"/>
              <a:t>здравоохранения </a:t>
            </a:r>
          </a:p>
          <a:p>
            <a:r>
              <a:rPr lang="ru-RU" b="1" dirty="0" smtClean="0"/>
              <a:t>Кодекса </a:t>
            </a:r>
            <a:r>
              <a:rPr lang="ru-RU" b="1" dirty="0"/>
              <a:t>Республики Казахстан от 7 июля 2020 года № 360-VI ЗРК </a:t>
            </a:r>
          </a:p>
          <a:p>
            <a:r>
              <a:rPr lang="ru-RU" b="1" dirty="0" smtClean="0"/>
              <a:t>«О </a:t>
            </a:r>
            <a:r>
              <a:rPr lang="ru-RU" b="1" dirty="0"/>
              <a:t>ЗДОРОВЬЕ НАРОДА И СИСТЕМЕ </a:t>
            </a:r>
            <a:r>
              <a:rPr lang="ru-RU" b="1" dirty="0" smtClean="0"/>
              <a:t>ЗДРАВООХРАНЕНИЯ»</a:t>
            </a:r>
            <a:endParaRPr lang="ru-RU" b="1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83DB0A1-C484-4D49-BAC3-ABEE82074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6999" y="316486"/>
            <a:ext cx="2015689" cy="6206882"/>
          </a:xfrm>
        </p:spPr>
        <p:txBody>
          <a:bodyPr lIns="72000" rIns="72000" rtlCol="0">
            <a:normAutofit/>
          </a:bodyPr>
          <a:lstStyle/>
          <a:p>
            <a:r>
              <a:rPr lang="ru-RU" sz="1400" dirty="0"/>
              <a:t>Об утверждении правил оценки знаний и навыков обучающихся, оценки профессиональной подготовленности выпускников образовательных программ в области здравоохранения и специалистов в области здравоохранения</a:t>
            </a:r>
          </a:p>
          <a:p>
            <a:endParaRPr lang="ru-RU" sz="1200" dirty="0" smtClean="0"/>
          </a:p>
          <a:p>
            <a:r>
              <a:rPr lang="ru-RU" sz="1200" b="1" dirty="0" smtClean="0"/>
              <a:t>Приказ </a:t>
            </a:r>
            <a:r>
              <a:rPr lang="ru-RU" sz="1200" b="1" dirty="0"/>
              <a:t>Министра здравоохранения Республики Казахстан от 11 декабря 2020 года № ҚР ДСМ-249/2020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98F5FE2-B28A-4CCD-9910-126A9581F2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11129" y="316486"/>
            <a:ext cx="2372338" cy="6206882"/>
          </a:xfrm>
        </p:spPr>
        <p:txBody>
          <a:bodyPr lIns="72000" rIns="72000" rtlCol="0">
            <a:noAutofit/>
          </a:bodyPr>
          <a:lstStyle/>
          <a:p>
            <a:r>
              <a:rPr lang="ru-RU" sz="1400" dirty="0"/>
              <a:t>Об утверждении правил проведения сертификации специалиста в области здравоохранения, подтверждения действия сертификата специалиста в области здравоохранения, включая иностранных специалистов, а также условия допуска к сертификации специалиста в области здравоохранения лица, получившего медицинское образование за пределами Республики Казахстан</a:t>
            </a:r>
          </a:p>
          <a:p>
            <a:r>
              <a:rPr lang="ru-RU" sz="1200" b="1" dirty="0" smtClean="0"/>
              <a:t>Приказ </a:t>
            </a:r>
            <a:r>
              <a:rPr lang="ru-RU" sz="1200" b="1" dirty="0"/>
              <a:t>Министра здравоохранения Республики Казахстан от 15 декабря 2020 года № ҚР ДСМ-274/2020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7C944DD-F200-6B48-8A79-099A0899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smtClean="0"/>
              <a:t>2</a:t>
            </a:fld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60279" y="559678"/>
            <a:ext cx="829128" cy="82912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982734" y="559678"/>
            <a:ext cx="829128" cy="829128"/>
          </a:xfrm>
          <a:prstGeom prst="rect">
            <a:avLst/>
          </a:prstGeom>
        </p:spPr>
      </p:pic>
      <p:sp>
        <p:nvSpPr>
          <p:cNvPr id="18" name="Текст 20">
            <a:extLst>
              <a:ext uri="{FF2B5EF4-FFF2-40B4-BE49-F238E27FC236}">
                <a16:creationId xmlns:a16="http://schemas.microsoft.com/office/drawing/2014/main" id="{F544916F-9E82-4943-9F03-05F7811ACC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712189" y="316486"/>
            <a:ext cx="1964699" cy="6206882"/>
          </a:xfrm>
        </p:spPr>
        <p:txBody>
          <a:bodyPr rtlCol="0">
            <a:normAutofit/>
          </a:bodyPr>
          <a:lstStyle/>
          <a:p>
            <a:r>
              <a:rPr lang="ru-RU" sz="1400" dirty="0"/>
              <a:t>Об утверждении государственных общеобязательных стандартов и типовых профессиональных учебных программ по медицинским и фармацевтическим специальностям</a:t>
            </a:r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1200" dirty="0"/>
          </a:p>
          <a:p>
            <a:r>
              <a:rPr lang="ru-RU" sz="1200" b="1" dirty="0" smtClean="0"/>
              <a:t>Приказ </a:t>
            </a:r>
            <a:r>
              <a:rPr lang="ru-RU" sz="1200" b="1" dirty="0" err="1"/>
              <a:t>и.о</a:t>
            </a:r>
            <a:r>
              <a:rPr lang="ru-RU" sz="1200" b="1" dirty="0"/>
              <a:t>. Министра здравоохранения и социального развития Республики Казахстан от 31 июля 2015 года № 647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269175" y="559678"/>
            <a:ext cx="829128" cy="8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47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F35BFF-A889-4B62-BCD4-168715A63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556" y="1143000"/>
            <a:ext cx="4028978" cy="1181100"/>
          </a:xfrm>
        </p:spPr>
        <p:txBody>
          <a:bodyPr rtlCol="0">
            <a:normAutofit/>
          </a:bodyPr>
          <a:lstStyle/>
          <a:p>
            <a:r>
              <a:rPr lang="ru-RU" sz="3600" dirty="0" smtClean="0">
                <a:solidFill>
                  <a:schemeClr val="accent1"/>
                </a:solidFill>
              </a:rPr>
              <a:t>Кто подлежит оценке:</a:t>
            </a:r>
            <a:endParaRPr lang="ru-RU" sz="3600" dirty="0">
              <a:solidFill>
                <a:schemeClr val="accent1"/>
              </a:solidFill>
            </a:endParaRPr>
          </a:p>
        </p:txBody>
      </p:sp>
      <p:sp>
        <p:nvSpPr>
          <p:cNvPr id="19" name="Объект 18">
            <a:extLst>
              <a:ext uri="{FF2B5EF4-FFF2-40B4-BE49-F238E27FC236}">
                <a16:creationId xmlns:a16="http://schemas.microsoft.com/office/drawing/2014/main" id="{C8822230-E7F6-4AEC-86F1-6874B8C03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2550" y="2019300"/>
            <a:ext cx="1944000" cy="2700000"/>
          </a:xfrm>
        </p:spPr>
        <p:txBody>
          <a:bodyPr rtlCol="0"/>
          <a:lstStyle/>
          <a:p>
            <a:pPr rtl="0"/>
            <a:r>
              <a:rPr lang="ru-RU" dirty="0" smtClean="0"/>
              <a:t>Подготовительные мероприятия</a:t>
            </a:r>
            <a:endParaRPr lang="ru-RU" dirty="0"/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72DB73E6-C510-4010-99CD-13C274B57E5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Прохождения самооценки</a:t>
            </a:r>
            <a:endParaRPr lang="ru-RU" dirty="0"/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F544916F-9E82-4943-9F03-05F7811ACC2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428163" y="2019300"/>
            <a:ext cx="1943100" cy="2700000"/>
          </a:xfrm>
        </p:spPr>
        <p:txBody>
          <a:bodyPr rtlCol="0"/>
          <a:lstStyle/>
          <a:p>
            <a:pPr rtl="0"/>
            <a:r>
              <a:rPr lang="ru-RU" dirty="0" smtClean="0"/>
              <a:t>Оценка выпускников</a:t>
            </a:r>
            <a:endParaRPr lang="ru-RU" dirty="0"/>
          </a:p>
        </p:txBody>
      </p:sp>
      <p:sp>
        <p:nvSpPr>
          <p:cNvPr id="22" name="Текст 21">
            <a:extLst>
              <a:ext uri="{FF2B5EF4-FFF2-40B4-BE49-F238E27FC236}">
                <a16:creationId xmlns:a16="http://schemas.microsoft.com/office/drawing/2014/main" id="{ADB68C1C-48A6-4CB6-AEB1-1B5B9EB9AA3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solidFill>
            <a:schemeClr val="accent1">
              <a:lumMod val="75000"/>
            </a:schemeClr>
          </a:solidFill>
        </p:spPr>
        <p:txBody>
          <a:bodyPr rtlCol="0"/>
          <a:lstStyle/>
          <a:p>
            <a:pPr rtl="0"/>
            <a:r>
              <a:rPr lang="ru-RU" dirty="0"/>
              <a:t>1</a:t>
            </a:r>
          </a:p>
        </p:txBody>
      </p:sp>
      <p:sp>
        <p:nvSpPr>
          <p:cNvPr id="23" name="Текст 22">
            <a:extLst>
              <a:ext uri="{FF2B5EF4-FFF2-40B4-BE49-F238E27FC236}">
                <a16:creationId xmlns:a16="http://schemas.microsoft.com/office/drawing/2014/main" id="{3C345EEF-8EE2-4AFF-A515-F49E6FA7CAD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solidFill>
            <a:schemeClr val="accent1">
              <a:lumMod val="75000"/>
            </a:schemeClr>
          </a:solidFill>
        </p:spPr>
        <p:txBody>
          <a:bodyPr rtlCol="0"/>
          <a:lstStyle/>
          <a:p>
            <a:pPr rtl="0"/>
            <a:r>
              <a:rPr lang="ru-RU"/>
              <a:t>2</a:t>
            </a:r>
          </a:p>
        </p:txBody>
      </p:sp>
      <p:sp>
        <p:nvSpPr>
          <p:cNvPr id="24" name="Текст 23">
            <a:extLst>
              <a:ext uri="{FF2B5EF4-FFF2-40B4-BE49-F238E27FC236}">
                <a16:creationId xmlns:a16="http://schemas.microsoft.com/office/drawing/2014/main" id="{C3C9C68B-77C0-41C6-AE3E-6C1B595CDE7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solidFill>
            <a:schemeClr val="accent1">
              <a:lumMod val="75000"/>
            </a:schemeClr>
          </a:solidFill>
        </p:spPr>
        <p:txBody>
          <a:bodyPr rtlCol="0"/>
          <a:lstStyle/>
          <a:p>
            <a:pPr rtl="0"/>
            <a:r>
              <a:rPr lang="ru-RU" dirty="0"/>
              <a:t>3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A761FA4B-43B9-4C0B-BD10-1127709C978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1520" y="2632841"/>
            <a:ext cx="3959014" cy="3568262"/>
          </a:xfrm>
        </p:spPr>
        <p:txBody>
          <a:bodyPr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ru-RU" dirty="0" smtClean="0"/>
              <a:t>Бакалавриат: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Общественное здравоохранение;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Фармация;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Стоматология.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Интернатура: Общая медицина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Резидентура: 37 специальностей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C9047CD-1956-7146-971D-D05A280AC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911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A97F4D-F280-472F-9307-25B3E6BD8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559678"/>
            <a:ext cx="4166138" cy="2221622"/>
          </a:xfrm>
        </p:spPr>
        <p:txBody>
          <a:bodyPr rtlCol="0">
            <a:normAutofit/>
          </a:bodyPr>
          <a:lstStyle/>
          <a:p>
            <a:r>
              <a:rPr lang="ru-RU" sz="3200" dirty="0" smtClean="0"/>
              <a:t>Подготовительные мероприятия</a:t>
            </a:r>
            <a:endParaRPr lang="ru-RU" sz="320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1891695-E7DA-48AF-9EEB-86DA1F9BF74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29768" y="2895600"/>
            <a:ext cx="4174782" cy="2855913"/>
          </a:xfrm>
        </p:spPr>
        <p:txBody>
          <a:bodyPr rtlCol="0"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dirty="0"/>
              <a:t>Сбор данных по выпускникам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dirty="0" smtClean="0"/>
              <a:t>Утверждение </a:t>
            </a:r>
            <a:r>
              <a:rPr lang="ru-RU" dirty="0"/>
              <a:t>спецификации тестов и перечень оценки навыков</a:t>
            </a:r>
          </a:p>
          <a:p>
            <a:pPr marL="457200" indent="-457200" rtl="0">
              <a:buAutoNum type="arabicPeriod"/>
            </a:pPr>
            <a:r>
              <a:rPr lang="ru-RU" dirty="0" smtClean="0"/>
              <a:t>Регистрация </a:t>
            </a:r>
            <a:r>
              <a:rPr lang="ru-RU" dirty="0" smtClean="0"/>
              <a:t>с идентификацией и авторизация в ИСО</a:t>
            </a:r>
          </a:p>
          <a:p>
            <a:pPr marL="457200" indent="-457200" rtl="0">
              <a:buAutoNum type="arabicPeriod"/>
            </a:pPr>
            <a:r>
              <a:rPr lang="ru-RU" dirty="0" smtClean="0"/>
              <a:t>Определение способа проведения оценки навыков</a:t>
            </a:r>
          </a:p>
        </p:txBody>
      </p:sp>
      <p:grpSp>
        <p:nvGrpSpPr>
          <p:cNvPr id="10" name="Группа 9" descr="Элемент SmartArt временной шкалы"/>
          <p:cNvGrpSpPr/>
          <p:nvPr/>
        </p:nvGrpSpPr>
        <p:grpSpPr>
          <a:xfrm>
            <a:off x="5203315" y="310057"/>
            <a:ext cx="6693240" cy="6698140"/>
            <a:chOff x="4912558" y="168166"/>
            <a:chExt cx="7297401" cy="6698140"/>
          </a:xfrm>
        </p:grpSpPr>
        <p:sp>
          <p:nvSpPr>
            <p:cNvPr id="11" name="Полилиния 10"/>
            <p:cNvSpPr/>
            <p:nvPr/>
          </p:nvSpPr>
          <p:spPr>
            <a:xfrm>
              <a:off x="5053737" y="3044637"/>
              <a:ext cx="941621" cy="784492"/>
            </a:xfrm>
            <a:custGeom>
              <a:avLst/>
              <a:gdLst>
                <a:gd name="connsiteX0" fmla="*/ 0 w 709079"/>
                <a:gd name="connsiteY0" fmla="*/ 0 h 784492"/>
                <a:gd name="connsiteX1" fmla="*/ 425447 w 709079"/>
                <a:gd name="connsiteY1" fmla="*/ 0 h 784492"/>
                <a:gd name="connsiteX2" fmla="*/ 709079 w 709079"/>
                <a:gd name="connsiteY2" fmla="*/ 392246 h 784492"/>
                <a:gd name="connsiteX3" fmla="*/ 425447 w 709079"/>
                <a:gd name="connsiteY3" fmla="*/ 784492 h 784492"/>
                <a:gd name="connsiteX4" fmla="*/ 0 w 709079"/>
                <a:gd name="connsiteY4" fmla="*/ 784492 h 784492"/>
                <a:gd name="connsiteX5" fmla="*/ 0 w 709079"/>
                <a:gd name="connsiteY5" fmla="*/ 0 h 784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09079" h="784492">
                  <a:moveTo>
                    <a:pt x="0" y="0"/>
                  </a:moveTo>
                  <a:lnTo>
                    <a:pt x="425447" y="0"/>
                  </a:lnTo>
                  <a:lnTo>
                    <a:pt x="709079" y="392246"/>
                  </a:lnTo>
                  <a:lnTo>
                    <a:pt x="425447" y="784492"/>
                  </a:lnTo>
                  <a:lnTo>
                    <a:pt x="0" y="7844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225636" bIns="83820" numCol="1" spcCol="1270" rtlCol="0" anchor="ctr" anchorCtr="0">
              <a:noAutofit/>
            </a:bodyPr>
            <a:lstStyle/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До 20 </a:t>
              </a:r>
              <a:r>
                <a:rPr lang="ru-RU" sz="1100" kern="1200" dirty="0" err="1" smtClean="0"/>
                <a:t>Фев</a:t>
              </a:r>
              <a:endParaRPr lang="ru-RU" sz="1100" kern="1200" dirty="0"/>
            </a:p>
          </p:txBody>
        </p:sp>
        <p:sp>
          <p:nvSpPr>
            <p:cNvPr id="12" name="Полилиния 11"/>
            <p:cNvSpPr/>
            <p:nvPr/>
          </p:nvSpPr>
          <p:spPr>
            <a:xfrm>
              <a:off x="4912558" y="168166"/>
              <a:ext cx="1026372" cy="2091978"/>
            </a:xfrm>
            <a:custGeom>
              <a:avLst/>
              <a:gdLst>
                <a:gd name="connsiteX0" fmla="*/ 0 w 984832"/>
                <a:gd name="connsiteY0" fmla="*/ 0 h 2091978"/>
                <a:gd name="connsiteX1" fmla="*/ 984832 w 984832"/>
                <a:gd name="connsiteY1" fmla="*/ 0 h 2091978"/>
                <a:gd name="connsiteX2" fmla="*/ 984832 w 984832"/>
                <a:gd name="connsiteY2" fmla="*/ 2091978 h 2091978"/>
                <a:gd name="connsiteX3" fmla="*/ 0 w 984832"/>
                <a:gd name="connsiteY3" fmla="*/ 2091978 h 2091978"/>
                <a:gd name="connsiteX4" fmla="*/ 0 w 984832"/>
                <a:gd name="connsiteY4" fmla="*/ 0 h 2091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84832" h="2091978">
                  <a:moveTo>
                    <a:pt x="0" y="0"/>
                  </a:moveTo>
                  <a:lnTo>
                    <a:pt x="984832" y="0"/>
                  </a:lnTo>
                  <a:lnTo>
                    <a:pt x="984832" y="2091978"/>
                  </a:lnTo>
                  <a:lnTo>
                    <a:pt x="0" y="20919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97790" rIns="0" bIns="97790" numCol="1" spcCol="1270" rtlCol="0" anchor="b" anchorCtr="1">
              <a:noAutofit/>
            </a:bodyPr>
            <a:lstStyle/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1.Сбор данных выпускников </a:t>
              </a:r>
            </a:p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(согласно таблице</a:t>
              </a:r>
              <a:r>
                <a:rPr lang="ru-RU" sz="1100" kern="1200" dirty="0" smtClean="0"/>
                <a:t>)</a:t>
              </a:r>
              <a:endParaRPr lang="ru-RU" sz="1100" kern="1200" dirty="0" smtClean="0"/>
            </a:p>
          </p:txBody>
        </p:sp>
        <p:sp>
          <p:nvSpPr>
            <p:cNvPr id="13" name="Полилиния 12"/>
            <p:cNvSpPr/>
            <p:nvPr/>
          </p:nvSpPr>
          <p:spPr>
            <a:xfrm>
              <a:off x="6007076" y="3436883"/>
              <a:ext cx="266187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266187" y="0"/>
                  </a:lnTo>
                </a:path>
              </a:pathLst>
            </a:custGeom>
            <a:noFill/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рямая соединительная линия 13"/>
            <p:cNvSpPr/>
            <p:nvPr/>
          </p:nvSpPr>
          <p:spPr>
            <a:xfrm>
              <a:off x="5349043" y="2390893"/>
              <a:ext cx="0" cy="653743"/>
            </a:xfrm>
            <a:prstGeom prst="line">
              <a:avLst/>
            </a:prstGeom>
            <a:noFill/>
            <a:ln w="12700" cap="flat" cmpd="sng" algn="in">
              <a:solidFill>
                <a:schemeClr val="accent5">
                  <a:hueOff val="0"/>
                  <a:satOff val="0"/>
                  <a:lumOff val="0"/>
                  <a:alphaOff val="0"/>
                </a:schemeClr>
              </a:solidFill>
              <a:prstDash val="dash"/>
            </a:ln>
            <a:effectLst/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оугольник 14"/>
            <p:cNvSpPr/>
            <p:nvPr/>
          </p:nvSpPr>
          <p:spPr>
            <a:xfrm>
              <a:off x="5257304" y="2260144"/>
              <a:ext cx="210253" cy="130748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16" name="Полилиния 15"/>
            <p:cNvSpPr/>
            <p:nvPr/>
          </p:nvSpPr>
          <p:spPr>
            <a:xfrm>
              <a:off x="6273263" y="3044637"/>
              <a:ext cx="848505" cy="784492"/>
            </a:xfrm>
            <a:custGeom>
              <a:avLst/>
              <a:gdLst>
                <a:gd name="connsiteX0" fmla="*/ 0 w 659887"/>
                <a:gd name="connsiteY0" fmla="*/ 392246 h 784492"/>
                <a:gd name="connsiteX1" fmla="*/ 263955 w 659887"/>
                <a:gd name="connsiteY1" fmla="*/ 0 h 784492"/>
                <a:gd name="connsiteX2" fmla="*/ 395932 w 659887"/>
                <a:gd name="connsiteY2" fmla="*/ 0 h 784492"/>
                <a:gd name="connsiteX3" fmla="*/ 659887 w 659887"/>
                <a:gd name="connsiteY3" fmla="*/ 392246 h 784492"/>
                <a:gd name="connsiteX4" fmla="*/ 395932 w 659887"/>
                <a:gd name="connsiteY4" fmla="*/ 784492 h 784492"/>
                <a:gd name="connsiteX5" fmla="*/ 263955 w 659887"/>
                <a:gd name="connsiteY5" fmla="*/ 784492 h 784492"/>
                <a:gd name="connsiteX6" fmla="*/ 0 w 659887"/>
                <a:gd name="connsiteY6" fmla="*/ 392246 h 784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59887" h="784492">
                  <a:moveTo>
                    <a:pt x="0" y="392246"/>
                  </a:moveTo>
                  <a:lnTo>
                    <a:pt x="263955" y="0"/>
                  </a:lnTo>
                  <a:lnTo>
                    <a:pt x="395932" y="0"/>
                  </a:lnTo>
                  <a:lnTo>
                    <a:pt x="659887" y="392246"/>
                  </a:lnTo>
                  <a:lnTo>
                    <a:pt x="395932" y="784492"/>
                  </a:lnTo>
                  <a:lnTo>
                    <a:pt x="263955" y="784492"/>
                  </a:lnTo>
                  <a:lnTo>
                    <a:pt x="0" y="392246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  <a:effectLst/>
          </p:spPr>
          <p:style>
            <a:lnRef idx="1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3293" tIns="273406" rIns="243293" bIns="273406" numCol="1" spcCol="1270" rtlCol="0" anchor="ctr" anchorCtr="0">
              <a:noAutofit/>
            </a:bodyPr>
            <a:lstStyle/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С 21 </a:t>
              </a:r>
              <a:r>
                <a:rPr lang="ru-RU" sz="1100" kern="1200" dirty="0" err="1" smtClean="0"/>
                <a:t>Фев</a:t>
              </a:r>
              <a:endParaRPr lang="ru-RU" sz="1100" kern="1200" dirty="0"/>
            </a:p>
          </p:txBody>
        </p:sp>
        <p:sp>
          <p:nvSpPr>
            <p:cNvPr id="17" name="Полилиния 16"/>
            <p:cNvSpPr/>
            <p:nvPr/>
          </p:nvSpPr>
          <p:spPr>
            <a:xfrm>
              <a:off x="6231067" y="4774328"/>
              <a:ext cx="916509" cy="2091978"/>
            </a:xfrm>
            <a:custGeom>
              <a:avLst/>
              <a:gdLst>
                <a:gd name="connsiteX0" fmla="*/ 0 w 916509"/>
                <a:gd name="connsiteY0" fmla="*/ 0 h 2091978"/>
                <a:gd name="connsiteX1" fmla="*/ 916509 w 916509"/>
                <a:gd name="connsiteY1" fmla="*/ 0 h 2091978"/>
                <a:gd name="connsiteX2" fmla="*/ 916509 w 916509"/>
                <a:gd name="connsiteY2" fmla="*/ 2091978 h 2091978"/>
                <a:gd name="connsiteX3" fmla="*/ 0 w 916509"/>
                <a:gd name="connsiteY3" fmla="*/ 2091978 h 2091978"/>
                <a:gd name="connsiteX4" fmla="*/ 0 w 916509"/>
                <a:gd name="connsiteY4" fmla="*/ 0 h 2091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6509" h="2091978">
                  <a:moveTo>
                    <a:pt x="0" y="0"/>
                  </a:moveTo>
                  <a:lnTo>
                    <a:pt x="916509" y="0"/>
                  </a:lnTo>
                  <a:lnTo>
                    <a:pt x="916509" y="2091978"/>
                  </a:lnTo>
                  <a:lnTo>
                    <a:pt x="0" y="20919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97790" rIns="0" bIns="97790" numCol="1" spcCol="1270" rtlCol="0" anchor="t" anchorCtr="1">
              <a:noAutofit/>
            </a:bodyPr>
            <a:lstStyle/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noProof="0" dirty="0" smtClean="0"/>
                <a:t>Регистрация и авторизация в ИСО</a:t>
              </a:r>
              <a:endParaRPr lang="ru-RU" sz="1100" kern="1200" noProof="0" dirty="0"/>
            </a:p>
          </p:txBody>
        </p:sp>
        <p:sp>
          <p:nvSpPr>
            <p:cNvPr id="18" name="Полилиния 17"/>
            <p:cNvSpPr/>
            <p:nvPr/>
          </p:nvSpPr>
          <p:spPr>
            <a:xfrm>
              <a:off x="7019266" y="3436884"/>
              <a:ext cx="261489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261489" y="0"/>
                  </a:lnTo>
                </a:path>
              </a:pathLst>
            </a:custGeom>
            <a:noFill/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Прямая соединительная линия 18"/>
            <p:cNvSpPr/>
            <p:nvPr/>
          </p:nvSpPr>
          <p:spPr>
            <a:xfrm>
              <a:off x="6689322" y="3829130"/>
              <a:ext cx="0" cy="653743"/>
            </a:xfrm>
            <a:prstGeom prst="line">
              <a:avLst/>
            </a:prstGeom>
            <a:noFill/>
            <a:ln w="12700" cap="flat" cmpd="sng" algn="in">
              <a:solidFill>
                <a:schemeClr val="accent5">
                  <a:hueOff val="0"/>
                  <a:satOff val="0"/>
                  <a:lumOff val="0"/>
                  <a:alphaOff val="0"/>
                </a:schemeClr>
              </a:solidFill>
              <a:prstDash val="dash"/>
            </a:ln>
            <a:effectLst/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Прямоугольник 19"/>
            <p:cNvSpPr/>
            <p:nvPr/>
          </p:nvSpPr>
          <p:spPr>
            <a:xfrm>
              <a:off x="6591489" y="4482873"/>
              <a:ext cx="195666" cy="130748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21" name="Полилиния 20"/>
            <p:cNvSpPr/>
            <p:nvPr/>
          </p:nvSpPr>
          <p:spPr>
            <a:xfrm>
              <a:off x="7280754" y="3044637"/>
              <a:ext cx="974588" cy="784492"/>
            </a:xfrm>
            <a:custGeom>
              <a:avLst/>
              <a:gdLst>
                <a:gd name="connsiteX0" fmla="*/ 0 w 684915"/>
                <a:gd name="connsiteY0" fmla="*/ 392246 h 784492"/>
                <a:gd name="connsiteX1" fmla="*/ 273966 w 684915"/>
                <a:gd name="connsiteY1" fmla="*/ 0 h 784492"/>
                <a:gd name="connsiteX2" fmla="*/ 410949 w 684915"/>
                <a:gd name="connsiteY2" fmla="*/ 0 h 784492"/>
                <a:gd name="connsiteX3" fmla="*/ 684915 w 684915"/>
                <a:gd name="connsiteY3" fmla="*/ 392246 h 784492"/>
                <a:gd name="connsiteX4" fmla="*/ 410949 w 684915"/>
                <a:gd name="connsiteY4" fmla="*/ 784492 h 784492"/>
                <a:gd name="connsiteX5" fmla="*/ 273966 w 684915"/>
                <a:gd name="connsiteY5" fmla="*/ 784492 h 784492"/>
                <a:gd name="connsiteX6" fmla="*/ 0 w 684915"/>
                <a:gd name="connsiteY6" fmla="*/ 392246 h 784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4915" h="784492">
                  <a:moveTo>
                    <a:pt x="0" y="392246"/>
                  </a:moveTo>
                  <a:lnTo>
                    <a:pt x="273966" y="0"/>
                  </a:lnTo>
                  <a:lnTo>
                    <a:pt x="410949" y="0"/>
                  </a:lnTo>
                  <a:lnTo>
                    <a:pt x="684915" y="392246"/>
                  </a:lnTo>
                  <a:lnTo>
                    <a:pt x="410949" y="784492"/>
                  </a:lnTo>
                  <a:lnTo>
                    <a:pt x="273966" y="784492"/>
                  </a:lnTo>
                  <a:lnTo>
                    <a:pt x="0" y="39224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rgbClr r="0" g="0" b="0"/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9341" tIns="273406" rIns="249341" bIns="273406" numCol="1" spcCol="1270" rtlCol="0" anchor="ctr" anchorCtr="0">
              <a:noAutofit/>
            </a:bodyPr>
            <a:lstStyle/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>
                  <a:solidFill>
                    <a:schemeClr val="tx1"/>
                  </a:solidFill>
                </a:rPr>
                <a:t>10 </a:t>
              </a:r>
              <a:r>
                <a:rPr lang="ru-RU" sz="1100" kern="1200" dirty="0" err="1" smtClean="0">
                  <a:solidFill>
                    <a:schemeClr val="tx1"/>
                  </a:solidFill>
                </a:rPr>
                <a:t>Мар</a:t>
              </a:r>
              <a:endParaRPr lang="ru-RU" sz="1100" kern="1200" dirty="0">
                <a:solidFill>
                  <a:schemeClr val="tx1"/>
                </a:solidFill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7216738" y="168166"/>
              <a:ext cx="1089596" cy="2091978"/>
            </a:xfrm>
            <a:custGeom>
              <a:avLst/>
              <a:gdLst>
                <a:gd name="connsiteX0" fmla="*/ 0 w 951271"/>
                <a:gd name="connsiteY0" fmla="*/ 0 h 2091978"/>
                <a:gd name="connsiteX1" fmla="*/ 951271 w 951271"/>
                <a:gd name="connsiteY1" fmla="*/ 0 h 2091978"/>
                <a:gd name="connsiteX2" fmla="*/ 951271 w 951271"/>
                <a:gd name="connsiteY2" fmla="*/ 2091978 h 2091978"/>
                <a:gd name="connsiteX3" fmla="*/ 0 w 951271"/>
                <a:gd name="connsiteY3" fmla="*/ 2091978 h 2091978"/>
                <a:gd name="connsiteX4" fmla="*/ 0 w 951271"/>
                <a:gd name="connsiteY4" fmla="*/ 0 h 20919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1271" h="2091978">
                  <a:moveTo>
                    <a:pt x="0" y="0"/>
                  </a:moveTo>
                  <a:lnTo>
                    <a:pt x="951271" y="0"/>
                  </a:lnTo>
                  <a:lnTo>
                    <a:pt x="951271" y="2091978"/>
                  </a:lnTo>
                  <a:lnTo>
                    <a:pt x="0" y="209197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97790" rIns="0" bIns="97790" numCol="1" spcCol="1270" rtlCol="0" anchor="b" anchorCtr="1">
              <a:noAutofit/>
            </a:bodyPr>
            <a:lstStyle/>
            <a:p>
              <a:pPr lvl="0" algn="ctr" defTabSz="488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dirty="0" smtClean="0"/>
                <a:t>Согласования спецификации тестов и  перечня станций</a:t>
              </a:r>
              <a:endParaRPr lang="ru-RU" sz="1100" kern="1200" dirty="0"/>
            </a:p>
          </p:txBody>
        </p:sp>
        <p:sp>
          <p:nvSpPr>
            <p:cNvPr id="23" name="Полилиния 22"/>
            <p:cNvSpPr/>
            <p:nvPr/>
          </p:nvSpPr>
          <p:spPr>
            <a:xfrm>
              <a:off x="8199379" y="3436883"/>
              <a:ext cx="269380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269380" y="0"/>
                  </a:lnTo>
                </a:path>
              </a:pathLst>
            </a:custGeom>
            <a:noFill/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ая соединительная линия 23"/>
            <p:cNvSpPr/>
            <p:nvPr/>
          </p:nvSpPr>
          <p:spPr>
            <a:xfrm>
              <a:off x="7768047" y="2390893"/>
              <a:ext cx="0" cy="653743"/>
            </a:xfrm>
            <a:prstGeom prst="line">
              <a:avLst/>
            </a:prstGeom>
            <a:noFill/>
            <a:ln w="12700" cap="flat" cmpd="sng" algn="in">
              <a:solidFill>
                <a:schemeClr val="accent5">
                  <a:hueOff val="0"/>
                  <a:satOff val="0"/>
                  <a:lumOff val="0"/>
                  <a:alphaOff val="0"/>
                </a:schemeClr>
              </a:solidFill>
              <a:prstDash val="dash"/>
            </a:ln>
            <a:effectLst/>
          </p:spPr>
          <p:style>
            <a:lnRef idx="1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Прямоугольник 24"/>
            <p:cNvSpPr/>
            <p:nvPr/>
          </p:nvSpPr>
          <p:spPr>
            <a:xfrm>
              <a:off x="7659993" y="2260144"/>
              <a:ext cx="203088" cy="130748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effectLst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rgbClr r="0" g="0" b="0"/>
            </a:effectRef>
            <a:fontRef idx="minor">
              <a:schemeClr val="lt1"/>
            </a:fontRef>
          </p:style>
        </p:sp>
        <p:sp>
          <p:nvSpPr>
            <p:cNvPr id="26" name="Полилиния 25"/>
            <p:cNvSpPr/>
            <p:nvPr/>
          </p:nvSpPr>
          <p:spPr>
            <a:xfrm>
              <a:off x="8468759" y="3044637"/>
              <a:ext cx="1077611" cy="784492"/>
            </a:xfrm>
            <a:custGeom>
              <a:avLst/>
              <a:gdLst>
                <a:gd name="connsiteX0" fmla="*/ 0 w 700472"/>
                <a:gd name="connsiteY0" fmla="*/ 392246 h 784492"/>
                <a:gd name="connsiteX1" fmla="*/ 280189 w 700472"/>
                <a:gd name="connsiteY1" fmla="*/ 0 h 784492"/>
                <a:gd name="connsiteX2" fmla="*/ 420283 w 700472"/>
                <a:gd name="connsiteY2" fmla="*/ 0 h 784492"/>
                <a:gd name="connsiteX3" fmla="*/ 700472 w 700472"/>
                <a:gd name="connsiteY3" fmla="*/ 392246 h 784492"/>
                <a:gd name="connsiteX4" fmla="*/ 420283 w 700472"/>
                <a:gd name="connsiteY4" fmla="*/ 784492 h 784492"/>
                <a:gd name="connsiteX5" fmla="*/ 280189 w 700472"/>
                <a:gd name="connsiteY5" fmla="*/ 784492 h 784492"/>
                <a:gd name="connsiteX6" fmla="*/ 0 w 700472"/>
                <a:gd name="connsiteY6" fmla="*/ 392246 h 784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0472" h="784492">
                  <a:moveTo>
                    <a:pt x="0" y="392246"/>
                  </a:moveTo>
                  <a:lnTo>
                    <a:pt x="280189" y="0"/>
                  </a:lnTo>
                  <a:lnTo>
                    <a:pt x="420283" y="0"/>
                  </a:lnTo>
                  <a:lnTo>
                    <a:pt x="700472" y="392246"/>
                  </a:lnTo>
                  <a:lnTo>
                    <a:pt x="420283" y="784492"/>
                  </a:lnTo>
                  <a:lnTo>
                    <a:pt x="280189" y="784492"/>
                  </a:lnTo>
                  <a:lnTo>
                    <a:pt x="0" y="39224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3101" tIns="273406" rIns="253101" bIns="273406" numCol="1" spcCol="1270" rtlCol="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>
                  <a:solidFill>
                    <a:schemeClr val="tx1"/>
                  </a:solidFill>
                </a:rPr>
                <a:t>С 15 </a:t>
              </a:r>
              <a:r>
                <a:rPr lang="ru-RU" sz="1100" kern="1200" dirty="0" err="1" smtClean="0">
                  <a:solidFill>
                    <a:schemeClr val="tx1"/>
                  </a:solidFill>
                </a:rPr>
                <a:t>Мар</a:t>
              </a:r>
              <a:endParaRPr lang="ru-RU" sz="1100" kern="1200" dirty="0">
                <a:solidFill>
                  <a:schemeClr val="tx1"/>
                </a:solidFill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8098849" y="4613622"/>
              <a:ext cx="972878" cy="209197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Полилиния 27"/>
            <p:cNvSpPr/>
            <p:nvPr/>
          </p:nvSpPr>
          <p:spPr>
            <a:xfrm>
              <a:off x="9563809" y="3442139"/>
              <a:ext cx="273986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273986" y="0"/>
                  </a:lnTo>
                </a:path>
              </a:pathLst>
            </a:custGeom>
            <a:noFill/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Прямая соединительная линия 28"/>
            <p:cNvSpPr/>
            <p:nvPr/>
          </p:nvSpPr>
          <p:spPr>
            <a:xfrm>
              <a:off x="9007565" y="3829130"/>
              <a:ext cx="0" cy="653743"/>
            </a:xfrm>
            <a:prstGeom prst="line">
              <a:avLst/>
            </a:pr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Прямоугольник 29"/>
            <p:cNvSpPr/>
            <p:nvPr/>
          </p:nvSpPr>
          <p:spPr>
            <a:xfrm>
              <a:off x="8894858" y="4482873"/>
              <a:ext cx="207700" cy="130748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Полилиния 30"/>
            <p:cNvSpPr/>
            <p:nvPr/>
          </p:nvSpPr>
          <p:spPr>
            <a:xfrm>
              <a:off x="9850231" y="3044637"/>
              <a:ext cx="1037732" cy="784492"/>
            </a:xfrm>
            <a:custGeom>
              <a:avLst/>
              <a:gdLst>
                <a:gd name="connsiteX0" fmla="*/ 0 w 708599"/>
                <a:gd name="connsiteY0" fmla="*/ 392246 h 784492"/>
                <a:gd name="connsiteX1" fmla="*/ 283440 w 708599"/>
                <a:gd name="connsiteY1" fmla="*/ 0 h 784492"/>
                <a:gd name="connsiteX2" fmla="*/ 425159 w 708599"/>
                <a:gd name="connsiteY2" fmla="*/ 0 h 784492"/>
                <a:gd name="connsiteX3" fmla="*/ 708599 w 708599"/>
                <a:gd name="connsiteY3" fmla="*/ 392246 h 784492"/>
                <a:gd name="connsiteX4" fmla="*/ 425159 w 708599"/>
                <a:gd name="connsiteY4" fmla="*/ 784492 h 784492"/>
                <a:gd name="connsiteX5" fmla="*/ 283440 w 708599"/>
                <a:gd name="connsiteY5" fmla="*/ 784492 h 784492"/>
                <a:gd name="connsiteX6" fmla="*/ 0 w 708599"/>
                <a:gd name="connsiteY6" fmla="*/ 392246 h 784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8599" h="784492">
                  <a:moveTo>
                    <a:pt x="0" y="392246"/>
                  </a:moveTo>
                  <a:lnTo>
                    <a:pt x="283440" y="0"/>
                  </a:lnTo>
                  <a:lnTo>
                    <a:pt x="425159" y="0"/>
                  </a:lnTo>
                  <a:lnTo>
                    <a:pt x="708599" y="392246"/>
                  </a:lnTo>
                  <a:lnTo>
                    <a:pt x="425159" y="784492"/>
                  </a:lnTo>
                  <a:lnTo>
                    <a:pt x="283440" y="784492"/>
                  </a:lnTo>
                  <a:lnTo>
                    <a:pt x="0" y="392246"/>
                  </a:lnTo>
                  <a:close/>
                </a:path>
              </a:pathLst>
            </a:cu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5065" tIns="273406" rIns="255065" bIns="273406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/>
                <a:t>С </a:t>
              </a:r>
              <a:r>
                <a:rPr lang="ru-RU" sz="1100" kern="1200" dirty="0" smtClean="0"/>
                <a:t>11 </a:t>
              </a:r>
              <a:r>
                <a:rPr lang="ru-RU" sz="1100" kern="1200" dirty="0" smtClean="0"/>
                <a:t>Мая</a:t>
              </a:r>
              <a:endParaRPr lang="ru-RU" sz="1100" kern="1200" dirty="0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9071727" y="168167"/>
              <a:ext cx="984165" cy="209197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Прямая соединительная линия 33"/>
            <p:cNvSpPr/>
            <p:nvPr/>
          </p:nvSpPr>
          <p:spPr>
            <a:xfrm>
              <a:off x="10388346" y="2390894"/>
              <a:ext cx="0" cy="653743"/>
            </a:xfrm>
            <a:prstGeom prst="line">
              <a:avLst/>
            </a:pr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Прямоугольник 34"/>
            <p:cNvSpPr/>
            <p:nvPr/>
          </p:nvSpPr>
          <p:spPr>
            <a:xfrm>
              <a:off x="10283291" y="2260145"/>
              <a:ext cx="210110" cy="130748"/>
            </a:xfrm>
            <a:prstGeom prst="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Прямоугольник 36"/>
            <p:cNvSpPr/>
            <p:nvPr/>
          </p:nvSpPr>
          <p:spPr>
            <a:xfrm>
              <a:off x="10055892" y="4613622"/>
              <a:ext cx="1083709" cy="209197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8" name="Полилиния 37"/>
            <p:cNvSpPr/>
            <p:nvPr/>
          </p:nvSpPr>
          <p:spPr>
            <a:xfrm>
              <a:off x="10852537" y="3431628"/>
              <a:ext cx="287063" cy="0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287063" y="0"/>
                  </a:lnTo>
                </a:path>
              </a:pathLst>
            </a:custGeom>
            <a:noFill/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Полилиния 40"/>
            <p:cNvSpPr/>
            <p:nvPr/>
          </p:nvSpPr>
          <p:spPr>
            <a:xfrm>
              <a:off x="11191823" y="3044637"/>
              <a:ext cx="1018136" cy="784492"/>
            </a:xfrm>
            <a:custGeom>
              <a:avLst/>
              <a:gdLst>
                <a:gd name="connsiteX0" fmla="*/ 0 w 696053"/>
                <a:gd name="connsiteY0" fmla="*/ 0 h 784492"/>
                <a:gd name="connsiteX1" fmla="*/ 417632 w 696053"/>
                <a:gd name="connsiteY1" fmla="*/ 0 h 784492"/>
                <a:gd name="connsiteX2" fmla="*/ 696053 w 696053"/>
                <a:gd name="connsiteY2" fmla="*/ 392246 h 784492"/>
                <a:gd name="connsiteX3" fmla="*/ 417632 w 696053"/>
                <a:gd name="connsiteY3" fmla="*/ 784492 h 784492"/>
                <a:gd name="connsiteX4" fmla="*/ 0 w 696053"/>
                <a:gd name="connsiteY4" fmla="*/ 784492 h 784492"/>
                <a:gd name="connsiteX5" fmla="*/ 0 w 696053"/>
                <a:gd name="connsiteY5" fmla="*/ 0 h 784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96053" h="784492">
                  <a:moveTo>
                    <a:pt x="696053" y="784492"/>
                  </a:moveTo>
                  <a:lnTo>
                    <a:pt x="278421" y="784492"/>
                  </a:lnTo>
                  <a:lnTo>
                    <a:pt x="0" y="392246"/>
                  </a:lnTo>
                  <a:lnTo>
                    <a:pt x="278421" y="0"/>
                  </a:lnTo>
                  <a:lnTo>
                    <a:pt x="696053" y="0"/>
                  </a:lnTo>
                  <a:lnTo>
                    <a:pt x="696053" y="784492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3031" tIns="83820" rIns="83820" bIns="83820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100" kern="1200" dirty="0" smtClean="0">
                  <a:solidFill>
                    <a:schemeClr val="tx1"/>
                  </a:solidFill>
                </a:rPr>
                <a:t>Июнь</a:t>
              </a:r>
              <a:endParaRPr lang="ru-RU" sz="1100" kern="1200" dirty="0">
                <a:solidFill>
                  <a:schemeClr val="tx1"/>
                </a:solidFill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1139602" y="168167"/>
              <a:ext cx="966741" cy="2091978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Прямая соединительная линия 42"/>
            <p:cNvSpPr/>
            <p:nvPr/>
          </p:nvSpPr>
          <p:spPr>
            <a:xfrm>
              <a:off x="11937490" y="3844284"/>
              <a:ext cx="0" cy="653743"/>
            </a:xfrm>
            <a:prstGeom prst="line">
              <a:avLst/>
            </a:prstGeom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Прямоугольник 43"/>
            <p:cNvSpPr/>
            <p:nvPr/>
          </p:nvSpPr>
          <p:spPr>
            <a:xfrm>
              <a:off x="11834294" y="4498027"/>
              <a:ext cx="206390" cy="13074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5">
                <a:hueOff val="0"/>
                <a:satOff val="0"/>
                <a:lumOff val="0"/>
                <a:alphaOff val="0"/>
              </a:schemeClr>
            </a:fillRef>
            <a:effectRef idx="3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EB761CE6-695A-0941-954E-A6BD7E163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smtClean="0"/>
              <a:t>4</a:t>
            </a:fld>
            <a:endParaRPr lang="ru-RU" dirty="0"/>
          </a:p>
        </p:txBody>
      </p:sp>
      <p:sp>
        <p:nvSpPr>
          <p:cNvPr id="46" name="Полилиния 45"/>
          <p:cNvSpPr/>
          <p:nvPr/>
        </p:nvSpPr>
        <p:spPr>
          <a:xfrm>
            <a:off x="11185246" y="4926728"/>
            <a:ext cx="916509" cy="2091978"/>
          </a:xfrm>
          <a:custGeom>
            <a:avLst/>
            <a:gdLst>
              <a:gd name="connsiteX0" fmla="*/ 0 w 916509"/>
              <a:gd name="connsiteY0" fmla="*/ 0 h 2091978"/>
              <a:gd name="connsiteX1" fmla="*/ 916509 w 916509"/>
              <a:gd name="connsiteY1" fmla="*/ 0 h 2091978"/>
              <a:gd name="connsiteX2" fmla="*/ 916509 w 916509"/>
              <a:gd name="connsiteY2" fmla="*/ 2091978 h 2091978"/>
              <a:gd name="connsiteX3" fmla="*/ 0 w 916509"/>
              <a:gd name="connsiteY3" fmla="*/ 2091978 h 2091978"/>
              <a:gd name="connsiteX4" fmla="*/ 0 w 916509"/>
              <a:gd name="connsiteY4" fmla="*/ 0 h 209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509" h="2091978">
                <a:moveTo>
                  <a:pt x="0" y="0"/>
                </a:moveTo>
                <a:lnTo>
                  <a:pt x="916509" y="0"/>
                </a:lnTo>
                <a:lnTo>
                  <a:pt x="916509" y="2091978"/>
                </a:lnTo>
                <a:lnTo>
                  <a:pt x="0" y="20919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97790" rIns="0" bIns="97790" numCol="1" spcCol="1270" rtlCol="0" anchor="t" anchorCtr="1">
            <a:noAutofit/>
          </a:bodyPr>
          <a:lstStyle/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kern="1200" noProof="0" dirty="0" smtClean="0"/>
              <a:t>Оценка выпускников</a:t>
            </a:r>
            <a:endParaRPr lang="ru-RU" sz="1100" kern="1200" noProof="0" dirty="0"/>
          </a:p>
        </p:txBody>
      </p:sp>
      <p:sp>
        <p:nvSpPr>
          <p:cNvPr id="47" name="Полилиния 46"/>
          <p:cNvSpPr/>
          <p:nvPr/>
        </p:nvSpPr>
        <p:spPr>
          <a:xfrm>
            <a:off x="9795759" y="310057"/>
            <a:ext cx="951271" cy="2091978"/>
          </a:xfrm>
          <a:custGeom>
            <a:avLst/>
            <a:gdLst>
              <a:gd name="connsiteX0" fmla="*/ 0 w 951271"/>
              <a:gd name="connsiteY0" fmla="*/ 0 h 2091978"/>
              <a:gd name="connsiteX1" fmla="*/ 951271 w 951271"/>
              <a:gd name="connsiteY1" fmla="*/ 0 h 2091978"/>
              <a:gd name="connsiteX2" fmla="*/ 951271 w 951271"/>
              <a:gd name="connsiteY2" fmla="*/ 2091978 h 2091978"/>
              <a:gd name="connsiteX3" fmla="*/ 0 w 951271"/>
              <a:gd name="connsiteY3" fmla="*/ 2091978 h 2091978"/>
              <a:gd name="connsiteX4" fmla="*/ 0 w 951271"/>
              <a:gd name="connsiteY4" fmla="*/ 0 h 209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1271" h="2091978">
                <a:moveTo>
                  <a:pt x="0" y="0"/>
                </a:moveTo>
                <a:lnTo>
                  <a:pt x="951271" y="0"/>
                </a:lnTo>
                <a:lnTo>
                  <a:pt x="951271" y="2091978"/>
                </a:lnTo>
                <a:lnTo>
                  <a:pt x="0" y="20919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97790" rIns="0" bIns="97790" numCol="1" spcCol="1270" rtlCol="0" anchor="b" anchorCtr="1">
            <a:noAutofit/>
          </a:bodyPr>
          <a:lstStyle/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100" kern="1200" dirty="0"/>
          </a:p>
        </p:txBody>
      </p:sp>
      <p:sp>
        <p:nvSpPr>
          <p:cNvPr id="48" name="Полилиния 47"/>
          <p:cNvSpPr/>
          <p:nvPr/>
        </p:nvSpPr>
        <p:spPr>
          <a:xfrm>
            <a:off x="8538849" y="4926728"/>
            <a:ext cx="916509" cy="500395"/>
          </a:xfrm>
          <a:custGeom>
            <a:avLst/>
            <a:gdLst>
              <a:gd name="connsiteX0" fmla="*/ 0 w 916509"/>
              <a:gd name="connsiteY0" fmla="*/ 0 h 2091978"/>
              <a:gd name="connsiteX1" fmla="*/ 916509 w 916509"/>
              <a:gd name="connsiteY1" fmla="*/ 0 h 2091978"/>
              <a:gd name="connsiteX2" fmla="*/ 916509 w 916509"/>
              <a:gd name="connsiteY2" fmla="*/ 2091978 h 2091978"/>
              <a:gd name="connsiteX3" fmla="*/ 0 w 916509"/>
              <a:gd name="connsiteY3" fmla="*/ 2091978 h 2091978"/>
              <a:gd name="connsiteX4" fmla="*/ 0 w 916509"/>
              <a:gd name="connsiteY4" fmla="*/ 0 h 209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509" h="2091978">
                <a:moveTo>
                  <a:pt x="0" y="0"/>
                </a:moveTo>
                <a:lnTo>
                  <a:pt x="916509" y="0"/>
                </a:lnTo>
                <a:lnTo>
                  <a:pt x="916509" y="2091978"/>
                </a:lnTo>
                <a:lnTo>
                  <a:pt x="0" y="20919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97790" rIns="0" bIns="97790" numCol="1" spcCol="1270" rtlCol="0" anchor="t" anchorCtr="1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dirty="0"/>
              <a:t>Самооценка </a:t>
            </a:r>
            <a:endParaRPr lang="ru-RU" sz="1100" kern="1200" noProof="0" dirty="0"/>
          </a:p>
        </p:txBody>
      </p:sp>
      <p:sp>
        <p:nvSpPr>
          <p:cNvPr id="39" name="Полилиния 38"/>
          <p:cNvSpPr/>
          <p:nvPr/>
        </p:nvSpPr>
        <p:spPr>
          <a:xfrm>
            <a:off x="9804092" y="1487483"/>
            <a:ext cx="916509" cy="416944"/>
          </a:xfrm>
          <a:custGeom>
            <a:avLst/>
            <a:gdLst>
              <a:gd name="connsiteX0" fmla="*/ 0 w 916509"/>
              <a:gd name="connsiteY0" fmla="*/ 0 h 2091978"/>
              <a:gd name="connsiteX1" fmla="*/ 916509 w 916509"/>
              <a:gd name="connsiteY1" fmla="*/ 0 h 2091978"/>
              <a:gd name="connsiteX2" fmla="*/ 916509 w 916509"/>
              <a:gd name="connsiteY2" fmla="*/ 2091978 h 2091978"/>
              <a:gd name="connsiteX3" fmla="*/ 0 w 916509"/>
              <a:gd name="connsiteY3" fmla="*/ 2091978 h 2091978"/>
              <a:gd name="connsiteX4" fmla="*/ 0 w 916509"/>
              <a:gd name="connsiteY4" fmla="*/ 0 h 20919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509" h="2091978">
                <a:moveTo>
                  <a:pt x="0" y="0"/>
                </a:moveTo>
                <a:lnTo>
                  <a:pt x="916509" y="0"/>
                </a:lnTo>
                <a:lnTo>
                  <a:pt x="916509" y="2091978"/>
                </a:lnTo>
                <a:lnTo>
                  <a:pt x="0" y="209197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97790" rIns="0" bIns="97790" numCol="1" spcCol="1270" rtlCol="0" anchor="t" anchorCtr="1">
            <a:noAutofit/>
          </a:bodyPr>
          <a:lstStyle/>
          <a:p>
            <a:pPr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100" dirty="0" smtClean="0"/>
              <a:t>Определение </a:t>
            </a:r>
            <a:r>
              <a:rPr lang="ru-RU" sz="1100" dirty="0"/>
              <a:t>способа проведения оценки навыков</a:t>
            </a:r>
          </a:p>
          <a:p>
            <a:pPr lvl="0" algn="ctr" defTabSz="4889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1100" kern="1200" noProof="0" dirty="0"/>
          </a:p>
        </p:txBody>
      </p:sp>
    </p:spTree>
    <p:extLst>
      <p:ext uri="{BB962C8B-B14F-4D97-AF65-F5344CB8AC3E}">
        <p14:creationId xmlns:p14="http://schemas.microsoft.com/office/powerpoint/2010/main" val="29897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54DA9A-F01A-481E-A192-F11CA07CC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301" y="1368257"/>
            <a:ext cx="3833906" cy="2221622"/>
          </a:xfrm>
        </p:spPr>
        <p:txBody>
          <a:bodyPr>
            <a:normAutofit/>
          </a:bodyPr>
          <a:lstStyle/>
          <a:p>
            <a:r>
              <a:rPr lang="ru-RU" sz="3600" dirty="0"/>
              <a:t>Спецификации тестов и перечень оценки навыков</a:t>
            </a:r>
          </a:p>
        </p:txBody>
      </p:sp>
      <p:sp>
        <p:nvSpPr>
          <p:cNvPr id="10" name="Номер слайда 9">
            <a:extLst>
              <a:ext uri="{FF2B5EF4-FFF2-40B4-BE49-F238E27FC236}">
                <a16:creationId xmlns:a16="http://schemas.microsoft.com/office/drawing/2014/main" id="{EC7ECEE9-580B-8B4A-919F-4C04337CE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2" name="Текст 31"/>
          <p:cNvSpPr>
            <a:spLocks noGrp="1"/>
          </p:cNvSpPr>
          <p:nvPr>
            <p:ph type="body" sz="quarter" idx="18"/>
          </p:nvPr>
        </p:nvSpPr>
        <p:spPr>
          <a:xfrm>
            <a:off x="742545" y="3735422"/>
            <a:ext cx="3842550" cy="2327377"/>
          </a:xfrm>
        </p:spPr>
        <p:txBody>
          <a:bodyPr/>
          <a:lstStyle/>
          <a:p>
            <a:r>
              <a:rPr lang="ru-RU" dirty="0" smtClean="0"/>
              <a:t>Планируется согласовать с Учебно-методическими объединениями                                 до </a:t>
            </a:r>
            <a:r>
              <a:rPr lang="ru-RU" dirty="0" smtClean="0"/>
              <a:t>10 марта </a:t>
            </a:r>
            <a:r>
              <a:rPr lang="ru-RU" dirty="0" err="1" smtClean="0"/>
              <a:t>т.г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541264" y="566458"/>
            <a:ext cx="6242747" cy="5745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914400">
              <a:lnSpc>
                <a:spcPct val="50000"/>
              </a:lnSpc>
              <a:spcBef>
                <a:spcPts val="900"/>
              </a:spcBef>
            </a:pPr>
            <a:r>
              <a:rPr lang="ru-RU" sz="14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Формат оценки:</a:t>
            </a:r>
            <a:endParaRPr lang="ru-RU" sz="14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285750" lvl="0" indent="-285750" defTabSz="914400">
              <a:lnSpc>
                <a:spcPct val="5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Оценка знаний – автоматизированным компьютерным</a:t>
            </a:r>
          </a:p>
          <a:p>
            <a:pPr lvl="0" defTabSz="914400">
              <a:lnSpc>
                <a:spcPct val="50000"/>
              </a:lnSpc>
              <a:spcBef>
                <a:spcPts val="900"/>
              </a:spcBef>
            </a:pPr>
            <a:r>
              <a:rPr lang="ru-RU" sz="1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тестированием с помощью тестовых вопросов;</a:t>
            </a:r>
          </a:p>
          <a:p>
            <a:pPr marL="285750" lvl="0" indent="-285750" defTabSz="914400">
              <a:lnSpc>
                <a:spcPct val="50000"/>
              </a:lnSpc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Оценка навыков – прохождение клинических/практических станций.</a:t>
            </a:r>
          </a:p>
          <a:p>
            <a:pPr lvl="0" defTabSz="914400">
              <a:lnSpc>
                <a:spcPct val="50000"/>
              </a:lnSpc>
              <a:spcBef>
                <a:spcPts val="900"/>
              </a:spcBef>
            </a:pPr>
            <a:endParaRPr lang="ru-RU" sz="1400" b="1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defTabSz="914400">
              <a:lnSpc>
                <a:spcPct val="50000"/>
              </a:lnSpc>
              <a:spcBef>
                <a:spcPts val="900"/>
              </a:spcBef>
            </a:pPr>
            <a:r>
              <a:rPr lang="ru-RU" sz="14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Длительность:</a:t>
            </a:r>
          </a:p>
          <a:p>
            <a:pPr lvl="0" defTabSz="914400">
              <a:lnSpc>
                <a:spcPct val="50000"/>
              </a:lnSpc>
              <a:spcBef>
                <a:spcPts val="900"/>
              </a:spcBef>
            </a:pPr>
            <a:r>
              <a:rPr lang="ru-RU" sz="1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Оценка знаний – 100 тестовых вопросов (150 минут);</a:t>
            </a:r>
          </a:p>
          <a:p>
            <a:pPr lvl="0" defTabSz="914400">
              <a:lnSpc>
                <a:spcPct val="50000"/>
              </a:lnSpc>
              <a:spcBef>
                <a:spcPts val="900"/>
              </a:spcBef>
            </a:pPr>
            <a:r>
              <a:rPr lang="ru-RU" sz="1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Оценка навыков – 5 станций (50 минут).</a:t>
            </a:r>
          </a:p>
          <a:p>
            <a:pPr lvl="0" defTabSz="914400">
              <a:lnSpc>
                <a:spcPct val="50000"/>
              </a:lnSpc>
              <a:spcBef>
                <a:spcPts val="900"/>
              </a:spcBef>
            </a:pPr>
            <a:endParaRPr lang="ru-RU" sz="1400" b="1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defTabSz="914400">
              <a:lnSpc>
                <a:spcPct val="50000"/>
              </a:lnSpc>
              <a:spcBef>
                <a:spcPts val="900"/>
              </a:spcBef>
            </a:pPr>
            <a:r>
              <a:rPr lang="ru-RU" sz="14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Апелляция:</a:t>
            </a:r>
            <a:endParaRPr lang="ru-RU" sz="14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defTabSz="914400">
              <a:spcBef>
                <a:spcPts val="900"/>
              </a:spcBef>
            </a:pPr>
            <a:r>
              <a:rPr lang="ru-RU" sz="1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1 этап – Отметить в ИСО вопросы и указать причину апелляции. После завершения в течении 24 часов вправе направить на апелляцию, что и будет являться заявлением на апелляцию. </a:t>
            </a:r>
          </a:p>
          <a:p>
            <a:pPr lvl="0" defTabSz="914400">
              <a:lnSpc>
                <a:spcPct val="110000"/>
              </a:lnSpc>
              <a:spcBef>
                <a:spcPts val="900"/>
              </a:spcBef>
            </a:pPr>
            <a:r>
              <a:rPr lang="ru-RU" sz="1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2 этап – Заявление в письменной форме, с указанием причины и подробности возникшей проблемы. Направляется с аудио и видео записью прохождения оценки подающего заявление. </a:t>
            </a:r>
          </a:p>
          <a:p>
            <a:pPr lvl="0" defTabSz="914400">
              <a:lnSpc>
                <a:spcPct val="110000"/>
              </a:lnSpc>
              <a:spcBef>
                <a:spcPts val="900"/>
              </a:spcBef>
            </a:pPr>
            <a:r>
              <a:rPr lang="ru-RU" sz="1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Заявление рассматривается Республиканской апелляционной комиссия – утвержденной МЗ РК.</a:t>
            </a:r>
          </a:p>
          <a:p>
            <a:pPr lvl="0" defTabSz="914400">
              <a:lnSpc>
                <a:spcPct val="50000"/>
              </a:lnSpc>
              <a:spcBef>
                <a:spcPts val="900"/>
              </a:spcBef>
            </a:pPr>
            <a:endParaRPr lang="ru-RU" sz="1400" b="1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defTabSz="914400">
              <a:lnSpc>
                <a:spcPct val="50000"/>
              </a:lnSpc>
              <a:spcBef>
                <a:spcPts val="900"/>
              </a:spcBef>
            </a:pPr>
            <a:r>
              <a:rPr lang="ru-RU" sz="14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Итог:</a:t>
            </a:r>
          </a:p>
          <a:p>
            <a:pPr lvl="0" defTabSz="914400">
              <a:lnSpc>
                <a:spcPct val="50000"/>
              </a:lnSpc>
              <a:spcBef>
                <a:spcPts val="900"/>
              </a:spcBef>
            </a:pPr>
            <a:r>
              <a:rPr lang="ru-RU" sz="1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Для выпускника - Результат оценки профессиональной</a:t>
            </a:r>
          </a:p>
          <a:p>
            <a:pPr lvl="0" defTabSz="914400">
              <a:lnSpc>
                <a:spcPct val="50000"/>
              </a:lnSpc>
              <a:spcBef>
                <a:spcPts val="900"/>
              </a:spcBef>
            </a:pPr>
            <a:r>
              <a:rPr lang="ru-RU" sz="1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подготовленности;</a:t>
            </a:r>
          </a:p>
          <a:p>
            <a:pPr lvl="0" defTabSz="914400">
              <a:lnSpc>
                <a:spcPct val="50000"/>
              </a:lnSpc>
              <a:spcBef>
                <a:spcPts val="900"/>
              </a:spcBef>
            </a:pPr>
            <a:r>
              <a:rPr lang="ru-RU" sz="1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Для организации образования – Сводный протокол (с учетом</a:t>
            </a:r>
          </a:p>
          <a:p>
            <a:pPr lvl="0" defTabSz="914400">
              <a:lnSpc>
                <a:spcPct val="50000"/>
              </a:lnSpc>
              <a:spcBef>
                <a:spcPts val="900"/>
              </a:spcBef>
            </a:pPr>
            <a:r>
              <a:rPr lang="ru-RU" sz="14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апелляции).</a:t>
            </a:r>
            <a:endParaRPr lang="ru-RU" sz="140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796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6A00B74-5475-4C20-9E4F-D93144C70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697040"/>
            <a:ext cx="3833906" cy="1562638"/>
          </a:xfrm>
          <a:ln>
            <a:solidFill>
              <a:schemeClr val="bg1"/>
            </a:solidFill>
          </a:ln>
        </p:spPr>
        <p:txBody>
          <a:bodyPr rtlCol="0">
            <a:normAutofit fontScale="90000"/>
          </a:bodyPr>
          <a:lstStyle/>
          <a:p>
            <a:pPr rtl="0"/>
            <a:r>
              <a:rPr lang="ru-RU" dirty="0" smtClean="0">
                <a:solidFill>
                  <a:schemeClr val="accent1"/>
                </a:solidFill>
              </a:rPr>
              <a:t>Технические требования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0F1B58-257D-4779-A040-5E1616327E2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5955" y="3516711"/>
            <a:ext cx="3842550" cy="1178396"/>
          </a:xfrm>
        </p:spPr>
        <p:txBody>
          <a:bodyPr rtlCol="0"/>
          <a:lstStyle/>
          <a:p>
            <a:r>
              <a:rPr lang="ru-RU" dirty="0" smtClean="0"/>
              <a:t>Информационная                система оценки                                              - ИСО: </a:t>
            </a:r>
            <a:r>
              <a:rPr lang="ru-RU" dirty="0">
                <a:hlinkClick r:id="rId3"/>
              </a:rPr>
              <a:t>https://exam.ncie.kz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F38360A-177E-E146-99A7-581A78281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3D2E340-0663-474B-992C-9192B5C45E57}" type="slidenum">
              <a:rPr lang="ru-RU" smtClean="0"/>
              <a:t>6</a:t>
            </a:fld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4951379" y="1255704"/>
            <a:ext cx="7018117" cy="415754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lvl="0" algn="ctr" defTabSz="914400">
              <a:spcBef>
                <a:spcPts val="900"/>
              </a:spcBef>
            </a:pPr>
            <a:r>
              <a:rPr lang="ru-RU" sz="20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Рекомендуемые параметры для функционирования ИСО: </a:t>
            </a:r>
          </a:p>
          <a:p>
            <a:pPr marL="447675" lvl="0" indent="-174625" defTabSz="914400">
              <a:spcBef>
                <a:spcPts val="900"/>
              </a:spcBef>
              <a:buFont typeface="+mj-lt"/>
              <a:buAutoNum type="arabicPeriod"/>
            </a:pP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Стационарный компьютер или </a:t>
            </a:r>
            <a:r>
              <a:rPr lang="ru-RU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ноутбук;</a:t>
            </a:r>
          </a:p>
          <a:p>
            <a:pPr marL="447675" lvl="0" indent="-174625" defTabSz="914400">
              <a:spcBef>
                <a:spcPts val="900"/>
              </a:spcBef>
              <a:buFont typeface="+mj-lt"/>
              <a:buAutoNum type="arabicPeriod"/>
            </a:pPr>
            <a:r>
              <a:rPr lang="ru-RU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Веб-камера или фронтальная камера ноутбука;</a:t>
            </a:r>
            <a:endParaRPr lang="ru-RU" sz="2000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marL="447675" lvl="0" indent="-174625" defTabSz="914400">
              <a:spcBef>
                <a:spcPts val="900"/>
              </a:spcBef>
              <a:buFont typeface="+mj-lt"/>
              <a:buAutoNum type="arabicPeriod"/>
            </a:pP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Операционная система </a:t>
            </a:r>
            <a:r>
              <a:rPr lang="ru-RU" sz="2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Windows</a:t>
            </a: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версии не ниже 7, 8, 8.1, 10;</a:t>
            </a:r>
          </a:p>
          <a:p>
            <a:pPr marL="447675" lvl="0" indent="-174625" defTabSz="914400">
              <a:spcBef>
                <a:spcPts val="900"/>
              </a:spcBef>
              <a:buFont typeface="+mj-lt"/>
              <a:buAutoNum type="arabicPeriod"/>
            </a:pP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Интернет-браузер </a:t>
            </a:r>
            <a:r>
              <a:rPr lang="ru-RU" sz="2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Google</a:t>
            </a: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ru-RU" sz="2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Chrome</a:t>
            </a: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или </a:t>
            </a:r>
            <a:r>
              <a:rPr lang="ru-RU" sz="2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Mozilla</a:t>
            </a: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ru-RU" sz="2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Firefox</a:t>
            </a: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 последней версии на момент сдачи экзамена;</a:t>
            </a:r>
          </a:p>
          <a:p>
            <a:pPr marL="447675" lvl="0" indent="-174625" defTabSz="914400">
              <a:spcBef>
                <a:spcPts val="900"/>
              </a:spcBef>
              <a:buFont typeface="+mj-lt"/>
              <a:buAutoNum type="arabicPeriod"/>
            </a:pP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Наличие постоянного </a:t>
            </a:r>
            <a:r>
              <a:rPr lang="ru-RU" sz="2000" dirty="0" err="1">
                <a:solidFill>
                  <a:prstClr val="black">
                    <a:lumMod val="85000"/>
                    <a:lumOff val="15000"/>
                  </a:prstClr>
                </a:solidFill>
              </a:rPr>
              <a:t>и</a:t>
            </a:r>
            <a:r>
              <a:rPr lang="ru-RU" sz="2000" dirty="0" err="1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нтернет-соединения</a:t>
            </a:r>
            <a:r>
              <a:rPr lang="ru-RU" sz="20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</a:t>
            </a: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со скоростью передачи данных не ниже 3 Мбит/сек;</a:t>
            </a:r>
          </a:p>
          <a:p>
            <a:pPr marL="447675" lvl="0" indent="-174625" defTabSz="914400">
              <a:spcBef>
                <a:spcPts val="900"/>
              </a:spcBef>
              <a:buFont typeface="+mj-lt"/>
              <a:buAutoNum type="arabicPeriod"/>
            </a:pPr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Наличие веб-камеры на компьютере или фронтальной камеры ноутбука.</a:t>
            </a:r>
          </a:p>
        </p:txBody>
      </p:sp>
    </p:spTree>
    <p:extLst>
      <p:ext uri="{BB962C8B-B14F-4D97-AF65-F5344CB8AC3E}">
        <p14:creationId xmlns:p14="http://schemas.microsoft.com/office/powerpoint/2010/main" val="414911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714" y="2186869"/>
            <a:ext cx="4007222" cy="3420723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1"/>
                </a:solidFill>
              </a:rPr>
              <a:t>Ссылка для выпускника:</a:t>
            </a:r>
            <a:endParaRPr lang="ru-RU" sz="4800" dirty="0">
              <a:solidFill>
                <a:schemeClr val="accent1"/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D30775-E195-4C4C-93B0-0261753A3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2E340-0663-474B-992C-9192B5C45E57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5152416" y="1060314"/>
            <a:ext cx="6248401" cy="470818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ru-RU" sz="3200" u="sng" dirty="0" smtClean="0">
                <a:solidFill>
                  <a:srgbClr val="0070C0"/>
                </a:solidFill>
                <a:hlinkClick r:id="rId4"/>
              </a:rPr>
              <a:t>Руководство для прохождения оценки </a:t>
            </a:r>
            <a:r>
              <a:rPr lang="ru-RU" sz="3200" u="sng" dirty="0">
                <a:solidFill>
                  <a:srgbClr val="0070C0"/>
                </a:solidFill>
                <a:hlinkClick r:id="rId4"/>
              </a:rPr>
              <a:t>профессиональной подготовленности выпускников 2020-2021 учебного года по программам технического и профессионального, </a:t>
            </a:r>
            <a:r>
              <a:rPr lang="ru-RU" sz="3200" u="sng" dirty="0" err="1">
                <a:solidFill>
                  <a:srgbClr val="0070C0"/>
                </a:solidFill>
                <a:hlinkClick r:id="rId4"/>
              </a:rPr>
              <a:t>послесреднего</a:t>
            </a:r>
            <a:r>
              <a:rPr lang="ru-RU" sz="3200" u="sng" dirty="0">
                <a:solidFill>
                  <a:srgbClr val="0070C0"/>
                </a:solidFill>
                <a:hlinkClick r:id="rId4"/>
              </a:rPr>
              <a:t> образования в области здравоохранения</a:t>
            </a:r>
            <a:endParaRPr lang="ru-RU" sz="3200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59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7784" y="1874520"/>
            <a:ext cx="4038122" cy="3637650"/>
          </a:xfrm>
        </p:spPr>
        <p:txBody>
          <a:bodyPr/>
          <a:lstStyle/>
          <a:p>
            <a:r>
              <a:rPr lang="kk-KZ" dirty="0" smtClean="0">
                <a:solidFill>
                  <a:schemeClr val="accent1"/>
                </a:solidFill>
              </a:rPr>
              <a:t>Проект решения: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946904" y="540628"/>
            <a:ext cx="6483096" cy="56498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Предоставить </a:t>
            </a:r>
            <a:r>
              <a:rPr lang="ru-RU" sz="2400" dirty="0"/>
              <a:t>сведения по выпускникам бакалавриата, интернатуры и резидентуры 2020-201 учебного года по </a:t>
            </a:r>
            <a:r>
              <a:rPr lang="ru-RU" sz="2400" dirty="0" smtClean="0"/>
              <a:t>форме, до 20 февраля </a:t>
            </a:r>
            <a:r>
              <a:rPr lang="ru-RU" sz="2400" dirty="0" err="1" smtClean="0"/>
              <a:t>т.г</a:t>
            </a:r>
            <a:r>
              <a:rPr lang="ru-RU" sz="2400" dirty="0" smtClean="0"/>
              <a:t>., ответственный </a:t>
            </a:r>
            <a:r>
              <a:rPr lang="ru-RU" sz="2400" dirty="0"/>
              <a:t>организации образования и </a:t>
            </a:r>
            <a:r>
              <a:rPr lang="ru-RU" sz="2400" dirty="0" smtClean="0"/>
              <a:t>научные организации </a:t>
            </a:r>
            <a:r>
              <a:rPr lang="ru-RU" sz="2400" dirty="0"/>
              <a:t>в области здравоохранения.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3D2E340-0663-474B-992C-9192B5C45E57}" type="slidenum">
              <a:rPr lang="ru-RU" noProof="0" smtClean="0"/>
              <a:t>8</a:t>
            </a:fld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4264909933"/>
      </p:ext>
    </p:extLst>
  </p:cSld>
  <p:clrMapOvr>
    <a:masterClrMapping/>
  </p:clrMapOvr>
</p:sld>
</file>

<file path=ppt/theme/theme1.xml><?xml version="1.0" encoding="utf-8"?>
<a:theme xmlns:a="http://schemas.openxmlformats.org/drawingml/2006/main" name="Заголовки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78406_TF45175639" id="{0CB3B67C-ADA0-46A3-A501-1B1292F68551}" vid="{2091BC34-9FB7-40AF-8FF7-74627929E416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60E032F-2E55-4A86-BB2D-1A317C6429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DB4AFBF-E012-4607-B95C-D9E661912AC6}">
  <ds:schemaRefs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http://purl.org/dc/dcmitype/"/>
    <ds:schemaRef ds:uri="71af3243-3dd4-4a8d-8c0d-dd76da1f02a5"/>
    <ds:schemaRef ds:uri="http://schemas.microsoft.com/office/infopath/2007/PartnerControls"/>
    <ds:schemaRef ds:uri="16c05727-aa75-4e4a-9b5f-8a80a1165891"/>
  </ds:schemaRefs>
</ds:datastoreItem>
</file>

<file path=customXml/itemProps3.xml><?xml version="1.0" encoding="utf-8"?>
<ds:datastoreItem xmlns:ds="http://schemas.openxmlformats.org/officeDocument/2006/customXml" ds:itemID="{C77EC923-6023-4411-8330-A0042153EE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биографии</Template>
  <TotalTime>0</TotalTime>
  <Words>576</Words>
  <Application>Microsoft Office PowerPoint</Application>
  <PresentationFormat>Широкоэкранный</PresentationFormat>
  <Paragraphs>100</Paragraphs>
  <Slides>8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Schoolbook</vt:lpstr>
      <vt:lpstr>Corbel</vt:lpstr>
      <vt:lpstr>Заголовки</vt:lpstr>
      <vt:lpstr>Независимая оценка профессиональной подготовленности выпускников образования 2020-2021 учебного года</vt:lpstr>
      <vt:lpstr>Нормативно правовые акты</vt:lpstr>
      <vt:lpstr>Кто подлежит оценке:</vt:lpstr>
      <vt:lpstr>Подготовительные мероприятия</vt:lpstr>
      <vt:lpstr>Спецификации тестов и перечень оценки навыков</vt:lpstr>
      <vt:lpstr>Технические требования</vt:lpstr>
      <vt:lpstr>Ссылка для выпускника:</vt:lpstr>
      <vt:lpstr>Проект решения: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2021-02-02T09:01:18Z</dcterms:created>
  <dcterms:modified xsi:type="dcterms:W3CDTF">2021-02-09T05:21:23Z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