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3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ha\Desktop\&#1091;&#1084;&#1086;\24-09-2020_21-55-21\&#1089;&#1074;&#1086;&#1076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ha\Desktop\&#1091;&#1084;&#1086;\24-09-2020_21-55-21\&#1089;&#1074;&#1086;&#1076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ha\Desktop\&#1091;&#1084;&#1086;\24-09-2020_21-55-21\&#1089;&#1074;&#1086;&#1076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ha\Desktop\&#1091;&#1084;&#1086;\24-09-2020_21-55-21\&#1089;&#1074;&#1086;&#1076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Лист2!$B$1:$B$3</c:f>
              <c:strCache>
                <c:ptCount val="3"/>
                <c:pt idx="2">
                  <c:v>грант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Лист2!$A$4:$A$16</c:f>
              <c:strCache>
                <c:ptCount val="13"/>
                <c:pt idx="0">
                  <c:v>КазНМУ</c:v>
                </c:pt>
                <c:pt idx="1">
                  <c:v>ВШОЗ</c:v>
                </c:pt>
                <c:pt idx="2">
                  <c:v>МУК</c:v>
                </c:pt>
                <c:pt idx="3">
                  <c:v>МУС</c:v>
                </c:pt>
                <c:pt idx="4">
                  <c:v>КРМУ</c:v>
                </c:pt>
                <c:pt idx="5">
                  <c:v>МУА</c:v>
                </c:pt>
                <c:pt idx="6">
                  <c:v>НЦ Сызганова»</c:v>
                </c:pt>
                <c:pt idx="7">
                  <c:v>НЦУ</c:v>
                </c:pt>
                <c:pt idx="8">
                  <c:v>НЦН</c:v>
                </c:pt>
                <c:pt idx="9">
                  <c:v>ЮКМА</c:v>
                </c:pt>
                <c:pt idx="10">
                  <c:v>ЗКМУ</c:v>
                </c:pt>
                <c:pt idx="11">
                  <c:v>КГУ</c:v>
                </c:pt>
                <c:pt idx="12">
                  <c:v>КФ "University Medical Center"</c:v>
                </c:pt>
              </c:strCache>
            </c:strRef>
          </c:cat>
          <c:val>
            <c:numRef>
              <c:f>Лист2!$B$4:$B$16</c:f>
              <c:numCache>
                <c:formatCode>0</c:formatCode>
                <c:ptCount val="13"/>
                <c:pt idx="0" formatCode="General">
                  <c:v>886</c:v>
                </c:pt>
                <c:pt idx="1">
                  <c:v>76</c:v>
                </c:pt>
                <c:pt idx="2" formatCode="General">
                  <c:v>605</c:v>
                </c:pt>
                <c:pt idx="3" formatCode="General">
                  <c:v>460</c:v>
                </c:pt>
                <c:pt idx="4" formatCode="General">
                  <c:v>215</c:v>
                </c:pt>
                <c:pt idx="5" formatCode="General">
                  <c:v>784</c:v>
                </c:pt>
                <c:pt idx="6" formatCode="General">
                  <c:v>24</c:v>
                </c:pt>
                <c:pt idx="7" formatCode="General">
                  <c:v>10</c:v>
                </c:pt>
                <c:pt idx="8" formatCode="General">
                  <c:v>5</c:v>
                </c:pt>
                <c:pt idx="9" formatCode="General">
                  <c:v>275</c:v>
                </c:pt>
                <c:pt idx="10" formatCode="General">
                  <c:v>440</c:v>
                </c:pt>
                <c:pt idx="11" formatCode="General">
                  <c:v>6</c:v>
                </c:pt>
                <c:pt idx="12" formatCode="General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88-4180-8C83-4DDC94D930E8}"/>
            </c:ext>
          </c:extLst>
        </c:ser>
        <c:ser>
          <c:idx val="1"/>
          <c:order val="1"/>
          <c:tx>
            <c:strRef>
              <c:f>Лист2!$C$1:$C$3</c:f>
              <c:strCache>
                <c:ptCount val="3"/>
                <c:pt idx="2">
                  <c:v>сельская квота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Лист2!$A$4:$A$16</c:f>
              <c:strCache>
                <c:ptCount val="13"/>
                <c:pt idx="0">
                  <c:v>КазНМУ</c:v>
                </c:pt>
                <c:pt idx="1">
                  <c:v>ВШОЗ</c:v>
                </c:pt>
                <c:pt idx="2">
                  <c:v>МУК</c:v>
                </c:pt>
                <c:pt idx="3">
                  <c:v>МУС</c:v>
                </c:pt>
                <c:pt idx="4">
                  <c:v>КРМУ</c:v>
                </c:pt>
                <c:pt idx="5">
                  <c:v>МУА</c:v>
                </c:pt>
                <c:pt idx="6">
                  <c:v>НЦ Сызганова»</c:v>
                </c:pt>
                <c:pt idx="7">
                  <c:v>НЦУ</c:v>
                </c:pt>
                <c:pt idx="8">
                  <c:v>НЦН</c:v>
                </c:pt>
                <c:pt idx="9">
                  <c:v>ЮКМА</c:v>
                </c:pt>
                <c:pt idx="10">
                  <c:v>ЗКМУ</c:v>
                </c:pt>
                <c:pt idx="11">
                  <c:v>КГУ</c:v>
                </c:pt>
                <c:pt idx="12">
                  <c:v>КФ "University Medical Center"</c:v>
                </c:pt>
              </c:strCache>
            </c:strRef>
          </c:cat>
          <c:val>
            <c:numRef>
              <c:f>Лист2!$C$4:$C$16</c:f>
              <c:numCache>
                <c:formatCode>0</c:formatCode>
                <c:ptCount val="13"/>
                <c:pt idx="0" formatCode="General">
                  <c:v>208</c:v>
                </c:pt>
                <c:pt idx="1">
                  <c:v>0</c:v>
                </c:pt>
                <c:pt idx="2" formatCode="General">
                  <c:v>149</c:v>
                </c:pt>
                <c:pt idx="3" formatCode="General">
                  <c:v>84</c:v>
                </c:pt>
                <c:pt idx="4" formatCode="General">
                  <c:v>78</c:v>
                </c:pt>
                <c:pt idx="5" formatCode="General">
                  <c:v>170</c:v>
                </c:pt>
                <c:pt idx="8" formatCode="General">
                  <c:v>0</c:v>
                </c:pt>
                <c:pt idx="9" formatCode="General">
                  <c:v>95</c:v>
                </c:pt>
                <c:pt idx="10" formatCode="General">
                  <c:v>98</c:v>
                </c:pt>
                <c:pt idx="11" formatCode="General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88-4180-8C83-4DDC94D930E8}"/>
            </c:ext>
          </c:extLst>
        </c:ser>
        <c:ser>
          <c:idx val="2"/>
          <c:order val="2"/>
          <c:tx>
            <c:strRef>
              <c:f>Лист2!$D$1:$D$3</c:f>
              <c:strCache>
                <c:ptCount val="3"/>
                <c:pt idx="1">
                  <c:v>целевая МИО</c:v>
                </c:pt>
                <c:pt idx="2">
                  <c:v>сельская квота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Лист2!$A$4:$A$16</c:f>
              <c:strCache>
                <c:ptCount val="13"/>
                <c:pt idx="0">
                  <c:v>КазНМУ</c:v>
                </c:pt>
                <c:pt idx="1">
                  <c:v>ВШОЗ</c:v>
                </c:pt>
                <c:pt idx="2">
                  <c:v>МУК</c:v>
                </c:pt>
                <c:pt idx="3">
                  <c:v>МУС</c:v>
                </c:pt>
                <c:pt idx="4">
                  <c:v>КРМУ</c:v>
                </c:pt>
                <c:pt idx="5">
                  <c:v>МУА</c:v>
                </c:pt>
                <c:pt idx="6">
                  <c:v>НЦ Сызганова»</c:v>
                </c:pt>
                <c:pt idx="7">
                  <c:v>НЦУ</c:v>
                </c:pt>
                <c:pt idx="8">
                  <c:v>НЦН</c:v>
                </c:pt>
                <c:pt idx="9">
                  <c:v>ЮКМА</c:v>
                </c:pt>
                <c:pt idx="10">
                  <c:v>ЗКМУ</c:v>
                </c:pt>
                <c:pt idx="11">
                  <c:v>КГУ</c:v>
                </c:pt>
                <c:pt idx="12">
                  <c:v>КФ "University Medical Center"</c:v>
                </c:pt>
              </c:strCache>
            </c:strRef>
          </c:cat>
          <c:val>
            <c:numRef>
              <c:f>Лист2!$D$4:$D$16</c:f>
              <c:numCache>
                <c:formatCode>0</c:formatCode>
                <c:ptCount val="13"/>
                <c:pt idx="0" formatCode="General">
                  <c:v>18</c:v>
                </c:pt>
                <c:pt idx="1">
                  <c:v>0</c:v>
                </c:pt>
                <c:pt idx="2" formatCode="General">
                  <c:v>5</c:v>
                </c:pt>
                <c:pt idx="3" formatCode="General">
                  <c:v>18</c:v>
                </c:pt>
                <c:pt idx="4" formatCode="General">
                  <c:v>4</c:v>
                </c:pt>
                <c:pt idx="5" formatCode="General">
                  <c:v>16</c:v>
                </c:pt>
                <c:pt idx="8" formatCode="General">
                  <c:v>0</c:v>
                </c:pt>
                <c:pt idx="10" formatCode="General">
                  <c:v>6</c:v>
                </c:pt>
                <c:pt idx="11" formatCode="General">
                  <c:v>0</c:v>
                </c:pt>
                <c:pt idx="12" formatCode="General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88-4180-8C83-4DDC94D930E8}"/>
            </c:ext>
          </c:extLst>
        </c:ser>
        <c:ser>
          <c:idx val="3"/>
          <c:order val="3"/>
          <c:tx>
            <c:strRef>
              <c:f>Лист2!$E$1:$E$3</c:f>
              <c:strCache>
                <c:ptCount val="3"/>
                <c:pt idx="1">
                  <c:v>платная подготовка</c:v>
                </c:pt>
                <c:pt idx="2">
                  <c:v>сельская квота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Лист2!$A$4:$A$16</c:f>
              <c:strCache>
                <c:ptCount val="13"/>
                <c:pt idx="0">
                  <c:v>КазНМУ</c:v>
                </c:pt>
                <c:pt idx="1">
                  <c:v>ВШОЗ</c:v>
                </c:pt>
                <c:pt idx="2">
                  <c:v>МУК</c:v>
                </c:pt>
                <c:pt idx="3">
                  <c:v>МУС</c:v>
                </c:pt>
                <c:pt idx="4">
                  <c:v>КРМУ</c:v>
                </c:pt>
                <c:pt idx="5">
                  <c:v>МУА</c:v>
                </c:pt>
                <c:pt idx="6">
                  <c:v>НЦ Сызганова»</c:v>
                </c:pt>
                <c:pt idx="7">
                  <c:v>НЦУ</c:v>
                </c:pt>
                <c:pt idx="8">
                  <c:v>НЦН</c:v>
                </c:pt>
                <c:pt idx="9">
                  <c:v>ЮКМА</c:v>
                </c:pt>
                <c:pt idx="10">
                  <c:v>ЗКМУ</c:v>
                </c:pt>
                <c:pt idx="11">
                  <c:v>КГУ</c:v>
                </c:pt>
                <c:pt idx="12">
                  <c:v>КФ "University Medical Center"</c:v>
                </c:pt>
              </c:strCache>
            </c:strRef>
          </c:cat>
          <c:val>
            <c:numRef>
              <c:f>Лист2!$E$4:$E$16</c:f>
              <c:numCache>
                <c:formatCode>0</c:formatCode>
                <c:ptCount val="13"/>
                <c:pt idx="0" formatCode="General">
                  <c:v>235</c:v>
                </c:pt>
                <c:pt idx="1">
                  <c:v>0</c:v>
                </c:pt>
                <c:pt idx="2" formatCode="General">
                  <c:v>154</c:v>
                </c:pt>
                <c:pt idx="3" formatCode="General">
                  <c:v>198</c:v>
                </c:pt>
                <c:pt idx="4" formatCode="General">
                  <c:v>264</c:v>
                </c:pt>
                <c:pt idx="5" formatCode="General">
                  <c:v>145</c:v>
                </c:pt>
                <c:pt idx="8" formatCode="General">
                  <c:v>1</c:v>
                </c:pt>
                <c:pt idx="9" formatCode="General">
                  <c:v>173</c:v>
                </c:pt>
                <c:pt idx="10" formatCode="General">
                  <c:v>260</c:v>
                </c:pt>
                <c:pt idx="11" formatCode="General">
                  <c:v>22</c:v>
                </c:pt>
                <c:pt idx="12" formatCode="General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788-4180-8C83-4DDC94D930E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40646880"/>
        <c:axId val="340647536"/>
      </c:barChart>
      <c:catAx>
        <c:axId val="340646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0647536"/>
        <c:crosses val="autoZero"/>
        <c:auto val="1"/>
        <c:lblAlgn val="ctr"/>
        <c:lblOffset val="100"/>
        <c:noMultiLvlLbl val="0"/>
      </c:catAx>
      <c:valAx>
        <c:axId val="340647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0646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Лист3!$A$20:$A$32</c:f>
              <c:strCache>
                <c:ptCount val="13"/>
                <c:pt idx="0">
                  <c:v>КазНМУ</c:v>
                </c:pt>
                <c:pt idx="1">
                  <c:v>ВШОЗ</c:v>
                </c:pt>
                <c:pt idx="2">
                  <c:v>МУК</c:v>
                </c:pt>
                <c:pt idx="3">
                  <c:v>МУС</c:v>
                </c:pt>
                <c:pt idx="4">
                  <c:v>КРМУ</c:v>
                </c:pt>
                <c:pt idx="5">
                  <c:v>МУА</c:v>
                </c:pt>
                <c:pt idx="6">
                  <c:v>НЦ Сызганова»</c:v>
                </c:pt>
                <c:pt idx="7">
                  <c:v>НЦУ</c:v>
                </c:pt>
                <c:pt idx="8">
                  <c:v>НЦН</c:v>
                </c:pt>
                <c:pt idx="9">
                  <c:v>ЮКМА</c:v>
                </c:pt>
                <c:pt idx="10">
                  <c:v>ЗКМУ</c:v>
                </c:pt>
                <c:pt idx="11">
                  <c:v>КГУ</c:v>
                </c:pt>
                <c:pt idx="12">
                  <c:v>КФ "UMC"</c:v>
                </c:pt>
              </c:strCache>
            </c:strRef>
          </c:cat>
          <c:val>
            <c:numRef>
              <c:f>Лист3!$B$20:$B$32</c:f>
              <c:numCache>
                <c:formatCode>0%</c:formatCode>
                <c:ptCount val="13"/>
                <c:pt idx="0" formatCode="0.00%">
                  <c:v>0.41399999999999998</c:v>
                </c:pt>
                <c:pt idx="1">
                  <c:v>0.25</c:v>
                </c:pt>
                <c:pt idx="2">
                  <c:v>0.33</c:v>
                </c:pt>
                <c:pt idx="3">
                  <c:v>0.43</c:v>
                </c:pt>
                <c:pt idx="4">
                  <c:v>0.624</c:v>
                </c:pt>
                <c:pt idx="5">
                  <c:v>0.16</c:v>
                </c:pt>
                <c:pt idx="6" formatCode="0.00%">
                  <c:v>0.29199999999999998</c:v>
                </c:pt>
                <c:pt idx="9" formatCode="0.00%">
                  <c:v>0.76800000000000002</c:v>
                </c:pt>
                <c:pt idx="10">
                  <c:v>0.32</c:v>
                </c:pt>
                <c:pt idx="11">
                  <c:v>1</c:v>
                </c:pt>
                <c:pt idx="1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A5-4259-917A-CCDA51C1C08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58658080"/>
        <c:axId val="358650536"/>
      </c:barChart>
      <c:catAx>
        <c:axId val="358658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58650536"/>
        <c:crosses val="autoZero"/>
        <c:auto val="1"/>
        <c:lblAlgn val="ctr"/>
        <c:lblOffset val="100"/>
        <c:noMultiLvlLbl val="0"/>
      </c:catAx>
      <c:valAx>
        <c:axId val="358650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58658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Лист4!$A$21:$A$34</c:f>
              <c:strCache>
                <c:ptCount val="14"/>
                <c:pt idx="0">
                  <c:v>КазНМУ</c:v>
                </c:pt>
                <c:pt idx="1">
                  <c:v>ВШОЗ</c:v>
                </c:pt>
                <c:pt idx="2">
                  <c:v>МУК</c:v>
                </c:pt>
                <c:pt idx="3">
                  <c:v>МУС</c:v>
                </c:pt>
                <c:pt idx="4">
                  <c:v>КРМУ</c:v>
                </c:pt>
                <c:pt idx="5">
                  <c:v>МУА</c:v>
                </c:pt>
                <c:pt idx="6">
                  <c:v>НЦ Сызганова»</c:v>
                </c:pt>
                <c:pt idx="7">
                  <c:v>НЦУ</c:v>
                </c:pt>
                <c:pt idx="8">
                  <c:v>НЦН</c:v>
                </c:pt>
                <c:pt idx="9">
                  <c:v>ЮКМА</c:v>
                </c:pt>
                <c:pt idx="10">
                  <c:v>ЗКМУ</c:v>
                </c:pt>
                <c:pt idx="11">
                  <c:v>КГУ</c:v>
                </c:pt>
                <c:pt idx="12">
                  <c:v>КФ "UMC"</c:v>
                </c:pt>
                <c:pt idx="13">
                  <c:v>КазМУНО</c:v>
                </c:pt>
              </c:strCache>
            </c:strRef>
          </c:cat>
          <c:val>
            <c:numRef>
              <c:f>Лист4!$B$21:$B$34</c:f>
              <c:numCache>
                <c:formatCode>0%</c:formatCode>
                <c:ptCount val="14"/>
                <c:pt idx="0" formatCode="0.00%">
                  <c:v>0.3</c:v>
                </c:pt>
                <c:pt idx="1">
                  <c:v>0.05</c:v>
                </c:pt>
                <c:pt idx="2">
                  <c:v>0.35</c:v>
                </c:pt>
                <c:pt idx="3" formatCode="@">
                  <c:v>0</c:v>
                </c:pt>
                <c:pt idx="4">
                  <c:v>0.36499999999999999</c:v>
                </c:pt>
                <c:pt idx="5" formatCode="0.00%">
                  <c:v>0.36049999999999999</c:v>
                </c:pt>
                <c:pt idx="6" formatCode="0.00%">
                  <c:v>4.1000000000000002E-2</c:v>
                </c:pt>
                <c:pt idx="8">
                  <c:v>0</c:v>
                </c:pt>
                <c:pt idx="9" formatCode="0.00%">
                  <c:v>0.107</c:v>
                </c:pt>
                <c:pt idx="10">
                  <c:v>0.32</c:v>
                </c:pt>
                <c:pt idx="11">
                  <c:v>0.28999999999999998</c:v>
                </c:pt>
                <c:pt idx="12">
                  <c:v>1</c:v>
                </c:pt>
                <c:pt idx="13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CF-4B59-B3F0-69B52A7BDE1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33309672"/>
        <c:axId val="433307376"/>
      </c:barChart>
      <c:catAx>
        <c:axId val="433309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3307376"/>
        <c:crosses val="autoZero"/>
        <c:auto val="1"/>
        <c:lblAlgn val="ctr"/>
        <c:lblOffset val="100"/>
        <c:noMultiLvlLbl val="0"/>
      </c:catAx>
      <c:valAx>
        <c:axId val="433307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3309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Лист5!$A$19:$A$32</c:f>
              <c:strCache>
                <c:ptCount val="14"/>
                <c:pt idx="0">
                  <c:v>КазНМУ</c:v>
                </c:pt>
                <c:pt idx="1">
                  <c:v>ВШОЗ</c:v>
                </c:pt>
                <c:pt idx="2">
                  <c:v>МУК</c:v>
                </c:pt>
                <c:pt idx="3">
                  <c:v>МУС</c:v>
                </c:pt>
                <c:pt idx="4">
                  <c:v>КРМУ</c:v>
                </c:pt>
                <c:pt idx="5">
                  <c:v>МУА</c:v>
                </c:pt>
                <c:pt idx="6">
                  <c:v>НЦ Сызганова»</c:v>
                </c:pt>
                <c:pt idx="7">
                  <c:v>НЦУ</c:v>
                </c:pt>
                <c:pt idx="8">
                  <c:v>НЦН</c:v>
                </c:pt>
                <c:pt idx="9">
                  <c:v>ЮКМА</c:v>
                </c:pt>
                <c:pt idx="10">
                  <c:v>ЗКМУ</c:v>
                </c:pt>
                <c:pt idx="11">
                  <c:v>КГУ</c:v>
                </c:pt>
                <c:pt idx="12">
                  <c:v>КФ "UMC"</c:v>
                </c:pt>
                <c:pt idx="13">
                  <c:v>КазМУНО</c:v>
                </c:pt>
              </c:strCache>
            </c:strRef>
          </c:cat>
          <c:val>
            <c:numRef>
              <c:f>Лист5!$B$19:$B$32</c:f>
              <c:numCache>
                <c:formatCode>0%</c:formatCode>
                <c:ptCount val="14"/>
                <c:pt idx="0" formatCode="0.00%">
                  <c:v>0.95399999999999996</c:v>
                </c:pt>
                <c:pt idx="1">
                  <c:v>0.93</c:v>
                </c:pt>
                <c:pt idx="2" formatCode="0.00%">
                  <c:v>0.98</c:v>
                </c:pt>
                <c:pt idx="3">
                  <c:v>1</c:v>
                </c:pt>
                <c:pt idx="4">
                  <c:v>0.98299999999999998</c:v>
                </c:pt>
                <c:pt idx="5">
                  <c:v>0.95</c:v>
                </c:pt>
                <c:pt idx="6" formatCode="0.00%">
                  <c:v>0.7</c:v>
                </c:pt>
                <c:pt idx="7">
                  <c:v>0.9</c:v>
                </c:pt>
                <c:pt idx="8">
                  <c:v>0.67</c:v>
                </c:pt>
                <c:pt idx="9" formatCode="0.00%">
                  <c:v>0.999</c:v>
                </c:pt>
                <c:pt idx="10" formatCode="0.0%">
                  <c:v>0.9</c:v>
                </c:pt>
                <c:pt idx="11">
                  <c:v>0.99</c:v>
                </c:pt>
                <c:pt idx="12">
                  <c:v>1</c:v>
                </c:pt>
                <c:pt idx="13">
                  <c:v>0.79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D1-4D4D-A885-14FD6C0275A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29728648"/>
        <c:axId val="429733240"/>
      </c:barChart>
      <c:catAx>
        <c:axId val="429728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9733240"/>
        <c:crosses val="autoZero"/>
        <c:auto val="1"/>
        <c:lblAlgn val="ctr"/>
        <c:lblOffset val="100"/>
        <c:noMultiLvlLbl val="0"/>
      </c:catAx>
      <c:valAx>
        <c:axId val="429733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9728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52349-F0B6-4A0E-A439-1242512D714C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7742-AAEF-4963-82BC-EC14A66867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421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52349-F0B6-4A0E-A439-1242512D714C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7742-AAEF-4963-82BC-EC14A66867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4659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52349-F0B6-4A0E-A439-1242512D714C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7742-AAEF-4963-82BC-EC14A66867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607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52349-F0B6-4A0E-A439-1242512D714C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7742-AAEF-4963-82BC-EC14A66867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469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52349-F0B6-4A0E-A439-1242512D714C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7742-AAEF-4963-82BC-EC14A66867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698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52349-F0B6-4A0E-A439-1242512D714C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7742-AAEF-4963-82BC-EC14A66867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3448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52349-F0B6-4A0E-A439-1242512D714C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7742-AAEF-4963-82BC-EC14A66867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500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52349-F0B6-4A0E-A439-1242512D714C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7742-AAEF-4963-82BC-EC14A66867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6152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52349-F0B6-4A0E-A439-1242512D714C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7742-AAEF-4963-82BC-EC14A66867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99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52349-F0B6-4A0E-A439-1242512D714C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7742-AAEF-4963-82BC-EC14A66867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6869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52349-F0B6-4A0E-A439-1242512D714C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7742-AAEF-4963-82BC-EC14A66867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426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52349-F0B6-4A0E-A439-1242512D714C}" type="datetimeFigureOut">
              <a:rPr lang="ru-RU" smtClean="0"/>
              <a:t>25.09.2020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17742-AAEF-4963-82BC-EC14A66867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131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3512" y="1688893"/>
            <a:ext cx="9144000" cy="1928950"/>
          </a:xfrm>
        </p:spPr>
        <p:txBody>
          <a:bodyPr>
            <a:normAutofit/>
          </a:bodyPr>
          <a:lstStyle/>
          <a:p>
            <a:r>
              <a:rPr lang="ru-RU" sz="4000" b="1" i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Трудоустро</a:t>
            </a:r>
            <a:r>
              <a:rPr lang="ru-RU" sz="4000" b="1" i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ru-RU" sz="4000" b="1" i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 выпускников </a:t>
            </a:r>
            <a:br>
              <a:rPr lang="ru-RU" sz="4000" b="1" i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i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– 2020 учебного года</a:t>
            </a:r>
            <a:endParaRPr lang="ru-RU" sz="4000" b="1" i="1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D:\загрузки\логотип КазНМ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5181" y="245117"/>
            <a:ext cx="980661" cy="980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32522" y="29816"/>
            <a:ext cx="54035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 smtClean="0">
              <a:solidFill>
                <a:srgbClr val="DBBE5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algn="ctr"/>
            <a:r>
              <a:rPr lang="ru-RU" b="1" i="1" dirty="0" smtClean="0">
                <a:solidFill>
                  <a:srgbClr val="660033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«С.Ж. </a:t>
            </a:r>
            <a:r>
              <a:rPr lang="ru-RU" b="1" i="1" dirty="0" err="1" smtClean="0">
                <a:solidFill>
                  <a:srgbClr val="660033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Асфендияров</a:t>
            </a:r>
            <a:r>
              <a:rPr lang="ru-RU" b="1" i="1" dirty="0" smtClean="0">
                <a:solidFill>
                  <a:srgbClr val="660033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660033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атындағы</a:t>
            </a:r>
            <a:endParaRPr lang="ru-RU" b="1" i="1" dirty="0" smtClean="0">
              <a:solidFill>
                <a:srgbClr val="660033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b="1" i="1" dirty="0" smtClean="0">
                <a:solidFill>
                  <a:srgbClr val="660033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660033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Қазақ</a:t>
            </a:r>
            <a:r>
              <a:rPr lang="ru-RU" b="1" i="1" dirty="0" smtClean="0">
                <a:solidFill>
                  <a:srgbClr val="660033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660033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ұлттық</a:t>
            </a:r>
            <a:r>
              <a:rPr lang="ru-RU" b="1" i="1" dirty="0" smtClean="0">
                <a:solidFill>
                  <a:srgbClr val="660033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медицина </a:t>
            </a:r>
            <a:r>
              <a:rPr lang="ru-RU" b="1" i="1" dirty="0" err="1" smtClean="0">
                <a:solidFill>
                  <a:srgbClr val="660033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университеті</a:t>
            </a:r>
            <a:r>
              <a:rPr lang="ru-RU" b="1" i="1" dirty="0" smtClean="0">
                <a:solidFill>
                  <a:srgbClr val="660033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» КЕА</a:t>
            </a:r>
            <a:r>
              <a:rPr lang="kk-KZ" b="1" i="1" dirty="0" smtClean="0">
                <a:solidFill>
                  <a:srgbClr val="660033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Қ</a:t>
            </a:r>
            <a:endParaRPr lang="ru-RU" b="1" i="1" dirty="0">
              <a:solidFill>
                <a:srgbClr val="660033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05231" y="302448"/>
            <a:ext cx="51912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660033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НАО «Казахский Национальный Медицинский Университет имени С.Д. </a:t>
            </a:r>
            <a:r>
              <a:rPr lang="ru-RU" b="1" i="1" dirty="0" err="1" smtClean="0">
                <a:solidFill>
                  <a:srgbClr val="660033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Асфендиярова</a:t>
            </a:r>
            <a:r>
              <a:rPr lang="ru-RU" b="1" i="1" dirty="0" smtClean="0">
                <a:solidFill>
                  <a:srgbClr val="660033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»</a:t>
            </a:r>
          </a:p>
          <a:p>
            <a:endParaRPr lang="ru-RU" dirty="0"/>
          </a:p>
        </p:txBody>
      </p:sp>
      <p:pic>
        <p:nvPicPr>
          <p:cNvPr id="10" name="Объект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59"/>
          <a:stretch/>
        </p:blipFill>
        <p:spPr>
          <a:xfrm>
            <a:off x="0" y="5933660"/>
            <a:ext cx="12192000" cy="92433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98024" y="1705397"/>
            <a:ext cx="5754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 по направлению подготовки - Здравоохранение</a:t>
            </a:r>
          </a:p>
        </p:txBody>
      </p:sp>
    </p:spTree>
    <p:extLst>
      <p:ext uri="{BB962C8B-B14F-4D97-AF65-F5344CB8AC3E}">
        <p14:creationId xmlns:p14="http://schemas.microsoft.com/office/powerpoint/2010/main" val="23116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7196969"/>
              </p:ext>
            </p:extLst>
          </p:nvPr>
        </p:nvGraphicFramePr>
        <p:xfrm>
          <a:off x="0" y="0"/>
          <a:ext cx="12192000" cy="68580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79603">
                  <a:extLst>
                    <a:ext uri="{9D8B030D-6E8A-4147-A177-3AD203B41FA5}">
                      <a16:colId xmlns:a16="http://schemas.microsoft.com/office/drawing/2014/main" val="1080663839"/>
                    </a:ext>
                  </a:extLst>
                </a:gridCol>
                <a:gridCol w="265585">
                  <a:extLst>
                    <a:ext uri="{9D8B030D-6E8A-4147-A177-3AD203B41FA5}">
                      <a16:colId xmlns:a16="http://schemas.microsoft.com/office/drawing/2014/main" val="3900370240"/>
                    </a:ext>
                  </a:extLst>
                </a:gridCol>
                <a:gridCol w="420509">
                  <a:extLst>
                    <a:ext uri="{9D8B030D-6E8A-4147-A177-3AD203B41FA5}">
                      <a16:colId xmlns:a16="http://schemas.microsoft.com/office/drawing/2014/main" val="2100899007"/>
                    </a:ext>
                  </a:extLst>
                </a:gridCol>
                <a:gridCol w="309849">
                  <a:extLst>
                    <a:ext uri="{9D8B030D-6E8A-4147-A177-3AD203B41FA5}">
                      <a16:colId xmlns:a16="http://schemas.microsoft.com/office/drawing/2014/main" val="945287354"/>
                    </a:ext>
                  </a:extLst>
                </a:gridCol>
                <a:gridCol w="354113">
                  <a:extLst>
                    <a:ext uri="{9D8B030D-6E8A-4147-A177-3AD203B41FA5}">
                      <a16:colId xmlns:a16="http://schemas.microsoft.com/office/drawing/2014/main" val="1075902259"/>
                    </a:ext>
                  </a:extLst>
                </a:gridCol>
                <a:gridCol w="356879">
                  <a:extLst>
                    <a:ext uri="{9D8B030D-6E8A-4147-A177-3AD203B41FA5}">
                      <a16:colId xmlns:a16="http://schemas.microsoft.com/office/drawing/2014/main" val="1452670218"/>
                    </a:ext>
                  </a:extLst>
                </a:gridCol>
                <a:gridCol w="423275">
                  <a:extLst>
                    <a:ext uri="{9D8B030D-6E8A-4147-A177-3AD203B41FA5}">
                      <a16:colId xmlns:a16="http://schemas.microsoft.com/office/drawing/2014/main" val="871335919"/>
                    </a:ext>
                  </a:extLst>
                </a:gridCol>
                <a:gridCol w="340280">
                  <a:extLst>
                    <a:ext uri="{9D8B030D-6E8A-4147-A177-3AD203B41FA5}">
                      <a16:colId xmlns:a16="http://schemas.microsoft.com/office/drawing/2014/main" val="1625636116"/>
                    </a:ext>
                  </a:extLst>
                </a:gridCol>
                <a:gridCol w="320915">
                  <a:extLst>
                    <a:ext uri="{9D8B030D-6E8A-4147-A177-3AD203B41FA5}">
                      <a16:colId xmlns:a16="http://schemas.microsoft.com/office/drawing/2014/main" val="2302236246"/>
                    </a:ext>
                  </a:extLst>
                </a:gridCol>
                <a:gridCol w="320915">
                  <a:extLst>
                    <a:ext uri="{9D8B030D-6E8A-4147-A177-3AD203B41FA5}">
                      <a16:colId xmlns:a16="http://schemas.microsoft.com/office/drawing/2014/main" val="2218299089"/>
                    </a:ext>
                  </a:extLst>
                </a:gridCol>
                <a:gridCol w="442641">
                  <a:extLst>
                    <a:ext uri="{9D8B030D-6E8A-4147-A177-3AD203B41FA5}">
                      <a16:colId xmlns:a16="http://schemas.microsoft.com/office/drawing/2014/main" val="2724286518"/>
                    </a:ext>
                  </a:extLst>
                </a:gridCol>
                <a:gridCol w="439875">
                  <a:extLst>
                    <a:ext uri="{9D8B030D-6E8A-4147-A177-3AD203B41FA5}">
                      <a16:colId xmlns:a16="http://schemas.microsoft.com/office/drawing/2014/main" val="576519410"/>
                    </a:ext>
                  </a:extLst>
                </a:gridCol>
                <a:gridCol w="265585">
                  <a:extLst>
                    <a:ext uri="{9D8B030D-6E8A-4147-A177-3AD203B41FA5}">
                      <a16:colId xmlns:a16="http://schemas.microsoft.com/office/drawing/2014/main" val="2465256981"/>
                    </a:ext>
                  </a:extLst>
                </a:gridCol>
                <a:gridCol w="320915">
                  <a:extLst>
                    <a:ext uri="{9D8B030D-6E8A-4147-A177-3AD203B41FA5}">
                      <a16:colId xmlns:a16="http://schemas.microsoft.com/office/drawing/2014/main" val="1453740088"/>
                    </a:ext>
                  </a:extLst>
                </a:gridCol>
                <a:gridCol w="265585">
                  <a:extLst>
                    <a:ext uri="{9D8B030D-6E8A-4147-A177-3AD203B41FA5}">
                      <a16:colId xmlns:a16="http://schemas.microsoft.com/office/drawing/2014/main" val="2968431677"/>
                    </a:ext>
                  </a:extLst>
                </a:gridCol>
                <a:gridCol w="309849">
                  <a:extLst>
                    <a:ext uri="{9D8B030D-6E8A-4147-A177-3AD203B41FA5}">
                      <a16:colId xmlns:a16="http://schemas.microsoft.com/office/drawing/2014/main" val="1419151489"/>
                    </a:ext>
                  </a:extLst>
                </a:gridCol>
                <a:gridCol w="309849">
                  <a:extLst>
                    <a:ext uri="{9D8B030D-6E8A-4147-A177-3AD203B41FA5}">
                      <a16:colId xmlns:a16="http://schemas.microsoft.com/office/drawing/2014/main" val="2526551257"/>
                    </a:ext>
                  </a:extLst>
                </a:gridCol>
                <a:gridCol w="420509">
                  <a:extLst>
                    <a:ext uri="{9D8B030D-6E8A-4147-A177-3AD203B41FA5}">
                      <a16:colId xmlns:a16="http://schemas.microsoft.com/office/drawing/2014/main" val="3039564828"/>
                    </a:ext>
                  </a:extLst>
                </a:gridCol>
                <a:gridCol w="315382">
                  <a:extLst>
                    <a:ext uri="{9D8B030D-6E8A-4147-A177-3AD203B41FA5}">
                      <a16:colId xmlns:a16="http://schemas.microsoft.com/office/drawing/2014/main" val="2867766086"/>
                    </a:ext>
                  </a:extLst>
                </a:gridCol>
                <a:gridCol w="320915">
                  <a:extLst>
                    <a:ext uri="{9D8B030D-6E8A-4147-A177-3AD203B41FA5}">
                      <a16:colId xmlns:a16="http://schemas.microsoft.com/office/drawing/2014/main" val="2806758890"/>
                    </a:ext>
                  </a:extLst>
                </a:gridCol>
                <a:gridCol w="248986">
                  <a:extLst>
                    <a:ext uri="{9D8B030D-6E8A-4147-A177-3AD203B41FA5}">
                      <a16:colId xmlns:a16="http://schemas.microsoft.com/office/drawing/2014/main" val="3300085063"/>
                    </a:ext>
                  </a:extLst>
                </a:gridCol>
                <a:gridCol w="354113">
                  <a:extLst>
                    <a:ext uri="{9D8B030D-6E8A-4147-A177-3AD203B41FA5}">
                      <a16:colId xmlns:a16="http://schemas.microsoft.com/office/drawing/2014/main" val="2810764889"/>
                    </a:ext>
                  </a:extLst>
                </a:gridCol>
                <a:gridCol w="356879">
                  <a:extLst>
                    <a:ext uri="{9D8B030D-6E8A-4147-A177-3AD203B41FA5}">
                      <a16:colId xmlns:a16="http://schemas.microsoft.com/office/drawing/2014/main" val="3106638568"/>
                    </a:ext>
                  </a:extLst>
                </a:gridCol>
                <a:gridCol w="442641">
                  <a:extLst>
                    <a:ext uri="{9D8B030D-6E8A-4147-A177-3AD203B41FA5}">
                      <a16:colId xmlns:a16="http://schemas.microsoft.com/office/drawing/2014/main" val="146708636"/>
                    </a:ext>
                  </a:extLst>
                </a:gridCol>
                <a:gridCol w="315382">
                  <a:extLst>
                    <a:ext uri="{9D8B030D-6E8A-4147-A177-3AD203B41FA5}">
                      <a16:colId xmlns:a16="http://schemas.microsoft.com/office/drawing/2014/main" val="3905822925"/>
                    </a:ext>
                  </a:extLst>
                </a:gridCol>
                <a:gridCol w="248986">
                  <a:extLst>
                    <a:ext uri="{9D8B030D-6E8A-4147-A177-3AD203B41FA5}">
                      <a16:colId xmlns:a16="http://schemas.microsoft.com/office/drawing/2014/main" val="52639389"/>
                    </a:ext>
                  </a:extLst>
                </a:gridCol>
                <a:gridCol w="248986">
                  <a:extLst>
                    <a:ext uri="{9D8B030D-6E8A-4147-A177-3AD203B41FA5}">
                      <a16:colId xmlns:a16="http://schemas.microsoft.com/office/drawing/2014/main" val="2647369779"/>
                    </a:ext>
                  </a:extLst>
                </a:gridCol>
                <a:gridCol w="309849">
                  <a:extLst>
                    <a:ext uri="{9D8B030D-6E8A-4147-A177-3AD203B41FA5}">
                      <a16:colId xmlns:a16="http://schemas.microsoft.com/office/drawing/2014/main" val="3934403610"/>
                    </a:ext>
                  </a:extLst>
                </a:gridCol>
                <a:gridCol w="309849">
                  <a:extLst>
                    <a:ext uri="{9D8B030D-6E8A-4147-A177-3AD203B41FA5}">
                      <a16:colId xmlns:a16="http://schemas.microsoft.com/office/drawing/2014/main" val="1384418555"/>
                    </a:ext>
                  </a:extLst>
                </a:gridCol>
                <a:gridCol w="553301">
                  <a:extLst>
                    <a:ext uri="{9D8B030D-6E8A-4147-A177-3AD203B41FA5}">
                      <a16:colId xmlns:a16="http://schemas.microsoft.com/office/drawing/2014/main" val="3421277126"/>
                    </a:ext>
                  </a:extLst>
                </a:gridCol>
              </a:tblGrid>
              <a:tr h="51042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ВУЗа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Выпуск 2020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Персональное распределение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Самостоятельное трудоустройство 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Поступили на обучение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Доезд 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vert="vert270" anchor="ctr"/>
                </a:tc>
                <a:extLst>
                  <a:ext uri="{0D108BD9-81ED-4DB2-BD59-A6C34878D82A}">
                    <a16:rowId xmlns:a16="http://schemas.microsoft.com/office/drawing/2014/main" val="1146137788"/>
                  </a:ext>
                </a:extLst>
              </a:tr>
              <a:tr h="4842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госзаказ РБ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целевая МИО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vert="vert27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платная подготовка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vert="vert27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госзаказ РБ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целевая МИО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vert="vert27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платная подготовка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vert="vert27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vert="vert27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госзаказ РБ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целевая МИО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vert="vert27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платная подготовка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vert="vert27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vert="vert27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госзаказ РБ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целевая МИО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vert="vert27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платная подготовка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vert="vert27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vert="vert27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vert="vert27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госзаказ РБ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целевая МИО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vert="vert27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платная подготовка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vert="vert27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vert="vert27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0523020"/>
                  </a:ext>
                </a:extLst>
              </a:tr>
              <a:tr h="11517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грант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сельская квота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vert="vert27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грант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сельская квота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vert="vert27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грант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сельская квота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vert="vert27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грант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сельская квота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vert="vert27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грант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сельская квота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vert="vert27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9878622"/>
                  </a:ext>
                </a:extLst>
              </a:tr>
              <a:tr h="26175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НАО "КазНМУ им.С.Д.Асфендиярова"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41,40%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95,40%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extLst>
                  <a:ext uri="{0D108BD9-81ED-4DB2-BD59-A6C34878D82A}">
                    <a16:rowId xmlns:a16="http://schemas.microsoft.com/office/drawing/2014/main" val="3412440585"/>
                  </a:ext>
                </a:extLst>
              </a:tr>
              <a:tr h="26175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КМУ "ВШОЗ"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extLst>
                  <a:ext uri="{0D108BD9-81ED-4DB2-BD59-A6C34878D82A}">
                    <a16:rowId xmlns:a16="http://schemas.microsoft.com/office/drawing/2014/main" val="1131900374"/>
                  </a:ext>
                </a:extLst>
              </a:tr>
              <a:tr h="52351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НАО "Медицинский Университет Караганды"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extLst>
                  <a:ext uri="{0D108BD9-81ED-4DB2-BD59-A6C34878D82A}">
                    <a16:rowId xmlns:a16="http://schemas.microsoft.com/office/drawing/2014/main" val="177996395"/>
                  </a:ext>
                </a:extLst>
              </a:tr>
              <a:tr h="52351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НАО «Медицинский университет Семей»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extLst>
                  <a:ext uri="{0D108BD9-81ED-4DB2-BD59-A6C34878D82A}">
                    <a16:rowId xmlns:a16="http://schemas.microsoft.com/office/drawing/2014/main" val="3078862193"/>
                  </a:ext>
                </a:extLst>
              </a:tr>
              <a:tr h="26175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КазРосмедуниверситет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extLst>
                  <a:ext uri="{0D108BD9-81ED-4DB2-BD59-A6C34878D82A}">
                    <a16:rowId xmlns:a16="http://schemas.microsoft.com/office/drawing/2014/main" val="1245424108"/>
                  </a:ext>
                </a:extLst>
              </a:tr>
              <a:tr h="26175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 "Медицинский университет Астана"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16%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36,05%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extLst>
                  <a:ext uri="{0D108BD9-81ED-4DB2-BD59-A6C34878D82A}">
                    <a16:rowId xmlns:a16="http://schemas.microsoft.com/office/drawing/2014/main" val="2769064243"/>
                  </a:ext>
                </a:extLst>
              </a:tr>
              <a:tr h="52351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 «Национальный Научный центр хирургии им. А.Н. Сызганова»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29,20%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extLst>
                  <a:ext uri="{0D108BD9-81ED-4DB2-BD59-A6C34878D82A}">
                    <a16:rowId xmlns:a16="http://schemas.microsoft.com/office/drawing/2014/main" val="863180947"/>
                  </a:ext>
                </a:extLst>
              </a:tr>
              <a:tr h="26175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НЦУ имени Б.У.Джарбусынова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extLst>
                  <a:ext uri="{0D108BD9-81ED-4DB2-BD59-A6C34878D82A}">
                    <a16:rowId xmlns:a16="http://schemas.microsoft.com/office/drawing/2014/main" val="3728244347"/>
                  </a:ext>
                </a:extLst>
              </a:tr>
              <a:tr h="26175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Национальный Центр Нейрохирургии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extLst>
                  <a:ext uri="{0D108BD9-81ED-4DB2-BD59-A6C34878D82A}">
                    <a16:rowId xmlns:a16="http://schemas.microsoft.com/office/drawing/2014/main" val="1099135204"/>
                  </a:ext>
                </a:extLst>
              </a:tr>
              <a:tr h="52351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Южно-Казахстанская медицинская академия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76,80%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99,90%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extLst>
                  <a:ext uri="{0D108BD9-81ED-4DB2-BD59-A6C34878D82A}">
                    <a16:rowId xmlns:a16="http://schemas.microsoft.com/office/drawing/2014/main" val="4015232919"/>
                  </a:ext>
                </a:extLst>
              </a:tr>
              <a:tr h="26175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НАО "ЗКМУ им. М.Оспанова"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extLst>
                  <a:ext uri="{0D108BD9-81ED-4DB2-BD59-A6C34878D82A}">
                    <a16:rowId xmlns:a16="http://schemas.microsoft.com/office/drawing/2014/main" val="3084014714"/>
                  </a:ext>
                </a:extLst>
              </a:tr>
              <a:tr h="52351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НАО "Кокшетауский университет им.Ш.Уалиханова"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extLst>
                  <a:ext uri="{0D108BD9-81ED-4DB2-BD59-A6C34878D82A}">
                    <a16:rowId xmlns:a16="http://schemas.microsoft.com/office/drawing/2014/main" val="4248876089"/>
                  </a:ext>
                </a:extLst>
              </a:tr>
              <a:tr h="26175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КФ "</a:t>
                      </a:r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University Medical Center"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42" marR="7642" marT="7642" marB="0" anchor="ctr"/>
                </a:tc>
                <a:extLst>
                  <a:ext uri="{0D108BD9-81ED-4DB2-BD59-A6C34878D82A}">
                    <a16:rowId xmlns:a16="http://schemas.microsoft.com/office/drawing/2014/main" val="34628235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268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487" y="275673"/>
            <a:ext cx="10515600" cy="986597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Сравнительный анализ количество выпускников медицинских университетов</a:t>
            </a:r>
            <a:endParaRPr lang="ru-RU" sz="3600" b="1" i="1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280" b="31402"/>
          <a:stretch/>
        </p:blipFill>
        <p:spPr>
          <a:xfrm>
            <a:off x="7580116" y="5478029"/>
            <a:ext cx="4399760" cy="1103243"/>
          </a:xfrm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981905"/>
              </p:ext>
            </p:extLst>
          </p:nvPr>
        </p:nvGraphicFramePr>
        <p:xfrm>
          <a:off x="301486" y="1528276"/>
          <a:ext cx="4603387" cy="50604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50682">
                  <a:extLst>
                    <a:ext uri="{9D8B030D-6E8A-4147-A177-3AD203B41FA5}">
                      <a16:colId xmlns:a16="http://schemas.microsoft.com/office/drawing/2014/main" val="556048745"/>
                    </a:ext>
                  </a:extLst>
                </a:gridCol>
                <a:gridCol w="320467">
                  <a:extLst>
                    <a:ext uri="{9D8B030D-6E8A-4147-A177-3AD203B41FA5}">
                      <a16:colId xmlns:a16="http://schemas.microsoft.com/office/drawing/2014/main" val="830618464"/>
                    </a:ext>
                  </a:extLst>
                </a:gridCol>
                <a:gridCol w="300438">
                  <a:extLst>
                    <a:ext uri="{9D8B030D-6E8A-4147-A177-3AD203B41FA5}">
                      <a16:colId xmlns:a16="http://schemas.microsoft.com/office/drawing/2014/main" val="268716163"/>
                    </a:ext>
                  </a:extLst>
                </a:gridCol>
                <a:gridCol w="373880">
                  <a:extLst>
                    <a:ext uri="{9D8B030D-6E8A-4147-A177-3AD203B41FA5}">
                      <a16:colId xmlns:a16="http://schemas.microsoft.com/office/drawing/2014/main" val="3049253955"/>
                    </a:ext>
                  </a:extLst>
                </a:gridCol>
                <a:gridCol w="427291">
                  <a:extLst>
                    <a:ext uri="{9D8B030D-6E8A-4147-A177-3AD203B41FA5}">
                      <a16:colId xmlns:a16="http://schemas.microsoft.com/office/drawing/2014/main" val="742213673"/>
                    </a:ext>
                  </a:extLst>
                </a:gridCol>
                <a:gridCol w="430629">
                  <a:extLst>
                    <a:ext uri="{9D8B030D-6E8A-4147-A177-3AD203B41FA5}">
                      <a16:colId xmlns:a16="http://schemas.microsoft.com/office/drawing/2014/main" val="276446472"/>
                    </a:ext>
                  </a:extLst>
                </a:gridCol>
              </a:tblGrid>
              <a:tr h="33793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Выпуск 2020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940612"/>
                  </a:ext>
                </a:extLst>
              </a:tr>
              <a:tr h="320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госзаказ РБ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целевая МИО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vert="vert27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платная подготовка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vert="vert27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vert="vert270" anchor="ctr"/>
                </a:tc>
                <a:extLst>
                  <a:ext uri="{0D108BD9-81ED-4DB2-BD59-A6C34878D82A}">
                    <a16:rowId xmlns:a16="http://schemas.microsoft.com/office/drawing/2014/main" val="497893997"/>
                  </a:ext>
                </a:extLst>
              </a:tr>
              <a:tr h="7625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грант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сельская квота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vert="vert27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9837208"/>
                  </a:ext>
                </a:extLst>
              </a:tr>
              <a:tr h="1733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НАО "КазНМУ им.С.Д.Асфендиярова"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extLst>
                  <a:ext uri="{0D108BD9-81ED-4DB2-BD59-A6C34878D82A}">
                    <a16:rowId xmlns:a16="http://schemas.microsoft.com/office/drawing/2014/main" val="2443489392"/>
                  </a:ext>
                </a:extLst>
              </a:tr>
              <a:tr h="1733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КМУ "ВШОЗ"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extLst>
                  <a:ext uri="{0D108BD9-81ED-4DB2-BD59-A6C34878D82A}">
                    <a16:rowId xmlns:a16="http://schemas.microsoft.com/office/drawing/2014/main" val="2246953432"/>
                  </a:ext>
                </a:extLst>
              </a:tr>
              <a:tr h="3466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НАО "Медицинский Университет Караганды"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extLst>
                  <a:ext uri="{0D108BD9-81ED-4DB2-BD59-A6C34878D82A}">
                    <a16:rowId xmlns:a16="http://schemas.microsoft.com/office/drawing/2014/main" val="795379547"/>
                  </a:ext>
                </a:extLst>
              </a:tr>
              <a:tr h="3466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НАО «Медицинский университет Семей»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extLst>
                  <a:ext uri="{0D108BD9-81ED-4DB2-BD59-A6C34878D82A}">
                    <a16:rowId xmlns:a16="http://schemas.microsoft.com/office/drawing/2014/main" val="1565749449"/>
                  </a:ext>
                </a:extLst>
              </a:tr>
              <a:tr h="1733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КазРосмедуниверситет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extLst>
                  <a:ext uri="{0D108BD9-81ED-4DB2-BD59-A6C34878D82A}">
                    <a16:rowId xmlns:a16="http://schemas.microsoft.com/office/drawing/2014/main" val="3205348732"/>
                  </a:ext>
                </a:extLst>
              </a:tr>
              <a:tr h="1733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 "Медицинский университет Астана"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extLst>
                  <a:ext uri="{0D108BD9-81ED-4DB2-BD59-A6C34878D82A}">
                    <a16:rowId xmlns:a16="http://schemas.microsoft.com/office/drawing/2014/main" val="2980643647"/>
                  </a:ext>
                </a:extLst>
              </a:tr>
              <a:tr h="3466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 «Национальный Научный центр хирургии им. А.Н. Сызганова»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extLst>
                  <a:ext uri="{0D108BD9-81ED-4DB2-BD59-A6C34878D82A}">
                    <a16:rowId xmlns:a16="http://schemas.microsoft.com/office/drawing/2014/main" val="1263711761"/>
                  </a:ext>
                </a:extLst>
              </a:tr>
              <a:tr h="1733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НЦУ имени Б.У.Джарбусынова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extLst>
                  <a:ext uri="{0D108BD9-81ED-4DB2-BD59-A6C34878D82A}">
                    <a16:rowId xmlns:a16="http://schemas.microsoft.com/office/drawing/2014/main" val="2663989667"/>
                  </a:ext>
                </a:extLst>
              </a:tr>
              <a:tr h="1733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Национальный Центр Нейрохирургии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extLst>
                  <a:ext uri="{0D108BD9-81ED-4DB2-BD59-A6C34878D82A}">
                    <a16:rowId xmlns:a16="http://schemas.microsoft.com/office/drawing/2014/main" val="1221974872"/>
                  </a:ext>
                </a:extLst>
              </a:tr>
              <a:tr h="3466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Южно-Казахстанская медицинская академия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extLst>
                  <a:ext uri="{0D108BD9-81ED-4DB2-BD59-A6C34878D82A}">
                    <a16:rowId xmlns:a16="http://schemas.microsoft.com/office/drawing/2014/main" val="2348944935"/>
                  </a:ext>
                </a:extLst>
              </a:tr>
              <a:tr h="1733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НАО "ЗКМУ им. М.Оспанова"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extLst>
                  <a:ext uri="{0D108BD9-81ED-4DB2-BD59-A6C34878D82A}">
                    <a16:rowId xmlns:a16="http://schemas.microsoft.com/office/drawing/2014/main" val="1265502365"/>
                  </a:ext>
                </a:extLst>
              </a:tr>
              <a:tr h="3466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НАО "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Кокшетауский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университет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им.Ш.Уалиханова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ctr"/>
                </a:tc>
                <a:extLst>
                  <a:ext uri="{0D108BD9-81ED-4DB2-BD59-A6C34878D82A}">
                    <a16:rowId xmlns:a16="http://schemas.microsoft.com/office/drawing/2014/main" val="968565317"/>
                  </a:ext>
                </a:extLst>
              </a:tr>
              <a:tr h="3466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КФ "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University Medical Center"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14177239"/>
                  </a:ext>
                </a:extLst>
              </a:tr>
              <a:tr h="3466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КазМУНО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34" marR="8634" marT="86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04032348"/>
                  </a:ext>
                </a:extLst>
              </a:tr>
            </a:tbl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1772863"/>
              </p:ext>
            </p:extLst>
          </p:nvPr>
        </p:nvGraphicFramePr>
        <p:xfrm>
          <a:off x="5559287" y="1262269"/>
          <a:ext cx="6255724" cy="42157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8827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516305"/>
            <a:ext cx="10515600" cy="986597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Сравнительный анализ количество выпускников освобожденных от обязательной отработки</a:t>
            </a:r>
            <a:endParaRPr lang="ru-RU" sz="3600" b="1" i="1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72" b="17012"/>
          <a:stretch/>
        </p:blipFill>
        <p:spPr>
          <a:xfrm>
            <a:off x="6954253" y="1751534"/>
            <a:ext cx="3466407" cy="1585136"/>
          </a:xfrm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918008"/>
              </p:ext>
            </p:extLst>
          </p:nvPr>
        </p:nvGraphicFramePr>
        <p:xfrm>
          <a:off x="249991" y="2125103"/>
          <a:ext cx="5525170" cy="40766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57804">
                  <a:extLst>
                    <a:ext uri="{9D8B030D-6E8A-4147-A177-3AD203B41FA5}">
                      <a16:colId xmlns:a16="http://schemas.microsoft.com/office/drawing/2014/main" val="3585552216"/>
                    </a:ext>
                  </a:extLst>
                </a:gridCol>
                <a:gridCol w="494561">
                  <a:extLst>
                    <a:ext uri="{9D8B030D-6E8A-4147-A177-3AD203B41FA5}">
                      <a16:colId xmlns:a16="http://schemas.microsoft.com/office/drawing/2014/main" val="1178305416"/>
                    </a:ext>
                  </a:extLst>
                </a:gridCol>
                <a:gridCol w="494561">
                  <a:extLst>
                    <a:ext uri="{9D8B030D-6E8A-4147-A177-3AD203B41FA5}">
                      <a16:colId xmlns:a16="http://schemas.microsoft.com/office/drawing/2014/main" val="2704387951"/>
                    </a:ext>
                  </a:extLst>
                </a:gridCol>
                <a:gridCol w="494561">
                  <a:extLst>
                    <a:ext uri="{9D8B030D-6E8A-4147-A177-3AD203B41FA5}">
                      <a16:colId xmlns:a16="http://schemas.microsoft.com/office/drawing/2014/main" val="3275739943"/>
                    </a:ext>
                  </a:extLst>
                </a:gridCol>
                <a:gridCol w="494561">
                  <a:extLst>
                    <a:ext uri="{9D8B030D-6E8A-4147-A177-3AD203B41FA5}">
                      <a16:colId xmlns:a16="http://schemas.microsoft.com/office/drawing/2014/main" val="3187966092"/>
                    </a:ext>
                  </a:extLst>
                </a:gridCol>
                <a:gridCol w="494561">
                  <a:extLst>
                    <a:ext uri="{9D8B030D-6E8A-4147-A177-3AD203B41FA5}">
                      <a16:colId xmlns:a16="http://schemas.microsoft.com/office/drawing/2014/main" val="1570917907"/>
                    </a:ext>
                  </a:extLst>
                </a:gridCol>
                <a:gridCol w="494561">
                  <a:extLst>
                    <a:ext uri="{9D8B030D-6E8A-4147-A177-3AD203B41FA5}">
                      <a16:colId xmlns:a16="http://schemas.microsoft.com/office/drawing/2014/main" val="1168820527"/>
                    </a:ext>
                  </a:extLst>
                </a:gridCol>
              </a:tblGrid>
              <a:tr h="165599">
                <a:tc rowSpan="3"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Самостоятельное трудоустройство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177318"/>
                  </a:ext>
                </a:extLst>
              </a:tr>
              <a:tr h="1513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госзаказ РБ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целевая МИО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платная подготовка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3988819944"/>
                  </a:ext>
                </a:extLst>
              </a:tr>
              <a:tr h="2739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грант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сельская квота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4952778"/>
                  </a:ext>
                </a:extLst>
              </a:tr>
              <a:tr h="16559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НАО "</a:t>
                      </a:r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КазНМУ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им.С.Д.Асфендиярова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41,40%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02782873"/>
                  </a:ext>
                </a:extLst>
              </a:tr>
              <a:tr h="16559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КМУ "ВШОЗ"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1919889"/>
                  </a:ext>
                </a:extLst>
              </a:tr>
              <a:tr h="32229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НАО "Медицинский Университет Караганды"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17630166"/>
                  </a:ext>
                </a:extLst>
              </a:tr>
              <a:tr h="16559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НАО «Медицинский университет Семей»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01135352"/>
                  </a:ext>
                </a:extLst>
              </a:tr>
              <a:tr h="16559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КазРосмедуниверситет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3986766"/>
                  </a:ext>
                </a:extLst>
              </a:tr>
              <a:tr h="16559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 "Медицинский университет Астана"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66845889"/>
                  </a:ext>
                </a:extLst>
              </a:tr>
              <a:tr h="32229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 «Национальный Научный центр хирургии им. А.Н. Сызганова»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29,20%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46797078"/>
                  </a:ext>
                </a:extLst>
              </a:tr>
              <a:tr h="16559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НЦУ имени Б.У.Джарбусынова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8086124"/>
                  </a:ext>
                </a:extLst>
              </a:tr>
              <a:tr h="16559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Национальный Центр Нейрохирургии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7484432"/>
                  </a:ext>
                </a:extLst>
              </a:tr>
              <a:tr h="32229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Южно-Казахстанская медицинская академия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76,80%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66154415"/>
                  </a:ext>
                </a:extLst>
              </a:tr>
              <a:tr h="16559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НАО "ЗКМУ им. М.Оспанова"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9378901"/>
                  </a:ext>
                </a:extLst>
              </a:tr>
              <a:tr h="32229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НАО "</a:t>
                      </a:r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Кокшетауский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университет </a:t>
                      </a:r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им.Ш.Уалиханова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31106987"/>
                  </a:ext>
                </a:extLst>
              </a:tr>
              <a:tr h="322295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КФ "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University Medical Center"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85918126"/>
                  </a:ext>
                </a:extLst>
              </a:tr>
              <a:tr h="32229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КазМУНО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94634438"/>
                  </a:ext>
                </a:extLst>
              </a:tr>
            </a:tbl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1765689"/>
              </p:ext>
            </p:extLst>
          </p:nvPr>
        </p:nvGraphicFramePr>
        <p:xfrm>
          <a:off x="6288504" y="3585302"/>
          <a:ext cx="5065295" cy="2827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4205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63"/>
          <a:stretch/>
        </p:blipFill>
        <p:spPr>
          <a:xfrm>
            <a:off x="9822481" y="4810818"/>
            <a:ext cx="1944403" cy="1936333"/>
          </a:xfrm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838200" y="408021"/>
            <a:ext cx="10515600" cy="986597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Сравнительный анализ количество выпускников продолжающих обучение</a:t>
            </a:r>
            <a:endParaRPr lang="ru-RU" sz="3600" b="1" i="1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408936"/>
              </p:ext>
            </p:extLst>
          </p:nvPr>
        </p:nvGraphicFramePr>
        <p:xfrm>
          <a:off x="356938" y="2186841"/>
          <a:ext cx="6248398" cy="41284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40182">
                  <a:extLst>
                    <a:ext uri="{9D8B030D-6E8A-4147-A177-3AD203B41FA5}">
                      <a16:colId xmlns:a16="http://schemas.microsoft.com/office/drawing/2014/main" val="607782026"/>
                    </a:ext>
                  </a:extLst>
                </a:gridCol>
                <a:gridCol w="568036">
                  <a:extLst>
                    <a:ext uri="{9D8B030D-6E8A-4147-A177-3AD203B41FA5}">
                      <a16:colId xmlns:a16="http://schemas.microsoft.com/office/drawing/2014/main" val="3342520233"/>
                    </a:ext>
                  </a:extLst>
                </a:gridCol>
                <a:gridCol w="568036">
                  <a:extLst>
                    <a:ext uri="{9D8B030D-6E8A-4147-A177-3AD203B41FA5}">
                      <a16:colId xmlns:a16="http://schemas.microsoft.com/office/drawing/2014/main" val="1628230844"/>
                    </a:ext>
                  </a:extLst>
                </a:gridCol>
                <a:gridCol w="568036">
                  <a:extLst>
                    <a:ext uri="{9D8B030D-6E8A-4147-A177-3AD203B41FA5}">
                      <a16:colId xmlns:a16="http://schemas.microsoft.com/office/drawing/2014/main" val="3657394245"/>
                    </a:ext>
                  </a:extLst>
                </a:gridCol>
                <a:gridCol w="568036">
                  <a:extLst>
                    <a:ext uri="{9D8B030D-6E8A-4147-A177-3AD203B41FA5}">
                      <a16:colId xmlns:a16="http://schemas.microsoft.com/office/drawing/2014/main" val="2821940742"/>
                    </a:ext>
                  </a:extLst>
                </a:gridCol>
                <a:gridCol w="568036">
                  <a:extLst>
                    <a:ext uri="{9D8B030D-6E8A-4147-A177-3AD203B41FA5}">
                      <a16:colId xmlns:a16="http://schemas.microsoft.com/office/drawing/2014/main" val="1962480171"/>
                    </a:ext>
                  </a:extLst>
                </a:gridCol>
                <a:gridCol w="568036">
                  <a:extLst>
                    <a:ext uri="{9D8B030D-6E8A-4147-A177-3AD203B41FA5}">
                      <a16:colId xmlns:a16="http://schemas.microsoft.com/office/drawing/2014/main" val="1297458188"/>
                    </a:ext>
                  </a:extLst>
                </a:gridCol>
              </a:tblGrid>
              <a:tr h="19800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госзаказ РБ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целевая МИО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платная подготовка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ВСЕГО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1829331154"/>
                  </a:ext>
                </a:extLst>
              </a:tr>
              <a:tr h="3663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грант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сельская квота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603582"/>
                  </a:ext>
                </a:extLst>
              </a:tr>
              <a:tr h="198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НАО "КазНМУ им.С.Д.Асфендиярова"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294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107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401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30,00%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85236729"/>
                  </a:ext>
                </a:extLst>
              </a:tr>
              <a:tr h="198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КМУ "ВШОЗ"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5%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60804184"/>
                  </a:ext>
                </a:extLst>
              </a:tr>
              <a:tr h="198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НАО "Медицинский Университет Караганды"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225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84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320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35%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6168952"/>
                  </a:ext>
                </a:extLst>
              </a:tr>
              <a:tr h="198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НАО «Медицинский университет Семей»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124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183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24%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48545723"/>
                  </a:ext>
                </a:extLst>
              </a:tr>
              <a:tr h="198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КазРосмедуниверситет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77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37%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2389059"/>
                  </a:ext>
                </a:extLst>
              </a:tr>
              <a:tr h="198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АО "Медицинский университет Астана"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308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94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402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36,05%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57764270"/>
                  </a:ext>
                </a:extLst>
              </a:tr>
              <a:tr h="39601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АО «Национальный Научный центр хирургии им. А.Н. Сызганова»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4,10%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09153418"/>
                  </a:ext>
                </a:extLst>
              </a:tr>
              <a:tr h="198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НЦУ имени Б.У.Джарбусынова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31994668"/>
                  </a:ext>
                </a:extLst>
              </a:tr>
              <a:tr h="198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Национальный Центр Нейрохирургии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45402180"/>
                  </a:ext>
                </a:extLst>
              </a:tr>
              <a:tr h="198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Южно-Казахстанская медицинская академия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10,70%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15075487"/>
                  </a:ext>
                </a:extLst>
              </a:tr>
              <a:tr h="198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НАО "ЗКМУ им. М.Оспанова"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154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253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32%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92967013"/>
                  </a:ext>
                </a:extLst>
              </a:tr>
              <a:tr h="39601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НАО "</a:t>
                      </a:r>
                      <a:r>
                        <a:rPr lang="ru-RU" sz="1100" u="none" strike="noStrike" dirty="0" err="1">
                          <a:effectLst/>
                        </a:rPr>
                        <a:t>Кокшетауский</a:t>
                      </a:r>
                      <a:r>
                        <a:rPr lang="ru-RU" sz="1100" u="none" strike="noStrike" dirty="0">
                          <a:effectLst/>
                        </a:rPr>
                        <a:t> университет </a:t>
                      </a:r>
                      <a:r>
                        <a:rPr lang="ru-RU" sz="1100" u="none" strike="noStrike" dirty="0" err="1">
                          <a:effectLst/>
                        </a:rPr>
                        <a:t>им.Ш.Уалиханова</a:t>
                      </a:r>
                      <a:r>
                        <a:rPr lang="ru-RU" sz="1100" u="none" strike="noStrike" dirty="0">
                          <a:effectLst/>
                        </a:rPr>
                        <a:t>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29%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93252713"/>
                  </a:ext>
                </a:extLst>
              </a:tr>
              <a:tr h="39601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КФ "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University Medical Center"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11228605"/>
                  </a:ext>
                </a:extLst>
              </a:tr>
              <a:tr h="39601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КазМУНО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66596134"/>
                  </a:ext>
                </a:extLst>
              </a:tr>
            </a:tbl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0711709"/>
              </p:ext>
            </p:extLst>
          </p:nvPr>
        </p:nvGraphicFramePr>
        <p:xfrm>
          <a:off x="6605336" y="1403743"/>
          <a:ext cx="5161548" cy="30960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60969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98" b="8498"/>
          <a:stretch/>
        </p:blipFill>
        <p:spPr>
          <a:xfrm>
            <a:off x="8224914" y="1262270"/>
            <a:ext cx="2592173" cy="1864895"/>
          </a:xfrm>
          <a:prstGeom prst="rect">
            <a:avLst/>
          </a:prstGeom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301487" y="275673"/>
            <a:ext cx="10515600" cy="986597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Общее количество трудоустроенных </a:t>
            </a:r>
            <a:r>
              <a:rPr lang="ru-RU" sz="3600" b="1" i="1" dirty="0" err="1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</a:t>
            </a:r>
            <a:r>
              <a:rPr lang="en-US" sz="3600" b="1" i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3600" b="1" i="1" dirty="0" err="1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кников</a:t>
            </a:r>
            <a:r>
              <a:rPr lang="en-US" sz="3600" b="1" i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b="1" i="1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412495"/>
              </p:ext>
            </p:extLst>
          </p:nvPr>
        </p:nvGraphicFramePr>
        <p:xfrm>
          <a:off x="301487" y="2099509"/>
          <a:ext cx="6007100" cy="39719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9100">
                  <a:extLst>
                    <a:ext uri="{9D8B030D-6E8A-4147-A177-3AD203B41FA5}">
                      <a16:colId xmlns:a16="http://schemas.microsoft.com/office/drawing/2014/main" val="310999487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7861126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48560044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1803468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343477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40930047"/>
                    </a:ext>
                  </a:extLst>
                </a:gridCol>
              </a:tblGrid>
              <a:tr h="19050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госзаказ РБ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целевая МИО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платная подготовка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ВСЕГО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1170522834"/>
                  </a:ext>
                </a:extLst>
              </a:tr>
              <a:tr h="3524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грант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сельская квота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6782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НАО "КазНМУ им.С.Д.Асфендиярова"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262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320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129877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КМУ "ВШОЗ"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098524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НАО "Медицинский Университет Караганды"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252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123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418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628696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НАО «Медицинский университет Семей»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193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178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412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79768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КазРосмедуниверситет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98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124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0,587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6992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АО "Медицинский университет Астана"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150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145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343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4029443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АО «Национальный Научный центр хирургии им. А.Н. Сызганова»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441112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НЦУ имени Б.У.Джарбусынова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7189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Национальный Центр Нейрохирургии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627768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Южно-Казахстанская медицинская академия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88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160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864595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НАО "ЗКМУ им. М.Оспанова"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193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173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414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4086388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НАО "</a:t>
                      </a:r>
                      <a:r>
                        <a:rPr lang="ru-RU" sz="1100" u="none" strike="noStrike" dirty="0" err="1">
                          <a:effectLst/>
                        </a:rPr>
                        <a:t>Кокшетауский</a:t>
                      </a:r>
                      <a:r>
                        <a:rPr lang="ru-RU" sz="1100" u="none" strike="noStrike" dirty="0">
                          <a:effectLst/>
                        </a:rPr>
                        <a:t> университет </a:t>
                      </a:r>
                      <a:r>
                        <a:rPr lang="ru-RU" sz="1100" u="none" strike="noStrike" dirty="0" err="1">
                          <a:effectLst/>
                        </a:rPr>
                        <a:t>им.Ш.Уалиханова</a:t>
                      </a:r>
                      <a:r>
                        <a:rPr lang="ru-RU" sz="1100" u="none" strike="noStrike" dirty="0">
                          <a:effectLst/>
                        </a:rPr>
                        <a:t>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32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1469459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КФ "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University Medical Center"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8226257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КазМУНО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99552996"/>
                  </a:ext>
                </a:extLst>
              </a:tr>
            </a:tbl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5492761"/>
              </p:ext>
            </p:extLst>
          </p:nvPr>
        </p:nvGraphicFramePr>
        <p:xfrm>
          <a:off x="6637420" y="3179342"/>
          <a:ext cx="5201653" cy="28920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899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8253" y="1368425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Рассмотреть возможность трудоустройства выпускников, медицинских ВУЗов в медицинские организации, обслуживающие население по ГО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МП вне зависимости от форм собственности.</a:t>
            </a:r>
          </a:p>
          <a:p>
            <a:pPr marL="514350" indent="-514350" algn="just">
              <a:buFont typeface="+mj-lt"/>
              <a:buAutoNum type="arabicPeriod"/>
            </a:pP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Солидарная ответственность УЗ и медицинских организаций в отношений предоставления своевременно подтверждающих документов о трудоустройстве выпускников.</a:t>
            </a:r>
          </a:p>
          <a:p>
            <a:pPr marL="514350" indent="-514350" algn="just">
              <a:buFont typeface="+mj-lt"/>
              <a:buAutoNum type="arabicPeriod"/>
            </a:pP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Синхронизировать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enbek.kz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протоколом АО «Финансовый центр».</a:t>
            </a:r>
          </a:p>
          <a:p>
            <a:pPr marL="514350" indent="-514350" algn="just">
              <a:buFont typeface="+mj-lt"/>
              <a:buAutoNum type="arabicPeriod"/>
            </a:pP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38200" y="37314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i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решения</a:t>
            </a:r>
            <a:br>
              <a:rPr lang="ru-RU" sz="3600" b="1" i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i="1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54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1181</Words>
  <Application>Microsoft Office PowerPoint</Application>
  <PresentationFormat>Широкоэкранный</PresentationFormat>
  <Paragraphs>846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Verdana</vt:lpstr>
      <vt:lpstr>Тема Office</vt:lpstr>
      <vt:lpstr>Трудоустройство выпускников  2019 – 2020 учебного года</vt:lpstr>
      <vt:lpstr>Презентация PowerPoint</vt:lpstr>
      <vt:lpstr>Сравнительный анализ количество выпускников медицинских университетов</vt:lpstr>
      <vt:lpstr>Сравнительный анализ количество выпускников освобожденных от обязательной отработки</vt:lpstr>
      <vt:lpstr>Сравнительный анализ количество выпускников продолжающих обучение</vt:lpstr>
      <vt:lpstr>Общее количество трудоустроенных выпуcкников 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Трудоустройство выпускников  2019 – 2020 учебного года</dc:title>
  <dc:creator>самал кульжаханова</dc:creator>
  <cp:lastModifiedBy>Taha</cp:lastModifiedBy>
  <cp:revision>37</cp:revision>
  <dcterms:created xsi:type="dcterms:W3CDTF">2020-09-24T15:52:04Z</dcterms:created>
  <dcterms:modified xsi:type="dcterms:W3CDTF">2020-09-25T13:40:27Z</dcterms:modified>
</cp:coreProperties>
</file>