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4" r:id="rId2"/>
    <p:sldId id="269" r:id="rId3"/>
    <p:sldId id="272" r:id="rId4"/>
    <p:sldId id="273" r:id="rId5"/>
    <p:sldId id="270" r:id="rId6"/>
    <p:sldId id="274" r:id="rId7"/>
    <p:sldId id="284" r:id="rId8"/>
    <p:sldId id="285" r:id="rId9"/>
    <p:sldId id="286" r:id="rId10"/>
    <p:sldId id="283" r:id="rId11"/>
    <p:sldId id="268" r:id="rId1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3CC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3474" autoAdjust="0"/>
  </p:normalViewPr>
  <p:slideViewPr>
    <p:cSldViewPr snapToGrid="0">
      <p:cViewPr>
        <p:scale>
          <a:sx n="40" d="100"/>
          <a:sy n="40" d="100"/>
        </p:scale>
        <p:origin x="-474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B42B-9C14-4D13-AA4A-1C5C189AB08F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3F063-D4B0-4AA7-9DEB-CE353106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72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6966" y="7770452"/>
            <a:ext cx="8651605" cy="247567"/>
          </a:xfrm>
        </p:spPr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261972" y="13990188"/>
            <a:ext cx="86598" cy="185676"/>
          </a:xfrm>
        </p:spPr>
        <p:txBody>
          <a:bodyPr/>
          <a:lstStyle/>
          <a:p>
            <a:pPr>
              <a:defRPr/>
            </a:pPr>
            <a:fld id="{3C3A632B-FBDE-46D4-BF6F-6D14421E634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7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11400" y="517525"/>
            <a:ext cx="4597400" cy="2586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472079" y="5333997"/>
            <a:ext cx="5859951" cy="246221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6173527" y="9546313"/>
            <a:ext cx="158505" cy="184666"/>
          </a:xfrm>
        </p:spPr>
        <p:txBody>
          <a:bodyPr/>
          <a:lstStyle/>
          <a:p>
            <a:fld id="{D113CDC6-F27D-420F-B59B-E8A0CD5B2F7B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02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40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97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44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89780699"/>
              </p:ext>
            </p:extLst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2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1" y="1621"/>
                        <a:ext cx="215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3" t="106" r="9406" b="4609"/>
          <a:stretch/>
        </p:blipFill>
        <p:spPr>
          <a:xfrm>
            <a:off x="0" y="453529"/>
            <a:ext cx="12183668" cy="6404268"/>
          </a:xfrm>
          <a:prstGeom prst="rect">
            <a:avLst/>
          </a:prstGeom>
        </p:spPr>
      </p:pic>
      <p:sp>
        <p:nvSpPr>
          <p:cNvPr id="28" name="TitleRectangle"/>
          <p:cNvSpPr txBox="1">
            <a:spLocks/>
          </p:cNvSpPr>
          <p:nvPr userDrawn="1"/>
        </p:nvSpPr>
        <p:spPr>
          <a:xfrm>
            <a:off x="2837962" y="-8515"/>
            <a:ext cx="9354038" cy="3648610"/>
          </a:xfrm>
          <a:prstGeom prst="rect">
            <a:avLst/>
          </a:prstGeom>
          <a:solidFill>
            <a:srgbClr val="002960">
              <a:alpha val="92000"/>
            </a:srgbClr>
          </a:solidFill>
        </p:spPr>
        <p:txBody>
          <a:bodyPr vert="horz" wrap="square" lIns="262354" tIns="1749024" rIns="262354" bIns="131177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0"/>
              </a:spcAft>
              <a:buFont typeface="Arial" pitchFamily="34" charset="0"/>
              <a:buNone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Lucida Grande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en-US" dirty="0">
                <a:solidFill>
                  <a:srgbClr val="00ADEF"/>
                </a:solidFill>
              </a:rPr>
              <a:t>
</a:t>
            </a:r>
            <a:r>
              <a:rPr lang="en-US" dirty="0" smtClean="0">
                <a:solidFill>
                  <a:srgbClr val="00ADEF"/>
                </a:solidFill>
              </a:rPr>
              <a:t> </a:t>
            </a:r>
            <a:r>
              <a:rPr lang="en-US" dirty="0">
                <a:solidFill>
                  <a:srgbClr val="00ADEF"/>
                </a:solidFill>
              </a:rPr>
              <a:t/>
            </a:r>
            <a:br>
              <a:rPr lang="en-US" dirty="0">
                <a:solidFill>
                  <a:srgbClr val="00ADEF"/>
                </a:solidFill>
              </a:rPr>
            </a:br>
            <a:endParaRPr lang="en-US" dirty="0">
              <a:solidFill>
                <a:srgbClr val="00ADEF"/>
              </a:solidFill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3085967" y="1398537"/>
            <a:ext cx="8478152" cy="63248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9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085967" y="2876668"/>
            <a:ext cx="8478152" cy="327782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700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7" y="3251175"/>
            <a:ext cx="847815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700" dirty="0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sp>
        <p:nvSpPr>
          <p:cNvPr id="27" name="Disclaimer-English (United States)" hidden="1"/>
          <p:cNvSpPr>
            <a:spLocks noChangeArrowheads="1"/>
          </p:cNvSpPr>
          <p:nvPr userDrawn="1"/>
        </p:nvSpPr>
        <p:spPr bwMode="black">
          <a:xfrm>
            <a:off x="3085967" y="6415501"/>
            <a:ext cx="4822214" cy="37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noAutofit/>
          </a:bodyPr>
          <a:lstStyle/>
          <a:p>
            <a:pPr defTabSz="977587" eaLnBrk="0" hangingPunct="0"/>
            <a:r>
              <a:rPr lang="en-US" sz="1000" dirty="0">
                <a:solidFill>
                  <a:srgbClr val="FFFFFF"/>
                </a:solidFill>
                <a:latin typeface="Arial"/>
              </a:rPr>
              <a:t>CONFIDENTIAL AND PROPRIETARY</a:t>
            </a:r>
          </a:p>
          <a:p>
            <a:pPr defTabSz="977587" eaLnBrk="0" hangingPunct="0"/>
            <a:r>
              <a:rPr lang="en-US" sz="1000" dirty="0">
                <a:solidFill>
                  <a:srgbClr val="FFFFFF"/>
                </a:solidFill>
                <a:latin typeface="Arial"/>
              </a:rPr>
              <a:t>Any use of this material without specific permission of McKinsey &amp; Company is strictly prohibited</a:t>
            </a:r>
          </a:p>
        </p:txBody>
      </p:sp>
      <p:sp>
        <p:nvSpPr>
          <p:cNvPr id="2" name="Working Draft Text" hidden="1"/>
          <p:cNvSpPr txBox="1"/>
          <p:nvPr userDrawn="1"/>
        </p:nvSpPr>
        <p:spPr>
          <a:xfrm>
            <a:off x="8034409" y="6349400"/>
            <a:ext cx="1152434" cy="266037"/>
          </a:xfrm>
          <a:prstGeom prst="rect">
            <a:avLst/>
          </a:prstGeom>
          <a:noFill/>
        </p:spPr>
        <p:txBody>
          <a:bodyPr vert="horz" wrap="none" lIns="111063" tIns="55532" rIns="111063" bIns="55532" rtlCol="0">
            <a:spAutoFit/>
          </a:bodyPr>
          <a:lstStyle/>
          <a:p>
            <a:r>
              <a:rPr lang="en-GB" sz="1000" b="1" dirty="0" smtClean="0">
                <a:solidFill>
                  <a:srgbClr val="FFFFFF"/>
                </a:solidFill>
              </a:rPr>
              <a:t>WORKING DRAFT</a:t>
            </a:r>
            <a:endParaRPr lang="ru-RU" sz="1000" b="1" dirty="0">
              <a:solidFill>
                <a:srgbClr val="FFFFFF"/>
              </a:solidFill>
            </a:endParaRPr>
          </a:p>
        </p:txBody>
      </p:sp>
      <p:sp>
        <p:nvSpPr>
          <p:cNvPr id="4" name="Working Draft" hidden="1"/>
          <p:cNvSpPr txBox="1"/>
          <p:nvPr userDrawn="1"/>
        </p:nvSpPr>
        <p:spPr>
          <a:xfrm>
            <a:off x="8034409" y="6478980"/>
            <a:ext cx="3348548" cy="266037"/>
          </a:xfrm>
          <a:prstGeom prst="rect">
            <a:avLst/>
          </a:prstGeom>
          <a:noFill/>
        </p:spPr>
        <p:txBody>
          <a:bodyPr vert="horz" wrap="none" lIns="111063" tIns="55532" rIns="111063" bIns="55532" rtlCol="0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Last Modified 28/04/2017 17:22 Central Asia Standard Time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6" name="Printed" hidden="1"/>
          <p:cNvSpPr txBox="1"/>
          <p:nvPr userDrawn="1"/>
        </p:nvSpPr>
        <p:spPr>
          <a:xfrm>
            <a:off x="8034409" y="6608559"/>
            <a:ext cx="2853220" cy="266037"/>
          </a:xfrm>
          <a:prstGeom prst="rect">
            <a:avLst/>
          </a:prstGeom>
          <a:noFill/>
        </p:spPr>
        <p:txBody>
          <a:bodyPr vert="horz" wrap="none" lIns="111063" tIns="55532" rIns="111063" bIns="55532" rtlCol="0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Printed 4-сәу-17 14:11 Central Asia Standard Time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5" name="doc id"/>
          <p:cNvSpPr txBox="1"/>
          <p:nvPr userDrawn="1"/>
        </p:nvSpPr>
        <p:spPr>
          <a:xfrm>
            <a:off x="11846369" y="6479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/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58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5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4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54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50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24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4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2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8E41-94A4-422C-8A3B-0E7522366C96}" type="datetimeFigureOut">
              <a:rPr lang="ru-RU" smtClean="0"/>
              <a:pPr/>
              <a:t>23.08.2020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17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8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1" y="1621"/>
                        <a:ext cx="215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37793" y="0"/>
            <a:ext cx="935420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3200" b="1" dirty="0" smtClean="0">
                <a:solidFill>
                  <a:schemeClr val="bg1"/>
                </a:solidFill>
              </a:rPr>
              <a:t>Проект Приказа МЗ РК «</a:t>
            </a:r>
            <a:r>
              <a:rPr lang="ru-RU" sz="3200" b="1" dirty="0" smtClean="0">
                <a:solidFill>
                  <a:schemeClr val="bg1"/>
                </a:solidFill>
              </a:rPr>
              <a:t>Об </a:t>
            </a:r>
            <a:r>
              <a:rPr lang="ru-RU" sz="3200" b="1" dirty="0">
                <a:solidFill>
                  <a:schemeClr val="bg1"/>
                </a:solidFill>
              </a:rPr>
              <a:t>утверждении Положений о клинической базе, </a:t>
            </a:r>
            <a:r>
              <a:rPr lang="ru-RU" sz="3200" b="1" dirty="0" smtClean="0">
                <a:solidFill>
                  <a:schemeClr val="bg1"/>
                </a:solidFill>
              </a:rPr>
              <a:t>клинике </a:t>
            </a:r>
            <a:r>
              <a:rPr lang="ru-RU" sz="3200" b="1" dirty="0">
                <a:solidFill>
                  <a:schemeClr val="bg1"/>
                </a:solidFill>
              </a:rPr>
              <a:t>организации образования в области </a:t>
            </a:r>
            <a:r>
              <a:rPr lang="ru-RU" sz="3200" b="1" dirty="0" smtClean="0">
                <a:solidFill>
                  <a:schemeClr val="bg1"/>
                </a:solidFill>
              </a:rPr>
              <a:t>здравоохранения</a:t>
            </a:r>
            <a:r>
              <a:rPr lang="ru-RU" sz="3200" b="1" dirty="0">
                <a:solidFill>
                  <a:schemeClr val="bg1"/>
                </a:solidFill>
              </a:rPr>
              <a:t>, университетской больнице, </a:t>
            </a:r>
            <a:r>
              <a:rPr lang="ru-RU" sz="3200" b="1" dirty="0" smtClean="0">
                <a:solidFill>
                  <a:schemeClr val="bg1"/>
                </a:solidFill>
              </a:rPr>
              <a:t>базе </a:t>
            </a:r>
            <a:r>
              <a:rPr lang="ru-RU" sz="3200" b="1" dirty="0">
                <a:solidFill>
                  <a:schemeClr val="bg1"/>
                </a:solidFill>
              </a:rPr>
              <a:t>резидентуры, интегрированном академическом </a:t>
            </a:r>
          </a:p>
          <a:p>
            <a:pPr algn="ctr"/>
            <a:r>
              <a:rPr lang="ru-RU" sz="3200" b="1" dirty="0">
                <a:solidFill>
                  <a:schemeClr val="bg1"/>
                </a:solidFill>
              </a:rPr>
              <a:t>медицинском центре и требования, предъявляемые к </a:t>
            </a:r>
            <a:r>
              <a:rPr lang="ru-RU" sz="3200" b="1" dirty="0" smtClean="0">
                <a:solidFill>
                  <a:schemeClr val="bg1"/>
                </a:solidFill>
              </a:rPr>
              <a:t>ним»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5468707" y="5761032"/>
            <a:ext cx="53578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r" eaLnBrk="1" hangingPunct="1"/>
            <a:r>
              <a:rPr lang="ru-RU" altLang="ru-RU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Руководитель Центра развития образования и науки РГП «РЦРЗ»</a:t>
            </a:r>
          </a:p>
          <a:p>
            <a:pPr algn="r" eaLnBrk="1" hangingPunct="1"/>
            <a:r>
              <a:rPr lang="ru-RU" altLang="ru-RU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Койков</a:t>
            </a:r>
            <a:r>
              <a:rPr lang="ru-RU" altLang="ru-RU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altLang="ru-RU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Виталий Викторович, д.м.н.</a:t>
            </a:r>
          </a:p>
        </p:txBody>
      </p:sp>
    </p:spTree>
    <p:extLst>
      <p:ext uri="{BB962C8B-B14F-4D97-AF65-F5344CB8AC3E}">
        <p14:creationId xmlns:p14="http://schemas.microsoft.com/office/powerpoint/2010/main" val="302790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Проект </a:t>
            </a:r>
            <a:r>
              <a:rPr lang="ru-RU" sz="2400" b="1" dirty="0">
                <a:solidFill>
                  <a:srgbClr val="C00000"/>
                </a:solidFill>
              </a:rPr>
              <a:t>приказа МЗ РК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ru-RU" sz="2400" b="1" dirty="0">
                <a:solidFill>
                  <a:srgbClr val="C00000"/>
                </a:solidFill>
              </a:rPr>
              <a:t>Об утверждении стандартов аккредитации медицинских организаций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26" y="914398"/>
            <a:ext cx="10815343" cy="8040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1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организаций, оказывающих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амбулаторно-поликлиническую </a:t>
            </a:r>
            <a:r>
              <a:rPr lang="ru-RU" b="1" dirty="0">
                <a:solidFill>
                  <a:srgbClr val="002060"/>
                </a:solidFill>
              </a:rPr>
              <a:t>помощь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5926" y="1886600"/>
            <a:ext cx="11901100" cy="8250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2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организаций, оказывающих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стационарную </a:t>
            </a:r>
            <a:r>
              <a:rPr lang="ru-RU" b="1" dirty="0">
                <a:solidFill>
                  <a:srgbClr val="002060"/>
                </a:solidFill>
              </a:rPr>
              <a:t>помощь»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5924" y="2879825"/>
            <a:ext cx="10778557" cy="7777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3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 скорой медицинской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помощи </a:t>
            </a:r>
            <a:r>
              <a:rPr lang="ru-RU" b="1" dirty="0">
                <a:solidFill>
                  <a:srgbClr val="002060"/>
                </a:solidFill>
              </a:rPr>
              <a:t>и санитарной авиации»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25927" y="3867798"/>
            <a:ext cx="10657687" cy="8040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4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  восстановительного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лечения </a:t>
            </a:r>
            <a:r>
              <a:rPr lang="ru-RU" b="1" dirty="0">
                <a:solidFill>
                  <a:srgbClr val="002060"/>
                </a:solidFill>
              </a:rPr>
              <a:t>и медицинской реабилитации»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5927" y="4855766"/>
            <a:ext cx="10657688" cy="825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5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организаций,  оказывающих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паллиативную </a:t>
            </a:r>
            <a:r>
              <a:rPr lang="ru-RU" b="1" dirty="0">
                <a:solidFill>
                  <a:srgbClr val="002060"/>
                </a:solidFill>
              </a:rPr>
              <a:t>помощь и сестринский уход»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5926" y="5848991"/>
            <a:ext cx="10657689" cy="7777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6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для </a:t>
            </a:r>
            <a:r>
              <a:rPr lang="ru-RU" b="1" dirty="0">
                <a:solidFill>
                  <a:srgbClr val="002060"/>
                </a:solidFill>
              </a:rPr>
              <a:t>организаций здравоохранения,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осуществляющих </a:t>
            </a:r>
            <a:r>
              <a:rPr lang="ru-RU" b="1" dirty="0">
                <a:solidFill>
                  <a:srgbClr val="002060"/>
                </a:solidFill>
              </a:rPr>
              <a:t>деятельность в сфере службы крови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78261" y="914398"/>
            <a:ext cx="1180345" cy="8040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58607" y="922279"/>
            <a:ext cx="1159323" cy="8040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717930" y="922279"/>
            <a:ext cx="1227473" cy="8040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41474" y="1886600"/>
            <a:ext cx="1180345" cy="8250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521820" y="1886601"/>
            <a:ext cx="1200248" cy="8329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717934" y="1886601"/>
            <a:ext cx="1186548" cy="832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904482" y="1886600"/>
            <a:ext cx="1186548" cy="82768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341473" y="2879825"/>
            <a:ext cx="1180345" cy="7777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521819" y="2879824"/>
            <a:ext cx="1200248" cy="7777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717933" y="2879824"/>
            <a:ext cx="1186548" cy="7777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41472" y="3862533"/>
            <a:ext cx="1180345" cy="8093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521818" y="3862532"/>
            <a:ext cx="1200248" cy="8093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717932" y="3862532"/>
            <a:ext cx="1186548" cy="8093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41471" y="4861013"/>
            <a:ext cx="1180345" cy="819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521817" y="4861012"/>
            <a:ext cx="1200248" cy="8198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9717931" y="4861012"/>
            <a:ext cx="1186548" cy="8198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341470" y="5848991"/>
            <a:ext cx="1180345" cy="7777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521816" y="5848990"/>
            <a:ext cx="1200248" cy="7777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9717930" y="5848990"/>
            <a:ext cx="1186548" cy="7777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5453337" y="3589668"/>
            <a:ext cx="4956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Требования </a:t>
            </a:r>
            <a:r>
              <a:rPr lang="ru-RU" sz="2400" b="1" dirty="0" smtClean="0">
                <a:solidFill>
                  <a:srgbClr val="C00000"/>
                </a:solidFill>
              </a:rPr>
              <a:t> к  клиническим  </a:t>
            </a:r>
            <a:r>
              <a:rPr lang="ru-RU" sz="2400" b="1" dirty="0">
                <a:solidFill>
                  <a:srgbClr val="C00000"/>
                </a:solidFill>
              </a:rPr>
              <a:t>базам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6269709" y="3432884"/>
            <a:ext cx="5704476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Требования </a:t>
            </a:r>
            <a:r>
              <a:rPr lang="ru-RU" sz="2400" b="1" dirty="0">
                <a:solidFill>
                  <a:srgbClr val="C00000"/>
                </a:solidFill>
              </a:rPr>
              <a:t>к клиникам организаций образования в области здравоохранения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7722723" y="3550697"/>
            <a:ext cx="4928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Требования </a:t>
            </a:r>
            <a:r>
              <a:rPr lang="ru-RU" sz="2400" b="1" dirty="0" smtClean="0">
                <a:solidFill>
                  <a:srgbClr val="C00000"/>
                </a:solidFill>
              </a:rPr>
              <a:t> к  базам  </a:t>
            </a:r>
            <a:r>
              <a:rPr lang="ru-RU" sz="2400" b="1" dirty="0">
                <a:solidFill>
                  <a:srgbClr val="C00000"/>
                </a:solidFill>
              </a:rPr>
              <a:t>резидентуры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10224181" y="1796882"/>
            <a:ext cx="2735309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Требования к университетским больницам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33033" y="947125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98 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008040" y="1979906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174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997635" y="2979815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78 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72643" y="3982669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86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972643" y="4945131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75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972643" y="5914706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57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63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8" descr="Картинки по запросу watson ibm"/>
          <p:cNvSpPr>
            <a:spLocks noChangeAspect="1" noChangeArrowheads="1"/>
          </p:cNvSpPr>
          <p:nvPr/>
        </p:nvSpPr>
        <p:spPr bwMode="auto">
          <a:xfrm>
            <a:off x="207434" y="451290"/>
            <a:ext cx="406401" cy="25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845" tIns="54423" rIns="108845" bIns="54423" numCol="1" anchor="t" anchorCtr="0" compatLnSpc="1">
            <a:prstTxWarp prst="textNoShape">
              <a:avLst/>
            </a:prstTxWarp>
          </a:bodyPr>
          <a:lstStyle/>
          <a:p>
            <a:endParaRPr lang="ru-RU" sz="1900" dirty="0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 flipH="1">
            <a:off x="7112003" y="2730541"/>
            <a:ext cx="97367" cy="12037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063" tIns="55532" rIns="111063" bIns="55532" anchor="ctr"/>
          <a:lstStyle/>
          <a:p>
            <a:endParaRPr lang="ru-RU" sz="1900" dirty="0"/>
          </a:p>
        </p:txBody>
      </p:sp>
      <p:sp>
        <p:nvSpPr>
          <p:cNvPr id="28" name="AutoShape 10"/>
          <p:cNvSpPr>
            <a:spLocks noChangeArrowheads="1"/>
          </p:cNvSpPr>
          <p:nvPr/>
        </p:nvSpPr>
        <p:spPr bwMode="auto">
          <a:xfrm flipH="1">
            <a:off x="10447866" y="2304587"/>
            <a:ext cx="95251" cy="119056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063" tIns="55532" rIns="111063" bIns="55532" anchor="ctr"/>
          <a:lstStyle/>
          <a:p>
            <a:endParaRPr lang="ru-RU" sz="19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flipH="1">
            <a:off x="8337552" y="2304587"/>
            <a:ext cx="95250" cy="119056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063" tIns="55532" rIns="111063" bIns="55532" anchor="ctr"/>
          <a:lstStyle/>
          <a:p>
            <a:endParaRPr lang="ru-RU" sz="1900" dirty="0"/>
          </a:p>
        </p:txBody>
      </p:sp>
      <p:sp>
        <p:nvSpPr>
          <p:cNvPr id="2" name="TextBox 1"/>
          <p:cNvSpPr txBox="1"/>
          <p:nvPr/>
        </p:nvSpPr>
        <p:spPr>
          <a:xfrm>
            <a:off x="1384663" y="2730541"/>
            <a:ext cx="92572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32200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9"/>
            <a:ext cx="11036879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разработки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НПА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5127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19766" y="535753"/>
            <a:ext cx="12066076" cy="6100779"/>
            <a:chOff x="125925" y="535753"/>
            <a:chExt cx="12066076" cy="6100779"/>
          </a:xfrm>
        </p:grpSpPr>
        <p:sp>
          <p:nvSpPr>
            <p:cNvPr id="10" name="Полилиния 9"/>
            <p:cNvSpPr/>
            <p:nvPr/>
          </p:nvSpPr>
          <p:spPr>
            <a:xfrm>
              <a:off x="1106906" y="2848303"/>
              <a:ext cx="10920119" cy="2034553"/>
            </a:xfrm>
            <a:custGeom>
              <a:avLst/>
              <a:gdLst>
                <a:gd name="connsiteX0" fmla="*/ 0 w 9365099"/>
                <a:gd name="connsiteY0" fmla="*/ 0 h 2034553"/>
                <a:gd name="connsiteX1" fmla="*/ 9365099 w 9365099"/>
                <a:gd name="connsiteY1" fmla="*/ 0 h 2034553"/>
                <a:gd name="connsiteX2" fmla="*/ 9365099 w 9365099"/>
                <a:gd name="connsiteY2" fmla="*/ 2034553 h 2034553"/>
                <a:gd name="connsiteX3" fmla="*/ 0 w 9365099"/>
                <a:gd name="connsiteY3" fmla="*/ 2034553 h 2034553"/>
                <a:gd name="connsiteX4" fmla="*/ 0 w 9365099"/>
                <a:gd name="connsiteY4" fmla="*/ 0 h 2034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099" h="2034553">
                  <a:moveTo>
                    <a:pt x="0" y="0"/>
                  </a:moveTo>
                  <a:lnTo>
                    <a:pt x="9365099" y="0"/>
                  </a:lnTo>
                  <a:lnTo>
                    <a:pt x="9365099" y="2034553"/>
                  </a:lnTo>
                  <a:lnTo>
                    <a:pt x="0" y="203455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Университетская больница (УБ)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многопрофильное лечебно-профилактическое структурное подразделение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ВУЗа или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многопрофильная лечебно-профилактическая организация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,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на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базе которой реализуются образовательные программы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высшего,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послевузовского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 и дополнительного медицинского …</a:t>
              </a:r>
              <a:endParaRPr lang="ru-RU" sz="2400" b="0" kern="1200" dirty="0">
                <a:solidFill>
                  <a:srgbClr val="002060"/>
                </a:solidFill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107885" y="1283057"/>
              <a:ext cx="11084116" cy="1453779"/>
            </a:xfrm>
            <a:custGeom>
              <a:avLst/>
              <a:gdLst>
                <a:gd name="connsiteX0" fmla="*/ 0 w 9887016"/>
                <a:gd name="connsiteY0" fmla="*/ 0 h 1453779"/>
                <a:gd name="connsiteX1" fmla="*/ 9887016 w 9887016"/>
                <a:gd name="connsiteY1" fmla="*/ 0 h 1453779"/>
                <a:gd name="connsiteX2" fmla="*/ 9887016 w 9887016"/>
                <a:gd name="connsiteY2" fmla="*/ 1453779 h 1453779"/>
                <a:gd name="connsiteX3" fmla="*/ 0 w 9887016"/>
                <a:gd name="connsiteY3" fmla="*/ 1453779 h 1453779"/>
                <a:gd name="connsiteX4" fmla="*/ 0 w 9887016"/>
                <a:gd name="connsiteY4" fmla="*/ 0 h 1453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7016" h="1453779">
                  <a:moveTo>
                    <a:pt x="0" y="0"/>
                  </a:moveTo>
                  <a:lnTo>
                    <a:pt x="9887016" y="0"/>
                  </a:lnTo>
                  <a:lnTo>
                    <a:pt x="9887016" y="1453779"/>
                  </a:lnTo>
                  <a:lnTo>
                    <a:pt x="0" y="14537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Клиника организации образования в области здравоохранения (КОООЗ)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структурное подразделение </a:t>
              </a:r>
              <a:r>
                <a:rPr lang="ru-RU" sz="2400" b="0" u="none" kern="1200" dirty="0" smtClean="0">
                  <a:solidFill>
                    <a:srgbClr val="002060"/>
                  </a:solidFill>
                </a:rPr>
                <a:t>организации образования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или организация здравоохранения</a:t>
              </a:r>
              <a:r>
                <a:rPr lang="ru-RU" sz="2400" b="0" u="none" kern="1200" dirty="0" smtClean="0">
                  <a:solidFill>
                    <a:srgbClr val="002060"/>
                  </a:solidFill>
                </a:rPr>
                <a:t>, на базе которой реализуются образовательные программы </a:t>
              </a:r>
              <a:r>
                <a:rPr lang="kk-KZ" sz="2400" b="1" u="sng" dirty="0" smtClean="0">
                  <a:solidFill>
                    <a:srgbClr val="002060"/>
                  </a:solidFill>
                </a:rPr>
                <a:t>ТиПО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, </a:t>
              </a:r>
              <a:r>
                <a:rPr lang="ru-RU" sz="2400" b="1" u="sng" kern="1200" dirty="0" err="1" smtClean="0">
                  <a:solidFill>
                    <a:srgbClr val="002060"/>
                  </a:solidFill>
                </a:rPr>
                <a:t>послесреднего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, высшего и послевузовского медицинского образования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…</a:t>
              </a:r>
              <a:endParaRPr lang="ru-RU" sz="2400" b="0" kern="1200" dirty="0">
                <a:solidFill>
                  <a:srgbClr val="002060"/>
                </a:solidFill>
              </a:endParaRPr>
            </a:p>
          </p:txBody>
        </p:sp>
        <p:sp>
          <p:nvSpPr>
            <p:cNvPr id="5" name="Полилиния 4"/>
            <p:cNvSpPr/>
            <p:nvPr/>
          </p:nvSpPr>
          <p:spPr>
            <a:xfrm rot="16200000">
              <a:off x="235159" y="613427"/>
              <a:ext cx="5913871" cy="6132339"/>
            </a:xfrm>
            <a:custGeom>
              <a:avLst/>
              <a:gdLst>
                <a:gd name="connsiteX0" fmla="*/ 0 w 2125054"/>
                <a:gd name="connsiteY0" fmla="*/ 0 h 6132339"/>
                <a:gd name="connsiteX1" fmla="*/ 2125054 w 2125054"/>
                <a:gd name="connsiteY1" fmla="*/ 0 h 6132339"/>
                <a:gd name="connsiteX2" fmla="*/ 2125054 w 2125054"/>
                <a:gd name="connsiteY2" fmla="*/ 6132339 h 6132339"/>
                <a:gd name="connsiteX3" fmla="*/ 0 w 2125054"/>
                <a:gd name="connsiteY3" fmla="*/ 6132339 h 6132339"/>
                <a:gd name="connsiteX4" fmla="*/ 0 w 2125054"/>
                <a:gd name="connsiteY4" fmla="*/ 0 h 613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5054" h="6132339">
                  <a:moveTo>
                    <a:pt x="0" y="0"/>
                  </a:moveTo>
                  <a:lnTo>
                    <a:pt x="2125054" y="0"/>
                  </a:lnTo>
                  <a:lnTo>
                    <a:pt x="2125054" y="6132339"/>
                  </a:lnTo>
                  <a:lnTo>
                    <a:pt x="0" y="61323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6200" rIns="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Кодекс </a:t>
              </a:r>
              <a:r>
                <a:rPr lang="ru-RU" sz="2400" b="1" kern="1200" dirty="0" smtClean="0">
                  <a:solidFill>
                    <a:srgbClr val="C00000"/>
                  </a:solidFill>
                </a:rPr>
                <a:t>РК «О здоровье народа и системе здравоохранения</a:t>
              </a:r>
              <a:r>
                <a:rPr lang="ru-RU" sz="2400" b="1" kern="1200" dirty="0" smtClean="0">
                  <a:solidFill>
                    <a:srgbClr val="C00000"/>
                  </a:solidFill>
                </a:rPr>
                <a:t>» (</a:t>
              </a:r>
              <a:r>
                <a:rPr lang="ru-RU" sz="2400" b="1" kern="1200" dirty="0" smtClean="0">
                  <a:solidFill>
                    <a:srgbClr val="C00000"/>
                  </a:solidFill>
                </a:rPr>
                <a:t>Статья 1)</a:t>
              </a:r>
              <a:endParaRPr lang="ru-RU" sz="2400" b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1106905" y="535753"/>
              <a:ext cx="11085095" cy="936940"/>
            </a:xfrm>
            <a:custGeom>
              <a:avLst/>
              <a:gdLst>
                <a:gd name="connsiteX0" fmla="*/ 0 w 9365099"/>
                <a:gd name="connsiteY0" fmla="*/ 0 h 936940"/>
                <a:gd name="connsiteX1" fmla="*/ 9365099 w 9365099"/>
                <a:gd name="connsiteY1" fmla="*/ 0 h 936940"/>
                <a:gd name="connsiteX2" fmla="*/ 9365099 w 9365099"/>
                <a:gd name="connsiteY2" fmla="*/ 936940 h 936940"/>
                <a:gd name="connsiteX3" fmla="*/ 0 w 9365099"/>
                <a:gd name="connsiteY3" fmla="*/ 936940 h 936940"/>
                <a:gd name="connsiteX4" fmla="*/ 0 w 9365099"/>
                <a:gd name="connsiteY4" fmla="*/ 0 h 936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099" h="936940">
                  <a:moveTo>
                    <a:pt x="0" y="0"/>
                  </a:moveTo>
                  <a:lnTo>
                    <a:pt x="9365099" y="0"/>
                  </a:lnTo>
                  <a:lnTo>
                    <a:pt x="9365099" y="936940"/>
                  </a:lnTo>
                  <a:lnTo>
                    <a:pt x="0" y="9369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Клиническая база(КБ)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организация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здравоохранения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, … используется …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по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договору о совместной деятельности</a:t>
              </a:r>
              <a:endParaRPr lang="ru-RU" sz="2400" b="1" u="sng" kern="1200" dirty="0">
                <a:solidFill>
                  <a:srgbClr val="002060"/>
                </a:solidFill>
              </a:endParaRP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>
              <a:off x="1067553" y="1302280"/>
              <a:ext cx="10830220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ая соединительная линия 8"/>
            <p:cNvSpPr/>
            <p:nvPr/>
          </p:nvSpPr>
          <p:spPr>
            <a:xfrm>
              <a:off x="1106906" y="2878157"/>
              <a:ext cx="10798687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рямая соединительная линия 13"/>
            <p:cNvSpPr/>
            <p:nvPr/>
          </p:nvSpPr>
          <p:spPr>
            <a:xfrm>
              <a:off x="1067553" y="4248921"/>
              <a:ext cx="10920120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1107886" y="4248921"/>
              <a:ext cx="11084115" cy="1273409"/>
            </a:xfrm>
            <a:custGeom>
              <a:avLst/>
              <a:gdLst>
                <a:gd name="connsiteX0" fmla="*/ 0 w 9365099"/>
                <a:gd name="connsiteY0" fmla="*/ 0 h 1273409"/>
                <a:gd name="connsiteX1" fmla="*/ 9365099 w 9365099"/>
                <a:gd name="connsiteY1" fmla="*/ 0 h 1273409"/>
                <a:gd name="connsiteX2" fmla="*/ 9365099 w 9365099"/>
                <a:gd name="connsiteY2" fmla="*/ 1273409 h 1273409"/>
                <a:gd name="connsiteX3" fmla="*/ 0 w 9365099"/>
                <a:gd name="connsiteY3" fmla="*/ 1273409 h 1273409"/>
                <a:gd name="connsiteX4" fmla="*/ 0 w 9365099"/>
                <a:gd name="connsiteY4" fmla="*/ 0 h 1273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099" h="1273409">
                  <a:moveTo>
                    <a:pt x="0" y="0"/>
                  </a:moveTo>
                  <a:lnTo>
                    <a:pt x="9365099" y="0"/>
                  </a:lnTo>
                  <a:lnTo>
                    <a:pt x="9365099" y="1273409"/>
                  </a:lnTo>
                  <a:lnTo>
                    <a:pt x="0" y="127340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База резидентуры (БР)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КОООЗ, УБ,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национальный центр,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НЦ или НИИ,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аккредитованные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как медицинская организация, на базе которой реализуются программы резидентуры в порядке, установленном уполномоченным органом</a:t>
              </a:r>
              <a:endParaRPr lang="ru-RU" sz="2400" b="0" kern="1200" dirty="0">
                <a:solidFill>
                  <a:srgbClr val="002060"/>
                </a:solidFill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201726" y="5457686"/>
            <a:ext cx="10892197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И</a:t>
            </a:r>
            <a:r>
              <a:rPr lang="ru-RU" sz="2400" b="1" dirty="0" smtClean="0">
                <a:solidFill>
                  <a:srgbClr val="C00000"/>
                </a:solidFill>
              </a:rPr>
              <a:t>нтегрированный </a:t>
            </a:r>
            <a:r>
              <a:rPr lang="ru-RU" sz="2400" b="1" dirty="0">
                <a:solidFill>
                  <a:srgbClr val="C00000"/>
                </a:solidFill>
              </a:rPr>
              <a:t>академический медицинский центр </a:t>
            </a:r>
            <a:r>
              <a:rPr lang="ru-RU" sz="2400" b="1" dirty="0" smtClean="0">
                <a:solidFill>
                  <a:srgbClr val="C00000"/>
                </a:solidFill>
              </a:rPr>
              <a:t>(ИАМЦ) </a:t>
            </a:r>
            <a:r>
              <a:rPr lang="ru-RU" sz="2400" dirty="0" smtClean="0">
                <a:solidFill>
                  <a:srgbClr val="002060"/>
                </a:solidFill>
              </a:rPr>
              <a:t>– </a:t>
            </a:r>
            <a:r>
              <a:rPr lang="ru-RU" sz="2400" b="1" u="sng" dirty="0">
                <a:solidFill>
                  <a:srgbClr val="002060"/>
                </a:solidFill>
              </a:rPr>
              <a:t>объединение </a:t>
            </a:r>
            <a:r>
              <a:rPr lang="ru-RU" sz="2400" b="1" u="sng" dirty="0" smtClean="0">
                <a:solidFill>
                  <a:srgbClr val="002060"/>
                </a:solidFill>
              </a:rPr>
              <a:t>ВУЗа с </a:t>
            </a:r>
            <a:r>
              <a:rPr lang="ru-RU" sz="2400" b="1" u="sng" dirty="0">
                <a:solidFill>
                  <a:srgbClr val="002060"/>
                </a:solidFill>
              </a:rPr>
              <a:t>научными организациями в области здравоохранения и организациями здравоохранения </a:t>
            </a:r>
            <a:r>
              <a:rPr lang="ru-RU" sz="2400" dirty="0" smtClean="0">
                <a:solidFill>
                  <a:srgbClr val="002060"/>
                </a:solidFill>
              </a:rPr>
              <a:t>….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6" name="Прямая соединительная линия 15"/>
          <p:cNvSpPr/>
          <p:nvPr/>
        </p:nvSpPr>
        <p:spPr>
          <a:xfrm>
            <a:off x="1263704" y="5388842"/>
            <a:ext cx="1083022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57322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9"/>
            <a:ext cx="11036879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разработки проектов </a:t>
            </a: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НПА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5127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646463"/>
            <a:ext cx="12192000" cy="6095759"/>
            <a:chOff x="0" y="646463"/>
            <a:chExt cx="12192000" cy="6095759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64646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125925" y="844769"/>
              <a:ext cx="11901100" cy="2620293"/>
            </a:xfrm>
            <a:custGeom>
              <a:avLst/>
              <a:gdLst>
                <a:gd name="connsiteX0" fmla="*/ 0 w 9570720"/>
                <a:gd name="connsiteY0" fmla="*/ 0 h 2990741"/>
                <a:gd name="connsiteX1" fmla="*/ 9570720 w 9570720"/>
                <a:gd name="connsiteY1" fmla="*/ 0 h 2990741"/>
                <a:gd name="connsiteX2" fmla="*/ 9570720 w 9570720"/>
                <a:gd name="connsiteY2" fmla="*/ 2990741 h 2990741"/>
                <a:gd name="connsiteX3" fmla="*/ 0 w 9570720"/>
                <a:gd name="connsiteY3" fmla="*/ 2990741 h 2990741"/>
                <a:gd name="connsiteX4" fmla="*/ 0 w 9570720"/>
                <a:gd name="connsiteY4" fmla="*/ 0 h 2990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720" h="2990741">
                  <a:moveTo>
                    <a:pt x="0" y="0"/>
                  </a:moveTo>
                  <a:lnTo>
                    <a:pt x="9570720" y="0"/>
                  </a:lnTo>
                  <a:lnTo>
                    <a:pt x="9570720" y="2990741"/>
                  </a:lnTo>
                  <a:lnTo>
                    <a:pt x="0" y="29907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800" b="1" kern="1200" dirty="0" smtClean="0">
                  <a:solidFill>
                    <a:srgbClr val="C00000"/>
                  </a:solidFill>
                </a:rPr>
                <a:t>Статья 220. Субъекты образовательной деятельности в области здравоохранения и условия ее осуществления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800" kern="1200" dirty="0" smtClean="0">
                  <a:solidFill>
                    <a:srgbClr val="002060"/>
                  </a:solidFill>
                </a:rPr>
                <a:t>4. Научно-практическими базами организаций образования в области здравоохранения по медицинским специальностям являются КБ, КОООЗ, УБ, БР.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2800" b="1" dirty="0">
                  <a:solidFill>
                    <a:srgbClr val="002060"/>
                  </a:solidFill>
                </a:rPr>
                <a:t>Положения о КБ, КОООЗ, УБ, БР, </a:t>
              </a:r>
              <a:r>
                <a:rPr lang="ru-RU" sz="2800" b="1" dirty="0" smtClean="0">
                  <a:solidFill>
                    <a:srgbClr val="002060"/>
                  </a:solidFill>
                </a:rPr>
                <a:t>ИАМЦ </a:t>
              </a:r>
              <a:r>
                <a:rPr lang="ru-RU" sz="2800" b="1" dirty="0">
                  <a:solidFill>
                    <a:srgbClr val="002060"/>
                  </a:solidFill>
                </a:rPr>
                <a:t>и требования, предъявляемые к ним, разрабатываются и утверждаются уполномоченным органом</a:t>
              </a:r>
              <a:r>
                <a:rPr lang="ru-RU" sz="28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2800" kern="1200" dirty="0" smtClean="0">
                  <a:solidFill>
                    <a:srgbClr val="002060"/>
                  </a:solidFill>
                </a:rPr>
                <a:t>КБ</a:t>
              </a:r>
              <a:r>
                <a:rPr lang="ru-RU" sz="2800" kern="1200" dirty="0" smtClean="0">
                  <a:solidFill>
                    <a:srgbClr val="002060"/>
                  </a:solidFill>
                </a:rPr>
                <a:t>, КОООЗ, УБ, БР</a:t>
              </a:r>
              <a:r>
                <a:rPr lang="ru-RU" sz="2800" strike="noStrike" kern="1200" dirty="0" smtClean="0">
                  <a:solidFill>
                    <a:srgbClr val="002060"/>
                  </a:solidFill>
                </a:rPr>
                <a:t> подлежат процедуре аккредитации, установленной пунктом 2 статьи 25 настоящего Кодекса, в целях признания соответствия оказываемых медицинских услуг установленным требованиям и стандартам в области здравоохранения, а также требованиям, предъявляемым к </a:t>
              </a:r>
              <a:r>
                <a:rPr lang="ru-RU" sz="2800" kern="1200" dirty="0" smtClean="0">
                  <a:solidFill>
                    <a:srgbClr val="002060"/>
                  </a:solidFill>
                </a:rPr>
                <a:t>КБ, КОООЗ, УБ, БР</a:t>
              </a:r>
              <a:r>
                <a:rPr lang="ru-RU" sz="2800" strike="noStrike" kern="1200" dirty="0" smtClean="0">
                  <a:solidFill>
                    <a:srgbClr val="002060"/>
                  </a:solidFill>
                </a:rPr>
                <a:t>.</a:t>
              </a:r>
              <a:endParaRPr lang="ru-RU" sz="2800" strike="noStrike" kern="1200" dirty="0">
                <a:solidFill>
                  <a:srgbClr val="002060"/>
                </a:solidFill>
              </a:endParaRPr>
            </a:p>
          </p:txBody>
        </p:sp>
        <p:sp>
          <p:nvSpPr>
            <p:cNvPr id="9" name="Прямая соединительная линия 8"/>
            <p:cNvSpPr/>
            <p:nvPr/>
          </p:nvSpPr>
          <p:spPr>
            <a:xfrm>
              <a:off x="2286000" y="6742222"/>
              <a:ext cx="9753600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6527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9"/>
            <a:ext cx="11036879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разработки проектов НПА и стандартов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5127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643466"/>
            <a:ext cx="12192000" cy="6138334"/>
            <a:chOff x="0" y="643466"/>
            <a:chExt cx="12192000" cy="6138334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643466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643466"/>
              <a:ext cx="986601" cy="6138334"/>
            </a:xfrm>
            <a:custGeom>
              <a:avLst/>
              <a:gdLst>
                <a:gd name="connsiteX0" fmla="*/ 0 w 986601"/>
                <a:gd name="connsiteY0" fmla="*/ 0 h 6138334"/>
                <a:gd name="connsiteX1" fmla="*/ 986601 w 986601"/>
                <a:gd name="connsiteY1" fmla="*/ 0 h 6138334"/>
                <a:gd name="connsiteX2" fmla="*/ 986601 w 986601"/>
                <a:gd name="connsiteY2" fmla="*/ 6138334 h 6138334"/>
                <a:gd name="connsiteX3" fmla="*/ 0 w 986601"/>
                <a:gd name="connsiteY3" fmla="*/ 6138334 h 6138334"/>
                <a:gd name="connsiteX4" fmla="*/ 0 w 986601"/>
                <a:gd name="connsiteY4" fmla="*/ 0 h 61383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6601" h="6138334">
                  <a:moveTo>
                    <a:pt x="0" y="0"/>
                  </a:moveTo>
                  <a:lnTo>
                    <a:pt x="986601" y="0"/>
                  </a:lnTo>
                  <a:lnTo>
                    <a:pt x="986601" y="6138334"/>
                  </a:lnTo>
                  <a:lnTo>
                    <a:pt x="0" y="61383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vert270" wrap="square" lIns="0" tIns="91440" rIns="0" bIns="91440" numCol="1" spcCol="1270" anchor="t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Кодекс </a:t>
              </a:r>
              <a:r>
                <a:rPr lang="ru-RU" sz="2400" b="1" kern="1200" dirty="0" smtClean="0">
                  <a:solidFill>
                    <a:srgbClr val="C00000"/>
                  </a:solidFill>
                </a:rPr>
                <a:t>РК «О здоровье народа и системе здравоохранения»</a:t>
              </a:r>
              <a:endParaRPr lang="ru-RU" sz="2400" b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904114" y="2951790"/>
              <a:ext cx="11205398" cy="2564553"/>
            </a:xfrm>
            <a:custGeom>
              <a:avLst/>
              <a:gdLst>
                <a:gd name="connsiteX0" fmla="*/ 0 w 9570720"/>
                <a:gd name="connsiteY0" fmla="*/ 0 h 2564553"/>
                <a:gd name="connsiteX1" fmla="*/ 9570720 w 9570720"/>
                <a:gd name="connsiteY1" fmla="*/ 0 h 2564553"/>
                <a:gd name="connsiteX2" fmla="*/ 9570720 w 9570720"/>
                <a:gd name="connsiteY2" fmla="*/ 2564553 h 2564553"/>
                <a:gd name="connsiteX3" fmla="*/ 0 w 9570720"/>
                <a:gd name="connsiteY3" fmla="*/ 2564553 h 2564553"/>
                <a:gd name="connsiteX4" fmla="*/ 0 w 9570720"/>
                <a:gd name="connsiteY4" fmla="*/ 0 h 2564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720" h="2564553">
                  <a:moveTo>
                    <a:pt x="0" y="0"/>
                  </a:moveTo>
                  <a:lnTo>
                    <a:pt x="9570720" y="0"/>
                  </a:lnTo>
                  <a:lnTo>
                    <a:pt x="9570720" y="2564553"/>
                  </a:lnTo>
                  <a:lnTo>
                    <a:pt x="0" y="256455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Статья 221. </a:t>
              </a:r>
              <a:endParaRPr lang="ru-RU" sz="2400" b="1" kern="1200" dirty="0" smtClean="0">
                <a:solidFill>
                  <a:srgbClr val="C00000"/>
                </a:solidFill>
              </a:endParaRPr>
            </a:p>
            <a:p>
              <a:pPr lvl="0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400" b="0" kern="1200" dirty="0" smtClean="0">
                  <a:solidFill>
                    <a:srgbClr val="002060"/>
                  </a:solidFill>
                </a:rPr>
                <a:t>Дополнительное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образование по медицинским специальностям и неформальное образование медицинских работников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осуществляется ВУЗами 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и национальными и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НЦ, НИИ, ВМК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на базе аккредитованных клинических баз, клиник организаций образования в области здравоохранения, университетских больниц.</a:t>
              </a:r>
              <a:endParaRPr lang="ru-RU" sz="2400" b="1" u="sng" kern="1200" dirty="0">
                <a:solidFill>
                  <a:srgbClr val="002060"/>
                </a:solidFill>
              </a:endParaRP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>
              <a:off x="986601" y="5005137"/>
              <a:ext cx="1104042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986602" y="5005137"/>
              <a:ext cx="11205398" cy="1776662"/>
            </a:xfrm>
            <a:custGeom>
              <a:avLst/>
              <a:gdLst>
                <a:gd name="connsiteX0" fmla="*/ 0 w 9570720"/>
                <a:gd name="connsiteY0" fmla="*/ 0 h 2992434"/>
                <a:gd name="connsiteX1" fmla="*/ 9570720 w 9570720"/>
                <a:gd name="connsiteY1" fmla="*/ 0 h 2992434"/>
                <a:gd name="connsiteX2" fmla="*/ 9570720 w 9570720"/>
                <a:gd name="connsiteY2" fmla="*/ 2992434 h 2992434"/>
                <a:gd name="connsiteX3" fmla="*/ 0 w 9570720"/>
                <a:gd name="connsiteY3" fmla="*/ 2992434 h 2992434"/>
                <a:gd name="connsiteX4" fmla="*/ 0 w 9570720"/>
                <a:gd name="connsiteY4" fmla="*/ 0 h 299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720" h="2992434">
                  <a:moveTo>
                    <a:pt x="0" y="0"/>
                  </a:moveTo>
                  <a:lnTo>
                    <a:pt x="9570720" y="0"/>
                  </a:lnTo>
                  <a:lnTo>
                    <a:pt x="9570720" y="2992434"/>
                  </a:lnTo>
                  <a:lnTo>
                    <a:pt x="0" y="29924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Статья 222. </a:t>
              </a:r>
              <a:endParaRPr lang="ru-RU" sz="2400" b="1" kern="1200" dirty="0" smtClean="0">
                <a:solidFill>
                  <a:srgbClr val="C00000"/>
                </a:solidFill>
              </a:endParaRPr>
            </a:p>
            <a:p>
              <a:pPr lvl="0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400" kern="1200" dirty="0" smtClean="0">
                  <a:solidFill>
                    <a:srgbClr val="002060"/>
                  </a:solidFill>
                </a:rPr>
                <a:t>Реализация </a:t>
              </a:r>
              <a:r>
                <a:rPr lang="ru-RU" sz="2400" kern="1200" dirty="0" smtClean="0">
                  <a:solidFill>
                    <a:srgbClr val="002060"/>
                  </a:solidFill>
                </a:rPr>
                <a:t>программ резидентуры осуществляется </a:t>
              </a:r>
              <a:r>
                <a:rPr lang="ru-RU" sz="2400" kern="1200" dirty="0" smtClean="0">
                  <a:solidFill>
                    <a:srgbClr val="002060"/>
                  </a:solidFill>
                </a:rPr>
                <a:t>ВУЗами 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в аккредитованных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КООЗ, УБ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,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а также национальными и (или) </a:t>
              </a:r>
              <a:r>
                <a:rPr lang="ru-RU" sz="2400" dirty="0" smtClean="0">
                  <a:solidFill>
                    <a:srgbClr val="002060"/>
                  </a:solidFill>
                </a:rPr>
                <a:t>научными 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центрами</a:t>
              </a:r>
              <a:r>
                <a:rPr lang="ru-RU" sz="2400" b="0" kern="1200" dirty="0" smtClean="0">
                  <a:solidFill>
                    <a:srgbClr val="002060"/>
                  </a:solidFill>
                </a:rPr>
                <a:t>, </a:t>
              </a:r>
              <a:r>
                <a:rPr lang="ru-RU" sz="2400" dirty="0" smtClean="0">
                  <a:solidFill>
                    <a:srgbClr val="002060"/>
                  </a:solidFill>
                </a:rPr>
                <a:t>НИИ</a:t>
              </a:r>
              <a:r>
                <a:rPr lang="ru-RU" sz="2400" b="1" kern="1200" dirty="0" smtClean="0">
                  <a:solidFill>
                    <a:srgbClr val="002060"/>
                  </a:solidFill>
                </a:rPr>
                <a:t>, </a:t>
              </a:r>
              <a:r>
                <a:rPr lang="ru-RU" sz="2400" b="1" u="sng" kern="1200" dirty="0" smtClean="0">
                  <a:solidFill>
                    <a:srgbClr val="002060"/>
                  </a:solidFill>
                </a:rPr>
                <a:t>аккредитованными в качестве баз резидентуры.</a:t>
              </a:r>
              <a:r>
                <a:rPr lang="ru-RU" sz="2400" u="sng" kern="1200" dirty="0" smtClean="0">
                  <a:solidFill>
                    <a:srgbClr val="002060"/>
                  </a:solidFill>
                </a:rPr>
                <a:t> </a:t>
              </a:r>
              <a:endParaRPr lang="ru-RU" sz="2400" b="1" u="none" kern="1200" dirty="0">
                <a:solidFill>
                  <a:srgbClr val="002060"/>
                </a:solidFill>
              </a:endParaRPr>
            </a:p>
          </p:txBody>
        </p:sp>
        <p:sp>
          <p:nvSpPr>
            <p:cNvPr id="9" name="Прямая соединительная линия 8"/>
            <p:cNvSpPr/>
            <p:nvPr/>
          </p:nvSpPr>
          <p:spPr>
            <a:xfrm>
              <a:off x="986601" y="6740270"/>
              <a:ext cx="9753600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4" name="Прямая соединительная линия 13"/>
          <p:cNvSpPr/>
          <p:nvPr/>
        </p:nvSpPr>
        <p:spPr>
          <a:xfrm>
            <a:off x="986601" y="2951790"/>
            <a:ext cx="11040424" cy="0"/>
          </a:xfrm>
          <a:prstGeom prst="line">
            <a:avLst/>
          </a:prstGeom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0" name="Прямоугольник 9"/>
          <p:cNvSpPr/>
          <p:nvPr/>
        </p:nvSpPr>
        <p:spPr>
          <a:xfrm>
            <a:off x="978580" y="643466"/>
            <a:ext cx="112134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b="1" dirty="0">
                <a:solidFill>
                  <a:srgbClr val="C00000"/>
                </a:solidFill>
              </a:rPr>
              <a:t>Статья 221. 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Обязательными </a:t>
            </a:r>
            <a:r>
              <a:rPr lang="ru-RU" sz="2400" dirty="0">
                <a:solidFill>
                  <a:srgbClr val="002060"/>
                </a:solidFill>
              </a:rPr>
              <a:t>условиями реализации образовательных программ в области здравоохранения по медицинским специальностям являются</a:t>
            </a:r>
            <a:r>
              <a:rPr lang="ru-RU" sz="2400" dirty="0" smtClean="0">
                <a:solidFill>
                  <a:srgbClr val="002060"/>
                </a:solidFill>
              </a:rPr>
              <a:t>: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…. </a:t>
            </a:r>
            <a:r>
              <a:rPr lang="ru-RU" sz="2400" b="1" u="sng" dirty="0" smtClean="0">
                <a:solidFill>
                  <a:srgbClr val="002060"/>
                </a:solidFill>
              </a:rPr>
              <a:t>формирование </a:t>
            </a:r>
            <a:r>
              <a:rPr lang="ru-RU" sz="2400" b="1" u="sng" dirty="0">
                <a:solidFill>
                  <a:srgbClr val="002060"/>
                </a:solidFill>
              </a:rPr>
              <a:t>в </a:t>
            </a:r>
            <a:r>
              <a:rPr lang="ru-RU" sz="2400" b="1" u="sng" dirty="0" smtClean="0">
                <a:solidFill>
                  <a:srgbClr val="002060"/>
                </a:solidFill>
              </a:rPr>
              <a:t>ВУЗах УБ и </a:t>
            </a:r>
            <a:r>
              <a:rPr lang="ru-RU" sz="2400" b="1" u="sng" dirty="0">
                <a:solidFill>
                  <a:srgbClr val="002060"/>
                </a:solidFill>
              </a:rPr>
              <a:t>(или) </a:t>
            </a:r>
            <a:r>
              <a:rPr lang="ru-RU" sz="2400" b="1" u="sng" dirty="0" smtClean="0">
                <a:solidFill>
                  <a:srgbClr val="002060"/>
                </a:solidFill>
              </a:rPr>
              <a:t>ИАМЦ</a:t>
            </a:r>
            <a:r>
              <a:rPr lang="ru-RU" sz="2400" dirty="0" smtClean="0">
                <a:solidFill>
                  <a:srgbClr val="002060"/>
                </a:solidFill>
              </a:rPr>
              <a:t>, </a:t>
            </a:r>
            <a:r>
              <a:rPr lang="ru-RU" sz="2400" dirty="0">
                <a:solidFill>
                  <a:srgbClr val="002060"/>
                </a:solidFill>
              </a:rPr>
              <a:t>функционирующих на основе договоров с научными организациями в области здравоохранения и организациями здравоохранения</a:t>
            </a:r>
          </a:p>
        </p:txBody>
      </p:sp>
    </p:spTree>
    <p:extLst>
      <p:ext uri="{BB962C8B-B14F-4D97-AF65-F5344CB8AC3E}">
        <p14:creationId xmlns:p14="http://schemas.microsoft.com/office/powerpoint/2010/main" val="54179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7203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проекта Приказа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7203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7254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960563" y="1416551"/>
            <a:ext cx="10515600" cy="4351338"/>
          </a:xfrm>
        </p:spPr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ru-RU" dirty="0">
                <a:solidFill>
                  <a:srgbClr val="002060"/>
                </a:solidFill>
              </a:rPr>
              <a:t>Положение о клинической базе и требования, предъявляемые к ней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ru-RU" dirty="0" smtClean="0">
                <a:solidFill>
                  <a:srgbClr val="002060"/>
                </a:solidFill>
              </a:rPr>
              <a:t>Положение </a:t>
            </a:r>
            <a:r>
              <a:rPr lang="ru-RU" dirty="0">
                <a:solidFill>
                  <a:srgbClr val="002060"/>
                </a:solidFill>
              </a:rPr>
              <a:t>о клинике организации образования в области здравоохранения и требования, предъявляемые к ней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ru-RU" dirty="0" smtClean="0">
                <a:solidFill>
                  <a:srgbClr val="002060"/>
                </a:solidFill>
              </a:rPr>
              <a:t>Положение </a:t>
            </a:r>
            <a:r>
              <a:rPr lang="ru-RU" dirty="0">
                <a:solidFill>
                  <a:srgbClr val="002060"/>
                </a:solidFill>
              </a:rPr>
              <a:t>об университетской больнице и требования, предъявляемые к </a:t>
            </a:r>
            <a:r>
              <a:rPr lang="ru-RU" dirty="0" smtClean="0">
                <a:solidFill>
                  <a:srgbClr val="002060"/>
                </a:solidFill>
              </a:rPr>
              <a:t>ней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ru-RU" dirty="0" smtClean="0">
                <a:solidFill>
                  <a:srgbClr val="002060"/>
                </a:solidFill>
              </a:rPr>
              <a:t>Положение </a:t>
            </a:r>
            <a:r>
              <a:rPr lang="ru-RU" dirty="0">
                <a:solidFill>
                  <a:srgbClr val="002060"/>
                </a:solidFill>
              </a:rPr>
              <a:t>о базе резидентуры и требования, предъявляемые к ней </a:t>
            </a:r>
            <a:endParaRPr lang="ru-RU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ru-RU" dirty="0" smtClean="0">
                <a:solidFill>
                  <a:srgbClr val="002060"/>
                </a:solidFill>
              </a:rPr>
              <a:t>Положение </a:t>
            </a:r>
            <a:r>
              <a:rPr lang="ru-RU" dirty="0">
                <a:solidFill>
                  <a:srgbClr val="002060"/>
                </a:solidFill>
              </a:rPr>
              <a:t>об интегрированном академическом медицинском центре и требования, предъявляемые к </a:t>
            </a:r>
            <a:r>
              <a:rPr lang="ru-RU" dirty="0" smtClean="0">
                <a:solidFill>
                  <a:srgbClr val="002060"/>
                </a:solidFill>
              </a:rPr>
              <a:t>нему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6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lang="ru-RU" sz="2800" b="1" dirty="0">
                <a:solidFill>
                  <a:srgbClr val="C00000"/>
                </a:solidFill>
              </a:rPr>
              <a:t>Положение о </a:t>
            </a:r>
            <a:r>
              <a:rPr lang="ru-RU" sz="2800" b="1" dirty="0" smtClean="0">
                <a:solidFill>
                  <a:srgbClr val="C00000"/>
                </a:solidFill>
              </a:rPr>
              <a:t>КБ и </a:t>
            </a:r>
            <a:r>
              <a:rPr lang="ru-RU" sz="2800" b="1" dirty="0">
                <a:solidFill>
                  <a:srgbClr val="C00000"/>
                </a:solidFill>
              </a:rPr>
              <a:t>требования, предъявляемые к ней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6014762"/>
              </p:ext>
            </p:extLst>
          </p:nvPr>
        </p:nvGraphicFramePr>
        <p:xfrm>
          <a:off x="146099" y="765830"/>
          <a:ext cx="11973712" cy="6140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4197"/>
                <a:gridCol w="9779515"/>
              </a:tblGrid>
              <a:tr h="445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Глава 1. Общие положения</a:t>
                      </a:r>
                      <a:endParaRPr lang="ru-RU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термины и определения</a:t>
                      </a:r>
                    </a:p>
                    <a:p>
                      <a:pPr marL="342900" indent="-34290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взаимоотношения между организацией образования и КБ – на основе договора о совместной деятельности</a:t>
                      </a:r>
                      <a:endParaRPr lang="ru-RU" sz="18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5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Глава 2. Основные задачи, функции КБ</a:t>
                      </a:r>
                      <a:endParaRPr lang="ru-RU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Основные задачи клинических баз 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Функции КБ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63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b="1" dirty="0" smtClean="0">
                          <a:solidFill>
                            <a:srgbClr val="C00000"/>
                          </a:solidFill>
                        </a:rPr>
                        <a:t>Глава 3. Организация деятельности</a:t>
                      </a: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 клинической базы</a:t>
                      </a:r>
                      <a:endParaRPr lang="ru-RU" sz="180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Форма договора о совместной деятельности утверждается Советом директоров / Наблюдательным советом организации образования 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клинической базы (ответственность)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структурного подразделения клинической базы (ответственность)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Заведующие отделениями, врачи и другие квалифицированные работники клинической базы (участие в качестве наставников и руководство интернами/резидентами)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Старшие МС отделений, МС расширенной практики и МС высшей квалификации</a:t>
                      </a:r>
                      <a:r>
                        <a:rPr lang="ru-RU" sz="18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(участие в качестве наставников и руководство практикой)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КБ, заведующие отделениями, врачи, старшие МС отделений, МС расширенной практики и МС высшей квалификации, другие </a:t>
                      </a:r>
                      <a:r>
                        <a:rPr lang="ru-RU" sz="18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специалисты (право на привлечение в качестве совместителей организацией образования)</a:t>
                      </a:r>
                      <a:endParaRPr lang="ru-RU" sz="18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9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Глава 4. Требования, предъявляемые к клиническим базам </a:t>
                      </a:r>
                      <a:endParaRPr lang="ru-RU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Требованиями к КБ (наличие аккредитации в качестве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</a:rPr>
                        <a:t> мед. организации,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наличие аккредитации в качестве КБ; наличие договора о совместной деятельности между КБ и организацией образования;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возможность привлечения работников КБ в качестве наставников)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Ответственность</a:t>
                      </a:r>
                      <a:r>
                        <a:rPr lang="ru-RU" sz="1800" b="0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КБ по регистрации ППС</a:t>
                      </a:r>
                      <a:r>
                        <a:rPr lang="ru-RU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портале СУР</a:t>
                      </a:r>
                      <a:r>
                        <a:rPr lang="ru-RU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присвоению логина и пароля для доступа к КМИС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наставникам (стаж работы не менее 5 лет, прошедший </a:t>
                      </a:r>
                      <a:r>
                        <a:rPr lang="ru-RU" sz="18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сертификац</a:t>
                      </a:r>
                      <a:r>
                        <a:rPr lang="ru-RU" sz="18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курс)</a:t>
                      </a:r>
                      <a:endParaRPr lang="ru-RU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956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lang="ru-RU" sz="2800" b="1" dirty="0">
                <a:solidFill>
                  <a:srgbClr val="C00000"/>
                </a:solidFill>
              </a:rPr>
              <a:t>Положение о </a:t>
            </a:r>
            <a:r>
              <a:rPr lang="ru-RU" sz="2800" b="1" dirty="0" smtClean="0">
                <a:solidFill>
                  <a:srgbClr val="C00000"/>
                </a:solidFill>
              </a:rPr>
              <a:t>КООЗ </a:t>
            </a:r>
            <a:r>
              <a:rPr lang="ru-RU" sz="2800" b="1" dirty="0">
                <a:solidFill>
                  <a:srgbClr val="C00000"/>
                </a:solidFill>
              </a:rPr>
              <a:t>и требования, предъявляемые к ней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1840436"/>
              </p:ext>
            </p:extLst>
          </p:nvPr>
        </p:nvGraphicFramePr>
        <p:xfrm>
          <a:off x="146099" y="765830"/>
          <a:ext cx="11973712" cy="6025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3648"/>
                <a:gridCol w="9930064"/>
              </a:tblGrid>
              <a:tr h="445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Глава 1. Общие положения</a:t>
                      </a:r>
                      <a:endParaRPr lang="ru-RU" sz="17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термины и определения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получается статус КОООЗ (МО, оказывающие мед. помощь вторичного уровня, на основании решения МИО при наличии согласия собственника и уполномоченного органа.</a:t>
                      </a:r>
                      <a:r>
                        <a:rPr lang="ru-RU" sz="17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Статус КООЗ дается лишь в отношении одной организации образования)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Структурные подразделения ОООЗ на базе КОООЗ (не более 50% от всех клинических подразделений КОООЗ)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мед. услуги, которые оказаны в клинических подразделениях КОООЗ</a:t>
                      </a:r>
                      <a:r>
                        <a:rPr lang="ru-RU" sz="17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(где находятся кафедры ОООЗ)</a:t>
                      </a: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может быть установлен дополнительный коэффициент финансирования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1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</a:t>
                      </a: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заимоотношения между ОООЗ и КОООЗ -</a:t>
                      </a:r>
                      <a:r>
                        <a:rPr lang="ru-RU" sz="17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на основе двусторонних соглашений</a:t>
                      </a:r>
                      <a:endParaRPr lang="ru-RU" sz="17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54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Глава 2. Основные задачи, функции</a:t>
                      </a:r>
                      <a:endParaRPr lang="ru-RU" sz="17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dirty="0" smtClean="0">
                          <a:solidFill>
                            <a:srgbClr val="002060"/>
                          </a:solidFill>
                        </a:rPr>
                        <a:t>Основные задачи КОООЗ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dirty="0" smtClean="0">
                          <a:solidFill>
                            <a:srgbClr val="002060"/>
                          </a:solidFill>
                        </a:rPr>
                        <a:t>Функции КОООЗ</a:t>
                      </a:r>
                      <a:endParaRPr lang="ru-RU" sz="17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79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700" b="1" dirty="0" smtClean="0">
                          <a:solidFill>
                            <a:srgbClr val="C00000"/>
                          </a:solidFill>
                        </a:rPr>
                        <a:t>Глава 3. Организация деятельности</a:t>
                      </a: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 КОООЗ</a:t>
                      </a:r>
                      <a:endParaRPr lang="ru-RU" sz="170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</a:pPr>
                      <a:endParaRPr lang="ru-RU" sz="17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Утверждение структуры, профиля, мощности отделений и штатной численности КОООЗ 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КОООЗ</a:t>
                      </a:r>
                      <a:r>
                        <a:rPr lang="ru-RU" sz="17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(ответственность)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структурного подразделения КОООЗ</a:t>
                      </a:r>
                      <a:r>
                        <a:rPr lang="ru-RU" sz="17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(ответственность)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КОООЗ, заведующие отделениями, врачи, старшие МС отделений, МС расширенной практики и МС высшей квалификации, другие </a:t>
                      </a:r>
                      <a:r>
                        <a:rPr lang="ru-RU" sz="17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специалисты (право на привлечение в качестве совместителей организацией образования)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Финансирование КОООЗ (в </a:t>
                      </a:r>
                      <a:r>
                        <a:rPr lang="ru-RU" sz="17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со стороны ОООЗ)</a:t>
                      </a:r>
                      <a:endParaRPr lang="ru-RU" sz="17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090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Глава 4. Требования, предъявляемые к КОООЗ</a:t>
                      </a:r>
                      <a:endParaRPr lang="ru-RU" sz="17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Требованиями к КОООЗ (наличие аккредитации в качестве</a:t>
                      </a:r>
                      <a:r>
                        <a:rPr lang="ru-RU" sz="1700" baseline="0" dirty="0" smtClean="0">
                          <a:solidFill>
                            <a:srgbClr val="002060"/>
                          </a:solidFill>
                        </a:rPr>
                        <a:t> мед. организации,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наличие аккредитации в качестве КОООЗ; Наличие решения МИО; Наличие на базе КОООЗ структурных подразделений ОООЗ,</a:t>
                      </a:r>
                      <a:r>
                        <a:rPr lang="ru-RU" sz="17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возможность привлечения работников КБ в качестве наставников)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Ответственность</a:t>
                      </a:r>
                      <a:r>
                        <a:rPr lang="ru-RU" sz="1700" b="0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КОООЗ по регистрации ППС</a:t>
                      </a: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портале СУР</a:t>
                      </a: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предоставлению доступа к КМИС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Требованием к лицам, назначаемым на должности руководителей подразделений ОООЗ (опыт работы по специальности не менее 5 лет, достижения в </a:t>
                      </a:r>
                      <a:r>
                        <a:rPr lang="ru-RU" sz="17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медпрактике</a:t>
                      </a: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наставникам (стаж работы не менее 5 лет, прошедший </a:t>
                      </a:r>
                      <a:r>
                        <a:rPr lang="ru-RU" sz="17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сертификац</a:t>
                      </a:r>
                      <a:r>
                        <a:rPr lang="ru-RU" sz="17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курс)</a:t>
                      </a:r>
                      <a:endParaRPr lang="ru-RU" sz="17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39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lang="ru-RU" sz="2800" b="1" dirty="0">
                <a:solidFill>
                  <a:srgbClr val="C00000"/>
                </a:solidFill>
              </a:rPr>
              <a:t>Положение о </a:t>
            </a:r>
            <a:r>
              <a:rPr lang="ru-RU" sz="2800" b="1" dirty="0" smtClean="0">
                <a:solidFill>
                  <a:srgbClr val="C00000"/>
                </a:solidFill>
              </a:rPr>
              <a:t>УБ </a:t>
            </a:r>
            <a:r>
              <a:rPr lang="ru-RU" sz="2800" b="1" dirty="0">
                <a:solidFill>
                  <a:srgbClr val="C00000"/>
                </a:solidFill>
              </a:rPr>
              <a:t>и требования, предъявляемые к ней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609885"/>
              </p:ext>
            </p:extLst>
          </p:nvPr>
        </p:nvGraphicFramePr>
        <p:xfrm>
          <a:off x="146099" y="693641"/>
          <a:ext cx="11973712" cy="58125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06"/>
                <a:gridCol w="10098506"/>
              </a:tblGrid>
              <a:tr h="9484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Глава 1. Общие положения</a:t>
                      </a:r>
                      <a:endParaRPr lang="ru-RU" sz="16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термины и определения,</a:t>
                      </a:r>
                      <a:r>
                        <a:rPr lang="ru-RU" sz="16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формы взаимодействия с ВУЗом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Как получается статус УБ (Приказ</a:t>
                      </a:r>
                      <a:r>
                        <a:rPr lang="ru-RU" sz="16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МЗ по представлению СД/НС ВУЗа и наличия согласия собственника)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Структурные подразделения ВУЗа на базе УБ (не менее чем на базе 90% подразделений УБ)</a:t>
                      </a:r>
                    </a:p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 мед. услуги, которые оказаны в клинических подразделениях УБ</a:t>
                      </a:r>
                      <a:r>
                        <a:rPr lang="ru-RU" sz="1600" b="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(где находятся кафедры ВУЗа)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может быть установлен дополнительный коэффициент финансирования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29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Гл. 2. Основные задачи, функции</a:t>
                      </a:r>
                      <a:endParaRPr lang="ru-RU" sz="16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Основные задачи УБ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</a:rPr>
                        <a:t>Функции УБ</a:t>
                      </a:r>
                      <a:endParaRPr lang="ru-RU" sz="16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817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600" b="1" dirty="0" smtClean="0">
                          <a:solidFill>
                            <a:srgbClr val="C00000"/>
                          </a:solidFill>
                        </a:rPr>
                        <a:t>Глава 3. Организация деятельности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 УБ</a:t>
                      </a:r>
                      <a:endParaRPr lang="ru-RU" sz="1600" dirty="0" smtClean="0">
                        <a:solidFill>
                          <a:srgbClr val="C00000"/>
                        </a:solidFill>
                      </a:endParaRPr>
                    </a:p>
                    <a:p>
                      <a:pPr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</a:pP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Установленная ВУЗом самостоятельностью УБ в принятии решений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Непосредственное руководство работой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УБ -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руководитель УБ – проректор по клинической работе ВУЗа, назначаемый Приказом МЗ по представлению НС/СД ВУЗа при наличии согласия собственника.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Утверждение структуры, профиля, мощности отделений и штатной численности УБ – решением или по согласованию с СД/НС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ВУЗа</a:t>
                      </a:r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УБ,</a:t>
                      </a:r>
                      <a:r>
                        <a:rPr lang="ru-RU" sz="16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структурного подразделения УБ (ответственность)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Подотчетность УБ (ректору, проректорам, коллегиальным органам Вуза)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Заведующие отделениями, врачи, МС высшей квалификации, другие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квалиф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специалисты (право одновременно работать в качестве ППС клин. Кафедр,</a:t>
                      </a:r>
                      <a:r>
                        <a:rPr lang="kk-KZ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занимать руководящие позициии в ВУЗе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Финансирование УБ (в </a:t>
                      </a:r>
                      <a:r>
                        <a:rPr lang="ru-RU" sz="16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т.ч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со стороны ВУЗа)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Ответственность ВУЗа по осуществлению материально-технического оснащения УБ</a:t>
                      </a:r>
                      <a:endParaRPr lang="ru-RU" sz="16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320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C00000"/>
                          </a:solidFill>
                        </a:rPr>
                        <a:t>Глава 4. Требования, предъявляемые к УБ</a:t>
                      </a:r>
                      <a:endParaRPr lang="ru-RU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Требованиями к УБ (Оказание  </a:t>
                      </a:r>
                      <a:r>
                        <a:rPr lang="ru-RU" sz="1600" dirty="0" err="1" smtClean="0">
                          <a:solidFill>
                            <a:srgbClr val="002060"/>
                          </a:solidFill>
                        </a:rPr>
                        <a:t>мед.услуг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 вторичного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уровня, </a:t>
                      </a:r>
                      <a:r>
                        <a:rPr lang="ru-RU" sz="1600" baseline="0" dirty="0" err="1" smtClean="0">
                          <a:solidFill>
                            <a:srgbClr val="002060"/>
                          </a:solidFill>
                        </a:rPr>
                        <a:t>многопрофильность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наличие аккредитации в качестве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мед. организации,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наличие аккредитации в качестве УБ; Наличие приказа МЗ,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создание профильных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структурных подразделений ВУЗа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в УБ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</a:rPr>
                        <a:t>,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не менее двух третей тарифных ставок штатного расписания врачей, МС высшей квалификации для ППС ВУЗа)</a:t>
                      </a:r>
                      <a:endParaRPr lang="ru-RU" sz="1600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Ответственность </a:t>
                      </a:r>
                      <a:r>
                        <a:rPr lang="ru-RU" sz="1600" b="0" i="0" u="none" strike="noStrike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УБ по регистрации ППС</a:t>
                      </a: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портале СУР</a:t>
                      </a: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предоставлению доступа к КМИС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Требованием к лицам, назначаемым на должности руководителей подразделений ОООЗ (опыт работы по специальности не менее 5 лет, достижения в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медпрактике</a:t>
                      </a: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наставникам (стаж работы не менее 5 лет, прошедший </a:t>
                      </a:r>
                      <a:r>
                        <a:rPr lang="ru-RU" sz="1600" b="0" i="0" u="none" strike="noStrike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сертификац</a:t>
                      </a:r>
                      <a:r>
                        <a:rPr lang="ru-RU" sz="1600" b="0" i="0" u="none" strike="noStrike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курс)</a:t>
                      </a:r>
                      <a:endParaRPr lang="ru-RU" sz="16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125924" y="6534834"/>
            <a:ext cx="120660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b="1" dirty="0" smtClean="0">
                <a:solidFill>
                  <a:srgbClr val="C00000"/>
                </a:solidFill>
              </a:rPr>
              <a:t>+ Минимальный </a:t>
            </a:r>
            <a:r>
              <a:rPr lang="ru-RU" b="1" dirty="0">
                <a:solidFill>
                  <a:srgbClr val="C00000"/>
                </a:solidFill>
              </a:rPr>
              <a:t>перечень оборудования и мебели учебных и вспомогательных помещений </a:t>
            </a:r>
            <a:r>
              <a:rPr lang="ru-RU" b="1" dirty="0" smtClean="0">
                <a:solidFill>
                  <a:srgbClr val="C00000"/>
                </a:solidFill>
              </a:rPr>
              <a:t>УБ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809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  <a:spcBef>
                <a:spcPts val="1800"/>
              </a:spcBef>
            </a:pPr>
            <a:r>
              <a:rPr lang="ru-RU" sz="2800" b="1" dirty="0">
                <a:solidFill>
                  <a:srgbClr val="C00000"/>
                </a:solidFill>
              </a:rPr>
              <a:t>Положение о </a:t>
            </a:r>
            <a:r>
              <a:rPr lang="ru-RU" sz="2800" b="1" dirty="0" smtClean="0">
                <a:solidFill>
                  <a:srgbClr val="C00000"/>
                </a:solidFill>
              </a:rPr>
              <a:t>БР и </a:t>
            </a:r>
            <a:r>
              <a:rPr lang="ru-RU" sz="2800" b="1" dirty="0">
                <a:solidFill>
                  <a:srgbClr val="C00000"/>
                </a:solidFill>
              </a:rPr>
              <a:t>требования, предъявляемые к ней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3" name="Таблица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153470"/>
              </p:ext>
            </p:extLst>
          </p:nvPr>
        </p:nvGraphicFramePr>
        <p:xfrm>
          <a:off x="146099" y="765830"/>
          <a:ext cx="11973712" cy="5684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6764"/>
                <a:gridCol w="10266948"/>
              </a:tblGrid>
              <a:tr h="427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Глава 1. Общие положения</a:t>
                      </a:r>
                      <a:endParaRPr lang="ru-RU" sz="17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b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термины и определения</a:t>
                      </a:r>
                      <a:endParaRPr lang="ru-RU" sz="1700" b="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73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Глава 2. </a:t>
                      </a:r>
                      <a:r>
                        <a:rPr lang="ru-RU" sz="1700" b="1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Особенности деятельности БР</a:t>
                      </a:r>
                      <a:endParaRPr lang="ru-RU" sz="17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Кто реализует программы резидентуры (ВУЗы на базе аккредитованных КОООЗ, УБ; НИИ, НЦ, аккредитованные в качестве БР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Размещение врачей-резидентов на БР ВУЗов и в НИИ, НЦ осуществляется по согласованию с уполномоченным органом 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БР предусматривает введение должностей врачей-резидентов в штатной структуре 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Правовая основа обучения врача-резидента -</a:t>
                      </a:r>
                      <a:r>
                        <a:rPr lang="ru-RU" sz="17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договор об обучении, заключаемый между ВУЗом, БР и врачом-резидентом; в НИИ, НЦ – договор между врачом резидентом и НИИ, НЦ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Предоставление рабочего места врачу-резиденту 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Осуществление</a:t>
                      </a:r>
                      <a:r>
                        <a:rPr lang="ru-RU" sz="1700" kern="12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должностного лица в БР, осуществляющего контроль за обучающимися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 обеспечивает доступность для врачей-резидентов, информации о действующих процедурах организации, определяет уровни доступа врачей-резидентов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 предоставляет (или обеспечивает) резидентам идентификационные </a:t>
                      </a:r>
                      <a:r>
                        <a:rPr lang="ru-RU" sz="1700" kern="1200" dirty="0" err="1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бейджи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необходимую защитную одежду, средства индивидуальной защиты и защитное оборудование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 проводит мониторинг рабочей нагрузки резидентов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БР проводит выборочный клинический аудит листов назначений, сделанных резидентами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врача-резидента распространяются права и обязанности штатных работников БР</a:t>
                      </a:r>
                    </a:p>
                    <a:p>
                      <a:pPr marL="285750" indent="-285750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Врачам-резидентам старших курсов обучения предоставляется возможность выполнять роль наставников для интернов и врачей-резидентов младших курсов обучения</a:t>
                      </a:r>
                      <a:endParaRPr lang="ru-RU" sz="1700" dirty="0" smtClean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643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C00000"/>
                          </a:solidFill>
                        </a:rPr>
                        <a:t>Глава 4. Требования, предъявляемые к БР</a:t>
                      </a:r>
                      <a:endParaRPr lang="ru-RU" sz="17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Требованиями к БР (Наличие статуса КОООЗ, УБ</a:t>
                      </a:r>
                      <a:r>
                        <a:rPr lang="ru-RU" sz="1700" baseline="0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наличие аккредитации в качестве</a:t>
                      </a:r>
                      <a:r>
                        <a:rPr lang="ru-RU" sz="1700" baseline="0" dirty="0" smtClean="0">
                          <a:solidFill>
                            <a:srgbClr val="002060"/>
                          </a:solidFill>
                        </a:rPr>
                        <a:t> мед. организации, </a:t>
                      </a:r>
                      <a:r>
                        <a:rPr lang="ru-RU" sz="1700" dirty="0" smtClean="0">
                          <a:solidFill>
                            <a:srgbClr val="002060"/>
                          </a:solidFill>
                        </a:rPr>
                        <a:t>наличие в штатном расписании базы резидентуры рабочих мест для врачей-резидентов</a:t>
                      </a:r>
                      <a:r>
                        <a:rPr lang="ru-RU" sz="17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ru-RU" sz="17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6773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16719</TotalTime>
  <Words>1747</Words>
  <Application>Microsoft Office PowerPoint</Application>
  <PresentationFormat>Произвольный</PresentationFormat>
  <Paragraphs>153</Paragraphs>
  <Slides>11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Saltanat T. Salykbayeva</dc:creator>
  <cp:lastModifiedBy>Admin</cp:lastModifiedBy>
  <cp:revision>657</cp:revision>
  <cp:lastPrinted>2018-02-20T09:51:10Z</cp:lastPrinted>
  <dcterms:created xsi:type="dcterms:W3CDTF">2017-07-26T12:47:59Z</dcterms:created>
  <dcterms:modified xsi:type="dcterms:W3CDTF">2020-08-24T11:42:27Z</dcterms:modified>
</cp:coreProperties>
</file>