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401" r:id="rId3"/>
    <p:sldId id="403" r:id="rId4"/>
    <p:sldId id="402" r:id="rId5"/>
    <p:sldId id="404" r:id="rId6"/>
    <p:sldId id="405" r:id="rId7"/>
    <p:sldId id="406" r:id="rId8"/>
    <p:sldId id="407" r:id="rId9"/>
    <p:sldId id="408" r:id="rId10"/>
    <p:sldId id="409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MS Gothic" panose="020B0609070205080204" pitchFamily="49" charset="-12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FF999F-A75B-4BF4-8BA4-836C57DB43FC}">
  <a:tblStyle styleId="{5BFF999F-A75B-4BF4-8BA4-836C57DB43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 snapToObjects="1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489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90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53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2d05592bf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2d05592bf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88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0" y="0"/>
            <a:ext cx="9144000" cy="5143500"/>
          </a:xfrm>
          <a:prstGeom prst="rect">
            <a:avLst/>
          </a:prstGeom>
          <a:solidFill>
            <a:srgbClr val="666666">
              <a:alpha val="383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2800" y="4059205"/>
            <a:ext cx="7239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26200" y="2571750"/>
            <a:ext cx="5891700" cy="8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" y="4660801"/>
            <a:ext cx="493200" cy="4827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650800" y="-4"/>
            <a:ext cx="493200" cy="25716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45700" y="465851"/>
            <a:ext cx="74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cion 1">
  <p:cSld name="CUSTOM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20440" y="2547475"/>
            <a:ext cx="7586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844325" y="3680118"/>
            <a:ext cx="51336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8650676" y="4660900"/>
            <a:ext cx="493200" cy="4827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1" y="1"/>
            <a:ext cx="493200" cy="4827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8650801" y="-16849"/>
            <a:ext cx="493200" cy="4827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1" y="4667326"/>
            <a:ext cx="493200" cy="4827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8650801" y="4650476"/>
            <a:ext cx="493200" cy="482700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bg>
      <p:bgPr>
        <a:solidFill>
          <a:schemeClr val="accen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C129-226D-48FB-BCF2-29D120946AF8}" type="datetime4">
              <a:rPr lang="ru-RU" smtClean="0"/>
              <a:pPr/>
              <a:t>24 августа 2020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EC1-DF38-4558-A3A5-2EAE3F7502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47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951570"/>
            <a:ext cx="6563072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383618"/>
            <a:ext cx="6563072" cy="3110899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18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Roboto"/>
              <a:buNone/>
              <a:defRPr sz="3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60" r:id="rId4"/>
    <p:sldLayoutId id="2147483677" r:id="rId5"/>
    <p:sldLayoutId id="2147483678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auryzbayeva.assel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subTitle" idx="1"/>
          </p:nvPr>
        </p:nvSpPr>
        <p:spPr>
          <a:xfrm>
            <a:off x="952800" y="4059205"/>
            <a:ext cx="72390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Нур – Султан 2020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1" name="Google Shape;221;p37"/>
          <p:cNvSpPr txBox="1">
            <a:spLocks noGrp="1"/>
          </p:cNvSpPr>
          <p:nvPr>
            <p:ph type="ctrTitle"/>
          </p:nvPr>
        </p:nvSpPr>
        <p:spPr>
          <a:xfrm>
            <a:off x="1626200" y="2571750"/>
            <a:ext cx="5891700" cy="82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7160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Проектная группа по реализации проектов ГЧП в сфере здравоохранения</a:t>
            </a:r>
          </a:p>
        </p:txBody>
      </p:sp>
      <p:sp>
        <p:nvSpPr>
          <p:cNvPr id="222" name="Google Shape;222;p37"/>
          <p:cNvSpPr/>
          <p:nvPr/>
        </p:nvSpPr>
        <p:spPr>
          <a:xfrm>
            <a:off x="4326441" y="3744752"/>
            <a:ext cx="491100" cy="5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1E0D4D-ED7F-A24E-B68C-5DFACB366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5011" y="209108"/>
            <a:ext cx="945778" cy="8087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CD36870-BDFC-4C47-8EAD-C01886E08274}"/>
              </a:ext>
            </a:extLst>
          </p:cNvPr>
          <p:cNvSpPr/>
          <p:nvPr/>
        </p:nvSpPr>
        <p:spPr>
          <a:xfrm>
            <a:off x="5937750" y="1089666"/>
            <a:ext cx="3092471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23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</a:t>
            </a:r>
            <a:r>
              <a:rPr lang="en-US" sz="923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23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здравоохранения  </a:t>
            </a:r>
          </a:p>
          <a:p>
            <a:pPr algn="ctr"/>
            <a:r>
              <a:rPr lang="ru-RU" sz="923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700" y="465850"/>
            <a:ext cx="7452600" cy="3714263"/>
          </a:xfrm>
        </p:spPr>
        <p:txBody>
          <a:bodyPr/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Наурызбаева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Асель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Амангельдиевна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менеджер по кадрово-учебному компоненту 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офиса МЗ РК, MPH 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nauryzbayeva.assel@gmail.com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+7-705-715-55-00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43099" y="4871506"/>
            <a:ext cx="1671638" cy="273844"/>
          </a:xfrm>
        </p:spPr>
        <p:txBody>
          <a:bodyPr/>
          <a:lstStyle/>
          <a:p>
            <a:fld id="{68CC6EC1-DF38-4558-A3A5-2EAE3F7502C8}" type="slidenum">
              <a:rPr lang="ru-RU" sz="10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  <a:stCxn id="11" idx="3"/>
          </p:cNvCxnSpPr>
          <p:nvPr/>
        </p:nvCxnSpPr>
        <p:spPr>
          <a:xfrm flipV="1">
            <a:off x="4188865" y="2551822"/>
            <a:ext cx="2399283" cy="163912"/>
          </a:xfrm>
          <a:prstGeom prst="line">
            <a:avLst/>
          </a:prstGeom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72"/>
          <p:cNvSpPr/>
          <p:nvPr/>
        </p:nvSpPr>
        <p:spPr>
          <a:xfrm>
            <a:off x="3557706" y="1471601"/>
            <a:ext cx="2194772" cy="350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Руководитель Проектного офиса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Абдильдин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Батырбек</a:t>
            </a:r>
            <a:r>
              <a:rPr lang="en-US" sz="1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14"/>
          <p:cNvSpPr/>
          <p:nvPr/>
        </p:nvSpPr>
        <p:spPr>
          <a:xfrm>
            <a:off x="2385563" y="3394281"/>
            <a:ext cx="1803302" cy="98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Менеджеры проектов 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Ботагоз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Баялимова</a:t>
            </a:r>
            <a:endParaRPr lang="ru-RU" sz="10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Искакова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Деянира</a:t>
            </a:r>
            <a:endParaRPr lang="ru-RU" sz="10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Кабдулова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Мадина</a:t>
            </a:r>
            <a:endParaRPr lang="ru-RU" sz="10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Кершаизов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Естай</a:t>
            </a:r>
            <a:endParaRPr lang="ru-RU" sz="10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255"/>
          <p:cNvCxnSpPr>
            <a:cxnSpLocks/>
          </p:cNvCxnSpPr>
          <p:nvPr/>
        </p:nvCxnSpPr>
        <p:spPr>
          <a:xfrm>
            <a:off x="4898555" y="1706440"/>
            <a:ext cx="1668883" cy="3191368"/>
          </a:xfrm>
          <a:prstGeom prst="line">
            <a:avLst/>
          </a:prstGeom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72">
            <a:extLst>
              <a:ext uri="{FF2B5EF4-FFF2-40B4-BE49-F238E27FC236}">
                <a16:creationId xmlns="" xmlns:a16="http://schemas.microsoft.com/office/drawing/2014/main" id="{DBCF89C4-C133-4B3C-AA30-7631115A4051}"/>
              </a:ext>
            </a:extLst>
          </p:cNvPr>
          <p:cNvSpPr/>
          <p:nvPr/>
        </p:nvSpPr>
        <p:spPr>
          <a:xfrm>
            <a:off x="2382214" y="2221700"/>
            <a:ext cx="1806651" cy="98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Главный менеджер 2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Проектного офиса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проекта (Туркестан, Нур-Султан, Петропавловск) + НО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Шеффинг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И.)</a:t>
            </a:r>
          </a:p>
        </p:txBody>
      </p:sp>
      <p:sp>
        <p:nvSpPr>
          <p:cNvPr id="12" name="Прямоугольник 114">
            <a:extLst>
              <a:ext uri="{FF2B5EF4-FFF2-40B4-BE49-F238E27FC236}">
                <a16:creationId xmlns="" xmlns:a16="http://schemas.microsoft.com/office/drawing/2014/main" id="{35DBF207-2B42-4E59-A8E9-EDD904BD4D21}"/>
              </a:ext>
            </a:extLst>
          </p:cNvPr>
          <p:cNvSpPr/>
          <p:nvPr/>
        </p:nvSpPr>
        <p:spPr>
          <a:xfrm>
            <a:off x="228600" y="2872987"/>
            <a:ext cx="2017788" cy="213444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Медицинская группа: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Ордабаева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Салтанат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10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эксперт по медицинской деятельности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Наурызбаева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Асель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10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менеджер по кадрово-учебному компоненту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Жакипбаев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Даулет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10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менеджер по медицинской функциональной спецификации больниц 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Атаханова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Карлыгаш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10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менеджер по санитарно-эпидемиологическим вопросам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Искалиева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Жанэлия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 </a:t>
            </a:r>
            <a:r>
              <a:rPr lang="ru-RU" sz="10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эксперт по медицинским изделиям 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14">
            <a:extLst>
              <a:ext uri="{FF2B5EF4-FFF2-40B4-BE49-F238E27FC236}">
                <a16:creationId xmlns="" xmlns:a16="http://schemas.microsoft.com/office/drawing/2014/main" id="{37FDFC15-A906-45FC-890D-8FBD7CC27E88}"/>
              </a:ext>
            </a:extLst>
          </p:cNvPr>
          <p:cNvSpPr/>
          <p:nvPr/>
        </p:nvSpPr>
        <p:spPr>
          <a:xfrm>
            <a:off x="228600" y="2209650"/>
            <a:ext cx="2017787" cy="58472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менеджер 1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медицинского компонента -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Хорошаш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А.Н.) </a:t>
            </a:r>
          </a:p>
        </p:txBody>
      </p:sp>
      <p:sp>
        <p:nvSpPr>
          <p:cNvPr id="17" name="Прямоугольник 72">
            <a:extLst>
              <a:ext uri="{FF2B5EF4-FFF2-40B4-BE49-F238E27FC236}">
                <a16:creationId xmlns="" xmlns:a16="http://schemas.microsoft.com/office/drawing/2014/main" id="{3EB8381C-4B74-4C7E-9F47-AC647B8CF993}"/>
              </a:ext>
            </a:extLst>
          </p:cNvPr>
          <p:cNvSpPr/>
          <p:nvPr/>
        </p:nvSpPr>
        <p:spPr>
          <a:xfrm>
            <a:off x="4328544" y="2231246"/>
            <a:ext cx="1232301" cy="999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Главный менеджер </a:t>
            </a:r>
            <a: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Проектного офиса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Вопросы СН/СП, сервисов и урегулирования стоимости СМР</a:t>
            </a:r>
          </a:p>
        </p:txBody>
      </p:sp>
      <p:sp>
        <p:nvSpPr>
          <p:cNvPr id="18" name="Прямоугольник 114">
            <a:extLst>
              <a:ext uri="{FF2B5EF4-FFF2-40B4-BE49-F238E27FC236}">
                <a16:creationId xmlns="" xmlns:a16="http://schemas.microsoft.com/office/drawing/2014/main" id="{552B3BA9-0D53-46F4-A7D2-C2ED2799338B}"/>
              </a:ext>
            </a:extLst>
          </p:cNvPr>
          <p:cNvSpPr/>
          <p:nvPr/>
        </p:nvSpPr>
        <p:spPr>
          <a:xfrm>
            <a:off x="7220465" y="2239256"/>
            <a:ext cx="1408790" cy="99624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Специалист по юридическому сопровождению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Ержанов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Б.)</a:t>
            </a:r>
          </a:p>
        </p:txBody>
      </p:sp>
      <p:sp>
        <p:nvSpPr>
          <p:cNvPr id="20" name="Прямоугольник 114">
            <a:extLst>
              <a:ext uri="{FF2B5EF4-FFF2-40B4-BE49-F238E27FC236}">
                <a16:creationId xmlns="" xmlns:a16="http://schemas.microsoft.com/office/drawing/2014/main" id="{C73A3671-F77D-477B-A505-C7C5D22F10BE}"/>
              </a:ext>
            </a:extLst>
          </p:cNvPr>
          <p:cNvSpPr/>
          <p:nvPr/>
        </p:nvSpPr>
        <p:spPr>
          <a:xfrm>
            <a:off x="4327269" y="3386773"/>
            <a:ext cx="1216985" cy="9880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Менеджер по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вопросам норм проектирования и строительства</a:t>
            </a:r>
            <a:endParaRPr lang="kk-KZ" sz="1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72">
            <a:extLst>
              <a:ext uri="{FF2B5EF4-FFF2-40B4-BE49-F238E27FC236}">
                <a16:creationId xmlns="" xmlns:a16="http://schemas.microsoft.com/office/drawing/2014/main" id="{04692B6B-C55E-478B-8408-D7E936DB4B6B}"/>
              </a:ext>
            </a:extLst>
          </p:cNvPr>
          <p:cNvSpPr/>
          <p:nvPr/>
        </p:nvSpPr>
        <p:spPr>
          <a:xfrm>
            <a:off x="5700524" y="2234990"/>
            <a:ext cx="1374962" cy="978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552" tIns="13775" rIns="27552" bIns="13775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Консультант ГЧП проектов: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проекта (Караганда 300, Кызылорда) + НО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Кисина</a:t>
            </a:r>
            <a:r>
              <a:rPr lang="ru-RU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А.С.)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D9C8EE1-8F17-4E4D-8BC2-7FE3E68B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54"/>
            <a:ext cx="9144000" cy="864394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="" xmlns:a16="http://schemas.microsoft.com/office/drawing/2014/main" id="{291FDE27-1B93-2641-A33B-9131D3B3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510" y="171890"/>
            <a:ext cx="6267118" cy="431359"/>
          </a:xfrm>
        </p:spPr>
        <p:txBody>
          <a:bodyPr/>
          <a:lstStyle/>
          <a:p>
            <a:pPr lvl="0" algn="ctr">
              <a:lnSpc>
                <a:spcPct val="75000"/>
              </a:lnSpc>
              <a:defRPr/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ПРОЕКТНОЙ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47793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 rotWithShape="1">
          <a:blip r:embed="rId3">
            <a:alphaModFix/>
          </a:blip>
          <a:srcRect t="29774" b="15613"/>
          <a:stretch/>
        </p:blipFill>
        <p:spPr>
          <a:xfrm>
            <a:off x="0" y="0"/>
            <a:ext cx="9143999" cy="333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/>
          <p:nvPr/>
        </p:nvSpPr>
        <p:spPr>
          <a:xfrm>
            <a:off x="0" y="39"/>
            <a:ext cx="9144000" cy="3330600"/>
          </a:xfrm>
          <a:prstGeom prst="rect">
            <a:avLst/>
          </a:prstGeom>
          <a:solidFill>
            <a:srgbClr val="666666">
              <a:alpha val="22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778799" y="537891"/>
            <a:ext cx="7586400" cy="2048607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lvl="0" algn="ctr">
              <a:lnSpc>
                <a:spcPct val="75000"/>
              </a:lnSpc>
              <a:defRPr/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ПРОЕКТНОЙ ГРУППЫ НА КАЖДОМ ЭТАПЕ ПРОЕКТА</a:t>
            </a:r>
          </a:p>
        </p:txBody>
      </p:sp>
      <p:sp>
        <p:nvSpPr>
          <p:cNvPr id="261" name="Google Shape;261;p40"/>
          <p:cNvSpPr/>
          <p:nvPr/>
        </p:nvSpPr>
        <p:spPr>
          <a:xfrm>
            <a:off x="952501" y="3586506"/>
            <a:ext cx="491100" cy="5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="" xmlns:a16="http://schemas.microsoft.com/office/drawing/2014/main" id="{8535BC96-B43B-9541-9E85-FA374A54E4B5}"/>
              </a:ext>
            </a:extLst>
          </p:cNvPr>
          <p:cNvSpPr txBox="1">
            <a:spLocks/>
          </p:cNvSpPr>
          <p:nvPr/>
        </p:nvSpPr>
        <p:spPr>
          <a:xfrm>
            <a:off x="208825" y="3350436"/>
            <a:ext cx="6893472" cy="8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45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Tx/>
              <a:buSzTx/>
              <a:defRPr/>
            </a:pPr>
            <a:r>
              <a:rPr lang="ru-RU" sz="2800" dirty="0">
                <a:latin typeface="Arial Narrow" panose="020B0606020202030204" pitchFamily="34" charset="0"/>
              </a:rPr>
              <a:t>Этап разработки проектной документации</a:t>
            </a:r>
          </a:p>
        </p:txBody>
      </p:sp>
      <p:sp>
        <p:nvSpPr>
          <p:cNvPr id="30" name="Title 3">
            <a:extLst>
              <a:ext uri="{FF2B5EF4-FFF2-40B4-BE49-F238E27FC236}">
                <a16:creationId xmlns="" xmlns:a16="http://schemas.microsoft.com/office/drawing/2014/main" id="{F7E24AEF-AD28-5748-B1F9-219390AF8940}"/>
              </a:ext>
            </a:extLst>
          </p:cNvPr>
          <p:cNvSpPr txBox="1">
            <a:spLocks/>
          </p:cNvSpPr>
          <p:nvPr/>
        </p:nvSpPr>
        <p:spPr>
          <a:xfrm>
            <a:off x="778799" y="3904064"/>
            <a:ext cx="6893472" cy="8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45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dirty="0">
                <a:latin typeface="Arial Narrow" panose="020B0606020202030204" pitchFamily="34" charset="0"/>
              </a:rPr>
              <a:t>Этап проведения конкурса</a:t>
            </a:r>
            <a:endParaRPr lang="aa-ET" sz="2800" dirty="0"/>
          </a:p>
        </p:txBody>
      </p:sp>
      <p:sp>
        <p:nvSpPr>
          <p:cNvPr id="31" name="Title 3">
            <a:extLst>
              <a:ext uri="{FF2B5EF4-FFF2-40B4-BE49-F238E27FC236}">
                <a16:creationId xmlns="" xmlns:a16="http://schemas.microsoft.com/office/drawing/2014/main" id="{0555D6FD-43F5-5145-B447-44C52E3C7DC3}"/>
              </a:ext>
            </a:extLst>
          </p:cNvPr>
          <p:cNvSpPr txBox="1">
            <a:spLocks/>
          </p:cNvSpPr>
          <p:nvPr/>
        </p:nvSpPr>
        <p:spPr>
          <a:xfrm>
            <a:off x="1324303" y="4457692"/>
            <a:ext cx="8623738" cy="8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45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dirty="0">
                <a:latin typeface="Arial Narrow" panose="020B0606020202030204" pitchFamily="34" charset="0"/>
              </a:rPr>
              <a:t>Этап заключения договора с частным партнером</a:t>
            </a:r>
            <a:endParaRPr lang="aa-ET" sz="2800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821907" y="4850219"/>
            <a:ext cx="1671638" cy="27384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646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CC58BE96-8006-8847-B2E0-6F194088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5"/>
            <a:ext cx="9144000" cy="8643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1539" y="-36224"/>
            <a:ext cx="6893472" cy="802136"/>
          </a:xfrm>
        </p:spPr>
        <p:txBody>
          <a:bodyPr/>
          <a:lstStyle/>
          <a:p>
            <a:pPr lvl="0">
              <a:buClrTx/>
              <a:buSzTx/>
              <a:defRPr/>
            </a:pPr>
            <a:r>
              <a:rPr lang="ru-RU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Этап разработки проектной документации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E06B51-CE99-0C45-BAEA-755753D611BF}"/>
              </a:ext>
            </a:extLst>
          </p:cNvPr>
          <p:cNvSpPr/>
          <p:nvPr/>
        </p:nvSpPr>
        <p:spPr>
          <a:xfrm>
            <a:off x="968584" y="798714"/>
            <a:ext cx="40199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качества планирования медицинского компонента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проектов ГЧП </a:t>
            </a:r>
            <a:r>
              <a:rPr lang="ru-RU" sz="1050" i="1" dirty="0">
                <a:solidFill>
                  <a:schemeClr val="tx1"/>
                </a:solidFill>
                <a:latin typeface="Arial Narrow" panose="020B0606020202030204" pitchFamily="34" charset="0"/>
              </a:rPr>
              <a:t>(выбор земельного участка, профили и количество коек, перечень и объемы мед. услуг по каждому отделению, логистика пациентов и медицинского персонала, перечень мед. и вспомогательного оборудования, штат сотрудников, планировка всех подразделений </a:t>
            </a:r>
            <a:r>
              <a:rPr lang="ru-RU" sz="105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покомнатно</a:t>
            </a:r>
            <a:r>
              <a:rPr lang="ru-RU" sz="1050" i="1" dirty="0">
                <a:solidFill>
                  <a:schemeClr val="tx1"/>
                </a:solidFill>
                <a:latin typeface="Arial Narrow" panose="020B0606020202030204" pitchFamily="34" charset="0"/>
              </a:rPr>
              <a:t>, учебный компонент университетских клиник)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D8B9253-60DD-7F44-A911-65D4A986FBE4}"/>
              </a:ext>
            </a:extLst>
          </p:cNvPr>
          <p:cNvSpPr/>
          <p:nvPr/>
        </p:nvSpPr>
        <p:spPr>
          <a:xfrm>
            <a:off x="956986" y="1951681"/>
            <a:ext cx="3966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Содействие внесению изменений в НПА,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необходимые для обеспечения качественного планирования и проектирования больниц, осуществление юридической поддержки по иным вопросам, возникающим при планировании и реализации проектов.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FBE5183-AFC9-964B-AA0A-4484DC78F26C}"/>
              </a:ext>
            </a:extLst>
          </p:cNvPr>
          <p:cNvSpPr/>
          <p:nvPr/>
        </p:nvSpPr>
        <p:spPr>
          <a:xfrm>
            <a:off x="940856" y="2660722"/>
            <a:ext cx="39114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Содействие в создании Национального оператора в области здравоохранения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9B6532C-93A7-3348-9C53-666BE676E59E}"/>
              </a:ext>
            </a:extLst>
          </p:cNvPr>
          <p:cNvSpPr/>
          <p:nvPr/>
        </p:nvSpPr>
        <p:spPr>
          <a:xfrm>
            <a:off x="923528" y="3189760"/>
            <a:ext cx="390662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Содействие в подготовке отраслевых и экономических заключений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центральных государственных органов, а также </a:t>
            </a: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инвестиционных предложений по проекту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86840B2-A326-7349-A9D6-CABA690CC45C}"/>
              </a:ext>
            </a:extLst>
          </p:cNvPr>
          <p:cNvSpPr/>
          <p:nvPr/>
        </p:nvSpPr>
        <p:spPr>
          <a:xfrm>
            <a:off x="2152941" y="3855182"/>
            <a:ext cx="33789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Содействие в заключении договоров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государственных закупок а также международных договоров с консультантами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CAAB29B-3217-8C4F-A6E7-BDF79E235711}"/>
              </a:ext>
            </a:extLst>
          </p:cNvPr>
          <p:cNvSpPr/>
          <p:nvPr/>
        </p:nvSpPr>
        <p:spPr>
          <a:xfrm>
            <a:off x="2166661" y="4536308"/>
            <a:ext cx="33410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Взаимодействие с МФО по вопросам подготовки проектов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E77DA34-5CFB-954C-9932-B0B0C5B44ED1}"/>
              </a:ext>
            </a:extLst>
          </p:cNvPr>
          <p:cNvSpPr/>
          <p:nvPr/>
        </p:nvSpPr>
        <p:spPr>
          <a:xfrm>
            <a:off x="5531856" y="988508"/>
            <a:ext cx="33410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Первичная экспертиза проектной документации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, содействие консультантам в устранении замечаний, полученных от государственных органов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BCE20F3-C916-734A-917D-41964AFA55BD}"/>
              </a:ext>
            </a:extLst>
          </p:cNvPr>
          <p:cNvSpPr/>
          <p:nvPr/>
        </p:nvSpPr>
        <p:spPr>
          <a:xfrm>
            <a:off x="5507736" y="1574185"/>
            <a:ext cx="34333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Взаимодействие с государственными органами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по вопросам реализации проектов </a:t>
            </a:r>
            <a:r>
              <a:rPr lang="ru-RU" sz="1050" i="1" dirty="0">
                <a:solidFill>
                  <a:schemeClr val="tx1"/>
                </a:solidFill>
                <a:latin typeface="Arial Narrow" panose="020B0606020202030204" pitchFamily="34" charset="0"/>
              </a:rPr>
              <a:t>(сбор аналитических и статистических данных, определение земельных участков, согласование медицинских, технических и экономических параметров проектов, подготовка и согласование бюджета на финансирование консультационных услуг по проектам 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FE1A4A7-A24C-C84D-8455-23C663D2C2E1}"/>
              </a:ext>
            </a:extLst>
          </p:cNvPr>
          <p:cNvSpPr/>
          <p:nvPr/>
        </p:nvSpPr>
        <p:spPr>
          <a:xfrm>
            <a:off x="5541260" y="2701049"/>
            <a:ext cx="34364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Взаимодействие с иностранными компаниями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для поддержания заинтересованности у частных сторон в конкурсе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A493E3-C6BD-544D-BBDF-896A0400B083}"/>
              </a:ext>
            </a:extLst>
          </p:cNvPr>
          <p:cNvSpPr/>
          <p:nvPr/>
        </p:nvSpPr>
        <p:spPr>
          <a:xfrm>
            <a:off x="5541260" y="3100545"/>
            <a:ext cx="3331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Координирование консультантов, ответы на вопросы частных партнеров 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по вопросам разработки проектной документации</a:t>
            </a:r>
            <a:endParaRPr lang="ko-KR" altLang="en-US" sz="105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oogle Shape;7926;p78">
            <a:extLst>
              <a:ext uri="{FF2B5EF4-FFF2-40B4-BE49-F238E27FC236}">
                <a16:creationId xmlns="" xmlns:a16="http://schemas.microsoft.com/office/drawing/2014/main" id="{CE882BF9-112F-1746-B51B-C0AADBB4005F}"/>
              </a:ext>
            </a:extLst>
          </p:cNvPr>
          <p:cNvGrpSpPr/>
          <p:nvPr/>
        </p:nvGrpSpPr>
        <p:grpSpPr>
          <a:xfrm>
            <a:off x="5077199" y="2598200"/>
            <a:ext cx="353802" cy="351497"/>
            <a:chOff x="580725" y="3617925"/>
            <a:chExt cx="299325" cy="297375"/>
          </a:xfrm>
        </p:grpSpPr>
        <p:sp>
          <p:nvSpPr>
            <p:cNvPr id="21" name="Google Shape;7927;p78">
              <a:extLst>
                <a:ext uri="{FF2B5EF4-FFF2-40B4-BE49-F238E27FC236}">
                  <a16:creationId xmlns="" xmlns:a16="http://schemas.microsoft.com/office/drawing/2014/main" id="{950273B1-C170-8147-BE5E-37911340ED3B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28;p78">
              <a:extLst>
                <a:ext uri="{FF2B5EF4-FFF2-40B4-BE49-F238E27FC236}">
                  <a16:creationId xmlns="" xmlns:a16="http://schemas.microsoft.com/office/drawing/2014/main" id="{DDD761DD-E393-984D-960C-E103B030A56C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29;p78">
              <a:extLst>
                <a:ext uri="{FF2B5EF4-FFF2-40B4-BE49-F238E27FC236}">
                  <a16:creationId xmlns="" xmlns:a16="http://schemas.microsoft.com/office/drawing/2014/main" id="{A2E9EBA0-05D1-E547-A50E-C6C84CCA66CB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30;p78">
              <a:extLst>
                <a:ext uri="{FF2B5EF4-FFF2-40B4-BE49-F238E27FC236}">
                  <a16:creationId xmlns="" xmlns:a16="http://schemas.microsoft.com/office/drawing/2014/main" id="{C0667F64-2425-A84A-9896-7C76CBD2251D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31;p78">
              <a:extLst>
                <a:ext uri="{FF2B5EF4-FFF2-40B4-BE49-F238E27FC236}">
                  <a16:creationId xmlns="" xmlns:a16="http://schemas.microsoft.com/office/drawing/2014/main" id="{85DE8AA8-50DE-9C43-9EE0-84D2EAD6D17C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7978;p78">
            <a:extLst>
              <a:ext uri="{FF2B5EF4-FFF2-40B4-BE49-F238E27FC236}">
                <a16:creationId xmlns="" xmlns:a16="http://schemas.microsoft.com/office/drawing/2014/main" id="{C017BA8E-93BD-FB45-87BE-67772832C051}"/>
              </a:ext>
            </a:extLst>
          </p:cNvPr>
          <p:cNvGrpSpPr/>
          <p:nvPr/>
        </p:nvGrpSpPr>
        <p:grpSpPr>
          <a:xfrm>
            <a:off x="5097647" y="1213670"/>
            <a:ext cx="352886" cy="350049"/>
            <a:chOff x="946175" y="3253275"/>
            <a:chExt cx="298550" cy="296150"/>
          </a:xfrm>
        </p:grpSpPr>
        <p:sp>
          <p:nvSpPr>
            <p:cNvPr id="39" name="Google Shape;7979;p78">
              <a:extLst>
                <a:ext uri="{FF2B5EF4-FFF2-40B4-BE49-F238E27FC236}">
                  <a16:creationId xmlns="" xmlns:a16="http://schemas.microsoft.com/office/drawing/2014/main" id="{0F279715-43A5-7A4C-9F48-150067C2B2A7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80;p78">
              <a:extLst>
                <a:ext uri="{FF2B5EF4-FFF2-40B4-BE49-F238E27FC236}">
                  <a16:creationId xmlns="" xmlns:a16="http://schemas.microsoft.com/office/drawing/2014/main" id="{2CC5DD3F-2C8C-274E-9402-0A57405663F6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81;p78">
              <a:extLst>
                <a:ext uri="{FF2B5EF4-FFF2-40B4-BE49-F238E27FC236}">
                  <a16:creationId xmlns="" xmlns:a16="http://schemas.microsoft.com/office/drawing/2014/main" id="{EEBC5CB0-4B61-3D44-899C-A602672FFEE0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82;p78">
              <a:extLst>
                <a:ext uri="{FF2B5EF4-FFF2-40B4-BE49-F238E27FC236}">
                  <a16:creationId xmlns="" xmlns:a16="http://schemas.microsoft.com/office/drawing/2014/main" id="{7668C259-71E7-2B48-8004-6786DBFCBB89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83;p78">
              <a:extLst>
                <a:ext uri="{FF2B5EF4-FFF2-40B4-BE49-F238E27FC236}">
                  <a16:creationId xmlns="" xmlns:a16="http://schemas.microsoft.com/office/drawing/2014/main" id="{60B960F4-58A5-9849-9668-C4E743ADC32F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8050;p78">
            <a:extLst>
              <a:ext uri="{FF2B5EF4-FFF2-40B4-BE49-F238E27FC236}">
                <a16:creationId xmlns="" xmlns:a16="http://schemas.microsoft.com/office/drawing/2014/main" id="{0A12CB48-2A03-0E49-A60B-9336EBD9EA0C}"/>
              </a:ext>
            </a:extLst>
          </p:cNvPr>
          <p:cNvGrpSpPr/>
          <p:nvPr/>
        </p:nvGrpSpPr>
        <p:grpSpPr>
          <a:xfrm>
            <a:off x="517125" y="3128252"/>
            <a:ext cx="350995" cy="350049"/>
            <a:chOff x="1310075" y="3253275"/>
            <a:chExt cx="296950" cy="296150"/>
          </a:xfrm>
        </p:grpSpPr>
        <p:sp>
          <p:nvSpPr>
            <p:cNvPr id="45" name="Google Shape;8051;p78">
              <a:extLst>
                <a:ext uri="{FF2B5EF4-FFF2-40B4-BE49-F238E27FC236}">
                  <a16:creationId xmlns="" xmlns:a16="http://schemas.microsoft.com/office/drawing/2014/main" id="{5971AE16-6EDD-D949-B865-CB484866ED4D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52;p78">
              <a:extLst>
                <a:ext uri="{FF2B5EF4-FFF2-40B4-BE49-F238E27FC236}">
                  <a16:creationId xmlns="" xmlns:a16="http://schemas.microsoft.com/office/drawing/2014/main" id="{43C13BD5-F6F2-4944-ABEA-0B17112B18D5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53;p78">
              <a:extLst>
                <a:ext uri="{FF2B5EF4-FFF2-40B4-BE49-F238E27FC236}">
                  <a16:creationId xmlns="" xmlns:a16="http://schemas.microsoft.com/office/drawing/2014/main" id="{75517909-CF6C-204D-B0EA-BFFADDC3F228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8055;p78">
            <a:extLst>
              <a:ext uri="{FF2B5EF4-FFF2-40B4-BE49-F238E27FC236}">
                <a16:creationId xmlns="" xmlns:a16="http://schemas.microsoft.com/office/drawing/2014/main" id="{32D03A7E-CBD2-C54D-9172-458AC7CF823E}"/>
              </a:ext>
            </a:extLst>
          </p:cNvPr>
          <p:cNvGrpSpPr/>
          <p:nvPr/>
        </p:nvGrpSpPr>
        <p:grpSpPr>
          <a:xfrm>
            <a:off x="528820" y="1252015"/>
            <a:ext cx="351941" cy="351675"/>
            <a:chOff x="1310075" y="3980250"/>
            <a:chExt cx="297750" cy="297525"/>
          </a:xfrm>
        </p:grpSpPr>
        <p:sp>
          <p:nvSpPr>
            <p:cNvPr id="49" name="Google Shape;8056;p78">
              <a:extLst>
                <a:ext uri="{FF2B5EF4-FFF2-40B4-BE49-F238E27FC236}">
                  <a16:creationId xmlns="" xmlns:a16="http://schemas.microsoft.com/office/drawing/2014/main" id="{F6EC0CF5-FE9E-4847-B62A-4FFF126B87F7}"/>
                </a:ext>
              </a:extLst>
            </p:cNvPr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57;p78">
              <a:extLst>
                <a:ext uri="{FF2B5EF4-FFF2-40B4-BE49-F238E27FC236}">
                  <a16:creationId xmlns="" xmlns:a16="http://schemas.microsoft.com/office/drawing/2014/main" id="{7302A11D-F4A7-A642-BFF9-8B5336004D41}"/>
                </a:ext>
              </a:extLst>
            </p:cNvPr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58;p78">
              <a:extLst>
                <a:ext uri="{FF2B5EF4-FFF2-40B4-BE49-F238E27FC236}">
                  <a16:creationId xmlns="" xmlns:a16="http://schemas.microsoft.com/office/drawing/2014/main" id="{D3AD4CB6-D38F-4743-887E-675FF9AA79AE}"/>
                </a:ext>
              </a:extLst>
            </p:cNvPr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59;p78">
              <a:extLst>
                <a:ext uri="{FF2B5EF4-FFF2-40B4-BE49-F238E27FC236}">
                  <a16:creationId xmlns="" xmlns:a16="http://schemas.microsoft.com/office/drawing/2014/main" id="{387592F0-F1C6-3B42-8D76-FC05ED0DC6C2}"/>
                </a:ext>
              </a:extLst>
            </p:cNvPr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8067;p78">
            <a:extLst>
              <a:ext uri="{FF2B5EF4-FFF2-40B4-BE49-F238E27FC236}">
                <a16:creationId xmlns="" xmlns:a16="http://schemas.microsoft.com/office/drawing/2014/main" id="{C97E1A74-BF74-1947-AC36-E62FB9AE120F}"/>
              </a:ext>
            </a:extLst>
          </p:cNvPr>
          <p:cNvGrpSpPr/>
          <p:nvPr/>
        </p:nvGrpSpPr>
        <p:grpSpPr>
          <a:xfrm>
            <a:off x="1745312" y="4473402"/>
            <a:ext cx="351940" cy="349163"/>
            <a:chOff x="3133425" y="3955025"/>
            <a:chExt cx="297750" cy="295400"/>
          </a:xfrm>
        </p:grpSpPr>
        <p:sp>
          <p:nvSpPr>
            <p:cNvPr id="54" name="Google Shape;8068;p78">
              <a:extLst>
                <a:ext uri="{FF2B5EF4-FFF2-40B4-BE49-F238E27FC236}">
                  <a16:creationId xmlns="" xmlns:a16="http://schemas.microsoft.com/office/drawing/2014/main" id="{BE85470D-4409-914F-BB21-5EA9E4C54FFF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69;p78">
              <a:extLst>
                <a:ext uri="{FF2B5EF4-FFF2-40B4-BE49-F238E27FC236}">
                  <a16:creationId xmlns="" xmlns:a16="http://schemas.microsoft.com/office/drawing/2014/main" id="{1D2A5B1B-E584-BE48-95AC-1FB910F5BBC3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70;p78">
              <a:extLst>
                <a:ext uri="{FF2B5EF4-FFF2-40B4-BE49-F238E27FC236}">
                  <a16:creationId xmlns="" xmlns:a16="http://schemas.microsoft.com/office/drawing/2014/main" id="{07A01CA7-C65A-6F40-90DD-BA0217769EAF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8071;p78">
            <a:extLst>
              <a:ext uri="{FF2B5EF4-FFF2-40B4-BE49-F238E27FC236}">
                <a16:creationId xmlns="" xmlns:a16="http://schemas.microsoft.com/office/drawing/2014/main" id="{59A76B1B-774B-3D49-893B-FFA9F0F15451}"/>
              </a:ext>
            </a:extLst>
          </p:cNvPr>
          <p:cNvGrpSpPr/>
          <p:nvPr/>
        </p:nvGrpSpPr>
        <p:grpSpPr>
          <a:xfrm>
            <a:off x="531730" y="2629256"/>
            <a:ext cx="350079" cy="351320"/>
            <a:chOff x="4991425" y="3234750"/>
            <a:chExt cx="296175" cy="297225"/>
          </a:xfrm>
        </p:grpSpPr>
        <p:sp>
          <p:nvSpPr>
            <p:cNvPr id="58" name="Google Shape;8072;p78">
              <a:extLst>
                <a:ext uri="{FF2B5EF4-FFF2-40B4-BE49-F238E27FC236}">
                  <a16:creationId xmlns="" xmlns:a16="http://schemas.microsoft.com/office/drawing/2014/main" id="{CAAE2509-6F6F-F349-80D7-C9D7D3C30C7C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73;p78">
              <a:extLst>
                <a:ext uri="{FF2B5EF4-FFF2-40B4-BE49-F238E27FC236}">
                  <a16:creationId xmlns="" xmlns:a16="http://schemas.microsoft.com/office/drawing/2014/main" id="{8A76B118-18E7-8B45-A207-EAF6D71CC938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74;p78">
              <a:extLst>
                <a:ext uri="{FF2B5EF4-FFF2-40B4-BE49-F238E27FC236}">
                  <a16:creationId xmlns="" xmlns:a16="http://schemas.microsoft.com/office/drawing/2014/main" id="{A2D2B709-3CE8-284B-A010-295B5F112B8B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075;p78">
              <a:extLst>
                <a:ext uri="{FF2B5EF4-FFF2-40B4-BE49-F238E27FC236}">
                  <a16:creationId xmlns="" xmlns:a16="http://schemas.microsoft.com/office/drawing/2014/main" id="{041B442A-65BD-7D46-89B4-89B7E8A6CB74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076;p78">
              <a:extLst>
                <a:ext uri="{FF2B5EF4-FFF2-40B4-BE49-F238E27FC236}">
                  <a16:creationId xmlns="" xmlns:a16="http://schemas.microsoft.com/office/drawing/2014/main" id="{D015285B-8490-8F43-9506-F05F353C46CC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077;p78">
              <a:extLst>
                <a:ext uri="{FF2B5EF4-FFF2-40B4-BE49-F238E27FC236}">
                  <a16:creationId xmlns="" xmlns:a16="http://schemas.microsoft.com/office/drawing/2014/main" id="{133F8C2D-B7C4-BC42-9005-940DBF63B1C3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8154;p78">
            <a:extLst>
              <a:ext uri="{FF2B5EF4-FFF2-40B4-BE49-F238E27FC236}">
                <a16:creationId xmlns="" xmlns:a16="http://schemas.microsoft.com/office/drawing/2014/main" id="{5D85126D-DC64-7F49-A651-A0C767130A79}"/>
              </a:ext>
            </a:extLst>
          </p:cNvPr>
          <p:cNvGrpSpPr/>
          <p:nvPr/>
        </p:nvGrpSpPr>
        <p:grpSpPr>
          <a:xfrm>
            <a:off x="1739556" y="3824527"/>
            <a:ext cx="351024" cy="325464"/>
            <a:chOff x="6543825" y="3202075"/>
            <a:chExt cx="296975" cy="275350"/>
          </a:xfrm>
        </p:grpSpPr>
        <p:sp>
          <p:nvSpPr>
            <p:cNvPr id="74" name="Google Shape;8155;p78">
              <a:extLst>
                <a:ext uri="{FF2B5EF4-FFF2-40B4-BE49-F238E27FC236}">
                  <a16:creationId xmlns="" xmlns:a16="http://schemas.microsoft.com/office/drawing/2014/main" id="{2C6EA6F4-FA31-3642-B071-B1A7E17DDF88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56;p78">
              <a:extLst>
                <a:ext uri="{FF2B5EF4-FFF2-40B4-BE49-F238E27FC236}">
                  <a16:creationId xmlns="" xmlns:a16="http://schemas.microsoft.com/office/drawing/2014/main" id="{33573B25-4D22-F64A-A783-BB8A5AC60456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57;p78">
              <a:extLst>
                <a:ext uri="{FF2B5EF4-FFF2-40B4-BE49-F238E27FC236}">
                  <a16:creationId xmlns="" xmlns:a16="http://schemas.microsoft.com/office/drawing/2014/main" id="{CD68F1CF-36FE-0247-984B-9E4171226589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58;p78">
              <a:extLst>
                <a:ext uri="{FF2B5EF4-FFF2-40B4-BE49-F238E27FC236}">
                  <a16:creationId xmlns="" xmlns:a16="http://schemas.microsoft.com/office/drawing/2014/main" id="{5B5DD674-3111-E34A-8828-9C10A0F9519E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59;p78">
              <a:extLst>
                <a:ext uri="{FF2B5EF4-FFF2-40B4-BE49-F238E27FC236}">
                  <a16:creationId xmlns="" xmlns:a16="http://schemas.microsoft.com/office/drawing/2014/main" id="{E1EE0BA1-F476-424B-99F4-72FDA25CFF91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60;p78">
              <a:extLst>
                <a:ext uri="{FF2B5EF4-FFF2-40B4-BE49-F238E27FC236}">
                  <a16:creationId xmlns="" xmlns:a16="http://schemas.microsoft.com/office/drawing/2014/main" id="{5B0E1167-0597-DC4F-9B88-2DB5DB79DA8A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61;p78">
              <a:extLst>
                <a:ext uri="{FF2B5EF4-FFF2-40B4-BE49-F238E27FC236}">
                  <a16:creationId xmlns="" xmlns:a16="http://schemas.microsoft.com/office/drawing/2014/main" id="{51016D90-99EA-D947-8458-C67BAFDEEBB2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62;p78">
            <a:extLst>
              <a:ext uri="{FF2B5EF4-FFF2-40B4-BE49-F238E27FC236}">
                <a16:creationId xmlns="" xmlns:a16="http://schemas.microsoft.com/office/drawing/2014/main" id="{77D8FDD8-B470-AD42-B231-B8314B61B688}"/>
              </a:ext>
            </a:extLst>
          </p:cNvPr>
          <p:cNvGrpSpPr/>
          <p:nvPr/>
        </p:nvGrpSpPr>
        <p:grpSpPr>
          <a:xfrm>
            <a:off x="5080922" y="3164905"/>
            <a:ext cx="350079" cy="350079"/>
            <a:chOff x="2037825" y="3254050"/>
            <a:chExt cx="296175" cy="296175"/>
          </a:xfrm>
        </p:grpSpPr>
        <p:sp>
          <p:nvSpPr>
            <p:cNvPr id="82" name="Google Shape;8163;p78">
              <a:extLst>
                <a:ext uri="{FF2B5EF4-FFF2-40B4-BE49-F238E27FC236}">
                  <a16:creationId xmlns="" xmlns:a16="http://schemas.microsoft.com/office/drawing/2014/main" id="{868A8CF7-A6ED-924F-B91B-C77A67BAB907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64;p78">
              <a:extLst>
                <a:ext uri="{FF2B5EF4-FFF2-40B4-BE49-F238E27FC236}">
                  <a16:creationId xmlns="" xmlns:a16="http://schemas.microsoft.com/office/drawing/2014/main" id="{1D6ED66B-D62B-5842-8485-6AF37CA0DE33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65;p78">
              <a:extLst>
                <a:ext uri="{FF2B5EF4-FFF2-40B4-BE49-F238E27FC236}">
                  <a16:creationId xmlns="" xmlns:a16="http://schemas.microsoft.com/office/drawing/2014/main" id="{EABFAA6E-E307-9949-B7CB-5738F1A6B825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66;p78">
              <a:extLst>
                <a:ext uri="{FF2B5EF4-FFF2-40B4-BE49-F238E27FC236}">
                  <a16:creationId xmlns="" xmlns:a16="http://schemas.microsoft.com/office/drawing/2014/main" id="{9F3ACE42-C572-1A4C-82E2-0C999FEC860E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67;p78">
              <a:extLst>
                <a:ext uri="{FF2B5EF4-FFF2-40B4-BE49-F238E27FC236}">
                  <a16:creationId xmlns="" xmlns:a16="http://schemas.microsoft.com/office/drawing/2014/main" id="{E549A6D9-F0A0-B04D-951C-AB886D37DA14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68;p78">
              <a:extLst>
                <a:ext uri="{FF2B5EF4-FFF2-40B4-BE49-F238E27FC236}">
                  <a16:creationId xmlns="" xmlns:a16="http://schemas.microsoft.com/office/drawing/2014/main" id="{1B744280-7DC1-014C-85EC-EB3F9E00D62C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8216;p78">
            <a:extLst>
              <a:ext uri="{FF2B5EF4-FFF2-40B4-BE49-F238E27FC236}">
                <a16:creationId xmlns="" xmlns:a16="http://schemas.microsoft.com/office/drawing/2014/main" id="{EAE10261-FE44-764E-9920-2D65E4FB58DE}"/>
              </a:ext>
            </a:extLst>
          </p:cNvPr>
          <p:cNvGrpSpPr/>
          <p:nvPr/>
        </p:nvGrpSpPr>
        <p:grpSpPr>
          <a:xfrm>
            <a:off x="5097647" y="2005403"/>
            <a:ext cx="351024" cy="350079"/>
            <a:chOff x="6553275" y="3604550"/>
            <a:chExt cx="296975" cy="296175"/>
          </a:xfrm>
        </p:grpSpPr>
        <p:sp>
          <p:nvSpPr>
            <p:cNvPr id="94" name="Google Shape;8217;p78">
              <a:extLst>
                <a:ext uri="{FF2B5EF4-FFF2-40B4-BE49-F238E27FC236}">
                  <a16:creationId xmlns="" xmlns:a16="http://schemas.microsoft.com/office/drawing/2014/main" id="{985E305D-C139-E249-AC45-42EF0575F1FA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18;p78">
              <a:extLst>
                <a:ext uri="{FF2B5EF4-FFF2-40B4-BE49-F238E27FC236}">
                  <a16:creationId xmlns="" xmlns:a16="http://schemas.microsoft.com/office/drawing/2014/main" id="{DD1E4E95-81BA-1448-AAFD-622FF2C099DC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19;p78">
              <a:extLst>
                <a:ext uri="{FF2B5EF4-FFF2-40B4-BE49-F238E27FC236}">
                  <a16:creationId xmlns="" xmlns:a16="http://schemas.microsoft.com/office/drawing/2014/main" id="{7BA55406-F762-424E-A7D1-881FE1C2207A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20;p78">
              <a:extLst>
                <a:ext uri="{FF2B5EF4-FFF2-40B4-BE49-F238E27FC236}">
                  <a16:creationId xmlns="" xmlns:a16="http://schemas.microsoft.com/office/drawing/2014/main" id="{BF37161A-8221-994F-9AA4-28ADC75A2DE6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21;p78">
              <a:extLst>
                <a:ext uri="{FF2B5EF4-FFF2-40B4-BE49-F238E27FC236}">
                  <a16:creationId xmlns="" xmlns:a16="http://schemas.microsoft.com/office/drawing/2014/main" id="{433B98C0-E355-1449-9FFF-ED090DE8A198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22;p78">
              <a:extLst>
                <a:ext uri="{FF2B5EF4-FFF2-40B4-BE49-F238E27FC236}">
                  <a16:creationId xmlns="" xmlns:a16="http://schemas.microsoft.com/office/drawing/2014/main" id="{217F35F1-CDF9-8B48-B398-139C1CBBF6A8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8202;p78">
            <a:extLst>
              <a:ext uri="{FF2B5EF4-FFF2-40B4-BE49-F238E27FC236}">
                <a16:creationId xmlns="" xmlns:a16="http://schemas.microsoft.com/office/drawing/2014/main" id="{D8FE9B37-FC8D-1E40-B9B2-84DAE3E40A95}"/>
              </a:ext>
            </a:extLst>
          </p:cNvPr>
          <p:cNvGrpSpPr/>
          <p:nvPr/>
        </p:nvGrpSpPr>
        <p:grpSpPr>
          <a:xfrm>
            <a:off x="551262" y="2052825"/>
            <a:ext cx="329601" cy="327739"/>
            <a:chOff x="5727850" y="3609275"/>
            <a:chExt cx="278850" cy="277275"/>
          </a:xfrm>
        </p:grpSpPr>
        <p:sp>
          <p:nvSpPr>
            <p:cNvPr id="102" name="Google Shape;8203;p78">
              <a:extLst>
                <a:ext uri="{FF2B5EF4-FFF2-40B4-BE49-F238E27FC236}">
                  <a16:creationId xmlns="" xmlns:a16="http://schemas.microsoft.com/office/drawing/2014/main" id="{C9695683-6C0B-724B-956A-563022932410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204;p78">
              <a:extLst>
                <a:ext uri="{FF2B5EF4-FFF2-40B4-BE49-F238E27FC236}">
                  <a16:creationId xmlns="" xmlns:a16="http://schemas.microsoft.com/office/drawing/2014/main" id="{04963325-2B1D-1E44-8158-DF9C9041003C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205;p78">
              <a:extLst>
                <a:ext uri="{FF2B5EF4-FFF2-40B4-BE49-F238E27FC236}">
                  <a16:creationId xmlns="" xmlns:a16="http://schemas.microsoft.com/office/drawing/2014/main" id="{101A39FC-4BBB-D94E-B4BA-BC388672F587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206;p78">
              <a:extLst>
                <a:ext uri="{FF2B5EF4-FFF2-40B4-BE49-F238E27FC236}">
                  <a16:creationId xmlns="" xmlns:a16="http://schemas.microsoft.com/office/drawing/2014/main" id="{4B234C3A-FA9C-6441-AF86-F37F359270E1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207;p78">
              <a:extLst>
                <a:ext uri="{FF2B5EF4-FFF2-40B4-BE49-F238E27FC236}">
                  <a16:creationId xmlns="" xmlns:a16="http://schemas.microsoft.com/office/drawing/2014/main" id="{F7B49EAD-46F2-3D4C-83C5-2CDC684F4627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995B8B28-23B0-004D-8691-845FCD064ACE}"/>
              </a:ext>
            </a:extLst>
          </p:cNvPr>
          <p:cNvSpPr/>
          <p:nvPr/>
        </p:nvSpPr>
        <p:spPr>
          <a:xfrm>
            <a:off x="-60230" y="304056"/>
            <a:ext cx="1903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Функционал Проектной группы</a:t>
            </a:r>
          </a:p>
        </p:txBody>
      </p:sp>
      <p:sp>
        <p:nvSpPr>
          <p:cNvPr id="88" name="Номер слайда 3"/>
          <p:cNvSpPr txBox="1">
            <a:spLocks/>
          </p:cNvSpPr>
          <p:nvPr/>
        </p:nvSpPr>
        <p:spPr>
          <a:xfrm>
            <a:off x="8829192" y="4869656"/>
            <a:ext cx="1671638" cy="27384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411848D0-F61A-9448-BED8-E7BEACED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5"/>
            <a:ext cx="9144000" cy="864394"/>
          </a:xfrm>
          <a:prstGeom prst="rect">
            <a:avLst/>
          </a:prstGeom>
        </p:spPr>
      </p:pic>
      <p:sp>
        <p:nvSpPr>
          <p:cNvPr id="89" name="Google Shape;233;p39">
            <a:extLst>
              <a:ext uri="{FF2B5EF4-FFF2-40B4-BE49-F238E27FC236}">
                <a16:creationId xmlns="" xmlns:a16="http://schemas.microsoft.com/office/drawing/2014/main" id="{4EC2E481-20C4-E64A-A08D-82DFEAD238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20" y="828953"/>
            <a:ext cx="4141478" cy="586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ru-RU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Этап проведения конкурса</a:t>
            </a:r>
          </a:p>
        </p:txBody>
      </p:sp>
      <p:sp>
        <p:nvSpPr>
          <p:cNvPr id="109" name="Google Shape;240;p39">
            <a:extLst>
              <a:ext uri="{FF2B5EF4-FFF2-40B4-BE49-F238E27FC236}">
                <a16:creationId xmlns="" xmlns:a16="http://schemas.microsoft.com/office/drawing/2014/main" id="{024FE648-94B3-124D-9D64-F364BBB9791B}"/>
              </a:ext>
            </a:extLst>
          </p:cNvPr>
          <p:cNvSpPr txBox="1">
            <a:spLocks/>
          </p:cNvSpPr>
          <p:nvPr/>
        </p:nvSpPr>
        <p:spPr>
          <a:xfrm>
            <a:off x="1111990" y="1994831"/>
            <a:ext cx="2358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5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algn="just">
              <a:defRPr/>
            </a:pPr>
            <a:r>
              <a:rPr lang="ru-RU">
                <a:latin typeface="Arial Narrow" panose="020B0606020202030204" pitchFamily="34" charset="0"/>
              </a:rPr>
              <a:t>Подготовка извещения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0" name="Google Shape;242;p39">
            <a:extLst>
              <a:ext uri="{FF2B5EF4-FFF2-40B4-BE49-F238E27FC236}">
                <a16:creationId xmlns="" xmlns:a16="http://schemas.microsoft.com/office/drawing/2014/main" id="{42A6DBA7-C484-FD4B-ABE5-122562C39697}"/>
              </a:ext>
            </a:extLst>
          </p:cNvPr>
          <p:cNvSpPr txBox="1">
            <a:spLocks/>
          </p:cNvSpPr>
          <p:nvPr/>
        </p:nvSpPr>
        <p:spPr>
          <a:xfrm>
            <a:off x="1113560" y="2463181"/>
            <a:ext cx="3184795" cy="959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defRPr/>
            </a:pPr>
            <a:r>
              <a:rPr lang="ru-RU" dirty="0">
                <a:latin typeface="Arial Narrow" panose="020B0606020202030204" pitchFamily="34" charset="0"/>
              </a:rPr>
              <a:t>Консультация потенциальных частных партнеров при проведении переговоров</a:t>
            </a:r>
          </a:p>
        </p:txBody>
      </p:sp>
      <p:sp>
        <p:nvSpPr>
          <p:cNvPr id="111" name="Google Shape;244;p39">
            <a:extLst>
              <a:ext uri="{FF2B5EF4-FFF2-40B4-BE49-F238E27FC236}">
                <a16:creationId xmlns="" xmlns:a16="http://schemas.microsoft.com/office/drawing/2014/main" id="{DD37A356-9D19-674B-A42F-076EDB6CC33C}"/>
              </a:ext>
            </a:extLst>
          </p:cNvPr>
          <p:cNvSpPr txBox="1">
            <a:spLocks/>
          </p:cNvSpPr>
          <p:nvPr/>
        </p:nvSpPr>
        <p:spPr>
          <a:xfrm>
            <a:off x="1239265" y="3154008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dirty="0">
                <a:latin typeface="Arial Narrow" panose="020B0606020202030204" pitchFamily="34" charset="0"/>
              </a:rPr>
              <a:t>Первичная экспертиза заявок</a:t>
            </a:r>
            <a:endParaRPr lang="ru-RU" dirty="0"/>
          </a:p>
        </p:txBody>
      </p:sp>
      <p:sp>
        <p:nvSpPr>
          <p:cNvPr id="112" name="Google Shape;248;p39">
            <a:extLst>
              <a:ext uri="{FF2B5EF4-FFF2-40B4-BE49-F238E27FC236}">
                <a16:creationId xmlns="" xmlns:a16="http://schemas.microsoft.com/office/drawing/2014/main" id="{6BF40FF8-F51F-9343-A5D9-D5D91CD9B9BA}"/>
              </a:ext>
            </a:extLst>
          </p:cNvPr>
          <p:cNvSpPr txBox="1">
            <a:spLocks/>
          </p:cNvSpPr>
          <p:nvPr/>
        </p:nvSpPr>
        <p:spPr>
          <a:xfrm>
            <a:off x="1153261" y="1406738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defRPr/>
            </a:pPr>
            <a:r>
              <a:rPr lang="ru-RU">
                <a:latin typeface="Arial Narrow" panose="020B0606020202030204" pitchFamily="34" charset="0"/>
              </a:rPr>
              <a:t>Содействие МЗ в проведении конкурса</a:t>
            </a:r>
          </a:p>
          <a:p>
            <a:endParaRPr lang="ru-RU" dirty="0"/>
          </a:p>
        </p:txBody>
      </p:sp>
      <p:grpSp>
        <p:nvGrpSpPr>
          <p:cNvPr id="113" name="Google Shape;9863;p82">
            <a:extLst>
              <a:ext uri="{FF2B5EF4-FFF2-40B4-BE49-F238E27FC236}">
                <a16:creationId xmlns="" xmlns:a16="http://schemas.microsoft.com/office/drawing/2014/main" id="{58ED42F6-347C-4245-BA48-15A67D0AAA60}"/>
              </a:ext>
            </a:extLst>
          </p:cNvPr>
          <p:cNvGrpSpPr/>
          <p:nvPr/>
        </p:nvGrpSpPr>
        <p:grpSpPr>
          <a:xfrm>
            <a:off x="578671" y="1466584"/>
            <a:ext cx="420811" cy="418507"/>
            <a:chOff x="-5971525" y="3273750"/>
            <a:chExt cx="292250" cy="290650"/>
          </a:xfrm>
        </p:grpSpPr>
        <p:sp>
          <p:nvSpPr>
            <p:cNvPr id="114" name="Google Shape;9864;p82">
              <a:extLst>
                <a:ext uri="{FF2B5EF4-FFF2-40B4-BE49-F238E27FC236}">
                  <a16:creationId xmlns="" xmlns:a16="http://schemas.microsoft.com/office/drawing/2014/main" id="{7B654AF1-F7EF-5740-B17A-C60FE2798B20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65;p82">
              <a:extLst>
                <a:ext uri="{FF2B5EF4-FFF2-40B4-BE49-F238E27FC236}">
                  <a16:creationId xmlns="" xmlns:a16="http://schemas.microsoft.com/office/drawing/2014/main" id="{6ED6424C-07A8-8F4A-A449-8F26FEE879CD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7984;p78">
            <a:extLst>
              <a:ext uri="{FF2B5EF4-FFF2-40B4-BE49-F238E27FC236}">
                <a16:creationId xmlns="" xmlns:a16="http://schemas.microsoft.com/office/drawing/2014/main" id="{84101196-A989-BA4C-BEA2-4E1BBE707A52}"/>
              </a:ext>
            </a:extLst>
          </p:cNvPr>
          <p:cNvGrpSpPr/>
          <p:nvPr/>
        </p:nvGrpSpPr>
        <p:grpSpPr>
          <a:xfrm>
            <a:off x="597717" y="3230781"/>
            <a:ext cx="351024" cy="347301"/>
            <a:chOff x="946175" y="3619500"/>
            <a:chExt cx="296975" cy="293825"/>
          </a:xfrm>
        </p:grpSpPr>
        <p:sp>
          <p:nvSpPr>
            <p:cNvPr id="117" name="Google Shape;7985;p78">
              <a:extLst>
                <a:ext uri="{FF2B5EF4-FFF2-40B4-BE49-F238E27FC236}">
                  <a16:creationId xmlns="" xmlns:a16="http://schemas.microsoft.com/office/drawing/2014/main" id="{60B71774-A582-E94B-B1EC-303BD0FCC315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986;p78">
              <a:extLst>
                <a:ext uri="{FF2B5EF4-FFF2-40B4-BE49-F238E27FC236}">
                  <a16:creationId xmlns="" xmlns:a16="http://schemas.microsoft.com/office/drawing/2014/main" id="{0DE51ED7-FA93-F742-8398-F255754B0317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987;p78">
              <a:extLst>
                <a:ext uri="{FF2B5EF4-FFF2-40B4-BE49-F238E27FC236}">
                  <a16:creationId xmlns="" xmlns:a16="http://schemas.microsoft.com/office/drawing/2014/main" id="{B10870C8-4817-2346-84AE-17D68E4AB642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988;p78">
              <a:extLst>
                <a:ext uri="{FF2B5EF4-FFF2-40B4-BE49-F238E27FC236}">
                  <a16:creationId xmlns="" xmlns:a16="http://schemas.microsoft.com/office/drawing/2014/main" id="{19A14B74-A22E-8A4D-9964-AAA0E612EB45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989;p78">
              <a:extLst>
                <a:ext uri="{FF2B5EF4-FFF2-40B4-BE49-F238E27FC236}">
                  <a16:creationId xmlns="" xmlns:a16="http://schemas.microsoft.com/office/drawing/2014/main" id="{E40B1148-118E-BB40-BEE4-00723A9DFDC5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990;p78">
              <a:extLst>
                <a:ext uri="{FF2B5EF4-FFF2-40B4-BE49-F238E27FC236}">
                  <a16:creationId xmlns="" xmlns:a16="http://schemas.microsoft.com/office/drawing/2014/main" id="{FBD994C5-B18E-814D-BAC9-957A08C9B3D0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7922;p78">
            <a:extLst>
              <a:ext uri="{FF2B5EF4-FFF2-40B4-BE49-F238E27FC236}">
                <a16:creationId xmlns="" xmlns:a16="http://schemas.microsoft.com/office/drawing/2014/main" id="{A4E8E4E9-E15A-EC43-96DC-0546792364FC}"/>
              </a:ext>
            </a:extLst>
          </p:cNvPr>
          <p:cNvGrpSpPr/>
          <p:nvPr/>
        </p:nvGrpSpPr>
        <p:grpSpPr>
          <a:xfrm>
            <a:off x="597717" y="2594957"/>
            <a:ext cx="351940" cy="348188"/>
            <a:chOff x="581525" y="3254850"/>
            <a:chExt cx="297750" cy="294575"/>
          </a:xfrm>
        </p:grpSpPr>
        <p:sp>
          <p:nvSpPr>
            <p:cNvPr id="124" name="Google Shape;7923;p78">
              <a:extLst>
                <a:ext uri="{FF2B5EF4-FFF2-40B4-BE49-F238E27FC236}">
                  <a16:creationId xmlns="" xmlns:a16="http://schemas.microsoft.com/office/drawing/2014/main" id="{D76F485D-D594-C549-A66A-A6FEEF5624BC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24;p78">
              <a:extLst>
                <a:ext uri="{FF2B5EF4-FFF2-40B4-BE49-F238E27FC236}">
                  <a16:creationId xmlns="" xmlns:a16="http://schemas.microsoft.com/office/drawing/2014/main" id="{9F96BE59-1EBA-874D-80CB-E2A5F6B3178C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925;p78">
              <a:extLst>
                <a:ext uri="{FF2B5EF4-FFF2-40B4-BE49-F238E27FC236}">
                  <a16:creationId xmlns="" xmlns:a16="http://schemas.microsoft.com/office/drawing/2014/main" id="{BB82C22D-4F83-8F40-A000-CBF5C24286C8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810;p82">
            <a:extLst>
              <a:ext uri="{FF2B5EF4-FFF2-40B4-BE49-F238E27FC236}">
                <a16:creationId xmlns="" xmlns:a16="http://schemas.microsoft.com/office/drawing/2014/main" id="{22118879-2B71-EF46-8818-2FB9134E9231}"/>
              </a:ext>
            </a:extLst>
          </p:cNvPr>
          <p:cNvGrpSpPr/>
          <p:nvPr/>
        </p:nvGrpSpPr>
        <p:grpSpPr>
          <a:xfrm>
            <a:off x="576154" y="2073443"/>
            <a:ext cx="421927" cy="297195"/>
            <a:chOff x="-1199300" y="3279250"/>
            <a:chExt cx="293025" cy="206400"/>
          </a:xfrm>
        </p:grpSpPr>
        <p:sp>
          <p:nvSpPr>
            <p:cNvPr id="128" name="Google Shape;9811;p82">
              <a:extLst>
                <a:ext uri="{FF2B5EF4-FFF2-40B4-BE49-F238E27FC236}">
                  <a16:creationId xmlns="" xmlns:a16="http://schemas.microsoft.com/office/drawing/2014/main" id="{E7177414-B689-1741-84AF-9518E31785B2}"/>
                </a:ext>
              </a:extLst>
            </p:cNvPr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812;p82">
              <a:extLst>
                <a:ext uri="{FF2B5EF4-FFF2-40B4-BE49-F238E27FC236}">
                  <a16:creationId xmlns="" xmlns:a16="http://schemas.microsoft.com/office/drawing/2014/main" id="{0991F122-9168-014F-BC10-24C74A23BDBB}"/>
                </a:ext>
              </a:extLst>
            </p:cNvPr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813;p82">
              <a:extLst>
                <a:ext uri="{FF2B5EF4-FFF2-40B4-BE49-F238E27FC236}">
                  <a16:creationId xmlns="" xmlns:a16="http://schemas.microsoft.com/office/drawing/2014/main" id="{06A74369-12CF-6E4F-9951-FB46087243DE}"/>
                </a:ext>
              </a:extLst>
            </p:cNvPr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814;p82">
              <a:extLst>
                <a:ext uri="{FF2B5EF4-FFF2-40B4-BE49-F238E27FC236}">
                  <a16:creationId xmlns="" xmlns:a16="http://schemas.microsoft.com/office/drawing/2014/main" id="{BAB50687-90FE-7748-9DC0-9257D61C5725}"/>
                </a:ext>
              </a:extLst>
            </p:cNvPr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E902C206-63CA-C545-9D7A-FDA8A43F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532" y="2900154"/>
            <a:ext cx="3316736" cy="2215064"/>
          </a:xfrm>
          <a:prstGeom prst="rect">
            <a:avLst/>
          </a:prstGeom>
        </p:spPr>
      </p:pic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53A4E10E-14CB-8944-BB04-38E096A789D6}"/>
              </a:ext>
            </a:extLst>
          </p:cNvPr>
          <p:cNvSpPr/>
          <p:nvPr/>
        </p:nvSpPr>
        <p:spPr>
          <a:xfrm>
            <a:off x="3664109" y="183102"/>
            <a:ext cx="3655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Функционал Проектной группы</a:t>
            </a:r>
          </a:p>
        </p:txBody>
      </p:sp>
      <p:sp>
        <p:nvSpPr>
          <p:cNvPr id="134" name="Title 3">
            <a:extLst>
              <a:ext uri="{FF2B5EF4-FFF2-40B4-BE49-F238E27FC236}">
                <a16:creationId xmlns="" xmlns:a16="http://schemas.microsoft.com/office/drawing/2014/main" id="{57B827EA-1942-124F-ABF2-86066E59D3CD}"/>
              </a:ext>
            </a:extLst>
          </p:cNvPr>
          <p:cNvSpPr txBox="1">
            <a:spLocks/>
          </p:cNvSpPr>
          <p:nvPr/>
        </p:nvSpPr>
        <p:spPr>
          <a:xfrm>
            <a:off x="4649440" y="911320"/>
            <a:ext cx="6320324" cy="8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Roboto"/>
              <a:buNone/>
              <a:defRPr sz="3400" b="1" i="0" u="none" strike="noStrike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/>
                <a:cs typeface="Arial" pitchFamily="34" charset="0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Tx/>
              <a:buSzTx/>
              <a:defRPr/>
            </a:pPr>
            <a:r>
              <a:rPr lang="ru-RU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Этап заключения договора</a:t>
            </a:r>
            <a:br>
              <a:rPr lang="ru-RU" sz="2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с частным партнером</a:t>
            </a:r>
          </a:p>
        </p:txBody>
      </p:sp>
      <p:sp>
        <p:nvSpPr>
          <p:cNvPr id="135" name="Google Shape;260;p40">
            <a:extLst>
              <a:ext uri="{FF2B5EF4-FFF2-40B4-BE49-F238E27FC236}">
                <a16:creationId xmlns="" xmlns:a16="http://schemas.microsoft.com/office/drawing/2014/main" id="{161BF8B5-0A88-2747-94BF-D12F03A09078}"/>
              </a:ext>
            </a:extLst>
          </p:cNvPr>
          <p:cNvSpPr txBox="1">
            <a:spLocks/>
          </p:cNvSpPr>
          <p:nvPr/>
        </p:nvSpPr>
        <p:spPr>
          <a:xfrm>
            <a:off x="5330882" y="2422288"/>
            <a:ext cx="2812524" cy="42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5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SzTx/>
              <a:defRPr/>
            </a:pPr>
            <a:r>
              <a:rPr lang="ru-RU" dirty="0">
                <a:latin typeface="Arial Narrow" panose="020B0606020202030204" pitchFamily="34" charset="0"/>
              </a:rPr>
              <a:t>Содействие в прохождение экспертизы договора проекта 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A0304B92-2894-7243-8B3F-B4CFB1B7438C}"/>
              </a:ext>
            </a:extLst>
          </p:cNvPr>
          <p:cNvSpPr/>
          <p:nvPr/>
        </p:nvSpPr>
        <p:spPr>
          <a:xfrm>
            <a:off x="5330882" y="1753177"/>
            <a:ext cx="2643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Arial Narrow" panose="020B0606020202030204" pitchFamily="34" charset="0"/>
              </a:rPr>
              <a:t>Содействие в принятии государственных обязательств</a:t>
            </a:r>
          </a:p>
        </p:txBody>
      </p:sp>
      <p:grpSp>
        <p:nvGrpSpPr>
          <p:cNvPr id="137" name="Google Shape;8109;p78">
            <a:extLst>
              <a:ext uri="{FF2B5EF4-FFF2-40B4-BE49-F238E27FC236}">
                <a16:creationId xmlns="" xmlns:a16="http://schemas.microsoft.com/office/drawing/2014/main" id="{A66CC2FA-81BF-3840-AF88-42E810457FC6}"/>
              </a:ext>
            </a:extLst>
          </p:cNvPr>
          <p:cNvGrpSpPr/>
          <p:nvPr/>
        </p:nvGrpSpPr>
        <p:grpSpPr>
          <a:xfrm>
            <a:off x="4861703" y="1882819"/>
            <a:ext cx="350079" cy="350079"/>
            <a:chOff x="3497300" y="3227275"/>
            <a:chExt cx="296175" cy="296175"/>
          </a:xfrm>
        </p:grpSpPr>
        <p:sp>
          <p:nvSpPr>
            <p:cNvPr id="138" name="Google Shape;8110;p78">
              <a:extLst>
                <a:ext uri="{FF2B5EF4-FFF2-40B4-BE49-F238E27FC236}">
                  <a16:creationId xmlns="" xmlns:a16="http://schemas.microsoft.com/office/drawing/2014/main" id="{0B017FB1-913E-CD45-B48F-556CCE5DD128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111;p78">
              <a:extLst>
                <a:ext uri="{FF2B5EF4-FFF2-40B4-BE49-F238E27FC236}">
                  <a16:creationId xmlns="" xmlns:a16="http://schemas.microsoft.com/office/drawing/2014/main" id="{84B1C91B-40F3-0840-B28C-661C3597E016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112;p78">
              <a:extLst>
                <a:ext uri="{FF2B5EF4-FFF2-40B4-BE49-F238E27FC236}">
                  <a16:creationId xmlns="" xmlns:a16="http://schemas.microsoft.com/office/drawing/2014/main" id="{4E737A6A-7E9A-3E40-99D2-F76207053ABE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113;p78">
              <a:extLst>
                <a:ext uri="{FF2B5EF4-FFF2-40B4-BE49-F238E27FC236}">
                  <a16:creationId xmlns="" xmlns:a16="http://schemas.microsoft.com/office/drawing/2014/main" id="{97F43600-7C40-DE4A-BA4D-9C47E822E1B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114;p78">
              <a:extLst>
                <a:ext uri="{FF2B5EF4-FFF2-40B4-BE49-F238E27FC236}">
                  <a16:creationId xmlns="" xmlns:a16="http://schemas.microsoft.com/office/drawing/2014/main" id="{D1396A08-0444-F842-BD2D-925DA2A3374C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115;p78">
              <a:extLst>
                <a:ext uri="{FF2B5EF4-FFF2-40B4-BE49-F238E27FC236}">
                  <a16:creationId xmlns="" xmlns:a16="http://schemas.microsoft.com/office/drawing/2014/main" id="{1FF227A1-EA88-C944-93E8-464C7976E6C9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116;p78">
              <a:extLst>
                <a:ext uri="{FF2B5EF4-FFF2-40B4-BE49-F238E27FC236}">
                  <a16:creationId xmlns="" xmlns:a16="http://schemas.microsoft.com/office/drawing/2014/main" id="{90A6FA74-FA7D-0646-9852-B9490CF8A579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117;p78">
              <a:extLst>
                <a:ext uri="{FF2B5EF4-FFF2-40B4-BE49-F238E27FC236}">
                  <a16:creationId xmlns="" xmlns:a16="http://schemas.microsoft.com/office/drawing/2014/main" id="{337E6083-5DDB-CE41-A687-F59156B07B66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7932;p78">
            <a:extLst>
              <a:ext uri="{FF2B5EF4-FFF2-40B4-BE49-F238E27FC236}">
                <a16:creationId xmlns="" xmlns:a16="http://schemas.microsoft.com/office/drawing/2014/main" id="{0702DB62-E1B3-E241-B166-975113E5F740}"/>
              </a:ext>
            </a:extLst>
          </p:cNvPr>
          <p:cNvGrpSpPr/>
          <p:nvPr/>
        </p:nvGrpSpPr>
        <p:grpSpPr>
          <a:xfrm>
            <a:off x="4891474" y="2593066"/>
            <a:ext cx="350079" cy="350079"/>
            <a:chOff x="583100" y="3982600"/>
            <a:chExt cx="296175" cy="296175"/>
          </a:xfrm>
        </p:grpSpPr>
        <p:sp>
          <p:nvSpPr>
            <p:cNvPr id="147" name="Google Shape;7933;p78">
              <a:extLst>
                <a:ext uri="{FF2B5EF4-FFF2-40B4-BE49-F238E27FC236}">
                  <a16:creationId xmlns="" xmlns:a16="http://schemas.microsoft.com/office/drawing/2014/main" id="{8336EAC8-E89F-E24B-9EA4-C8AB5C4CBEBE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34;p78">
              <a:extLst>
                <a:ext uri="{FF2B5EF4-FFF2-40B4-BE49-F238E27FC236}">
                  <a16:creationId xmlns="" xmlns:a16="http://schemas.microsoft.com/office/drawing/2014/main" id="{9EE0BAF3-5967-0142-8D1D-A43D4C25E37E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935;p78">
              <a:extLst>
                <a:ext uri="{FF2B5EF4-FFF2-40B4-BE49-F238E27FC236}">
                  <a16:creationId xmlns="" xmlns:a16="http://schemas.microsoft.com/office/drawing/2014/main" id="{CD9E5DEC-0637-FF4E-B0CE-531E79473D44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936;p78">
              <a:extLst>
                <a:ext uri="{FF2B5EF4-FFF2-40B4-BE49-F238E27FC236}">
                  <a16:creationId xmlns="" xmlns:a16="http://schemas.microsoft.com/office/drawing/2014/main" id="{ADE32607-87B7-2346-BBBB-EECDAB0F0213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937;p78">
              <a:extLst>
                <a:ext uri="{FF2B5EF4-FFF2-40B4-BE49-F238E27FC236}">
                  <a16:creationId xmlns="" xmlns:a16="http://schemas.microsoft.com/office/drawing/2014/main" id="{F105BAA2-8822-D74D-9B14-404B50CB9F1B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938;p78">
              <a:extLst>
                <a:ext uri="{FF2B5EF4-FFF2-40B4-BE49-F238E27FC236}">
                  <a16:creationId xmlns="" xmlns:a16="http://schemas.microsoft.com/office/drawing/2014/main" id="{A5D5F720-04B8-5E4A-B675-0FA63A8E8E0D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39;p78">
              <a:extLst>
                <a:ext uri="{FF2B5EF4-FFF2-40B4-BE49-F238E27FC236}">
                  <a16:creationId xmlns="" xmlns:a16="http://schemas.microsoft.com/office/drawing/2014/main" id="{696B4158-40E3-F346-9A29-C64C661C1393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Номер слайда 3"/>
          <p:cNvSpPr txBox="1">
            <a:spLocks/>
          </p:cNvSpPr>
          <p:nvPr/>
        </p:nvSpPr>
        <p:spPr>
          <a:xfrm>
            <a:off x="8791145" y="4841374"/>
            <a:ext cx="1671638" cy="27384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00" dirty="0">
                <a:solidFill>
                  <a:schemeClr val="bg2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38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91">
            <a:extLst>
              <a:ext uri="{FF2B5EF4-FFF2-40B4-BE49-F238E27FC236}">
                <a16:creationId xmlns:a16="http://schemas.microsoft.com/office/drawing/2014/main" xmlns="" id="{9C1459B1-EDAB-4CB3-82A3-C5D6281E7AA6}"/>
              </a:ext>
            </a:extLst>
          </p:cNvPr>
          <p:cNvSpPr/>
          <p:nvPr/>
        </p:nvSpPr>
        <p:spPr>
          <a:xfrm>
            <a:off x="121335" y="-81338"/>
            <a:ext cx="8901330" cy="605148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56" tIns="31856" rIns="31856" bIns="31856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lnSpc>
                <a:spcPct val="75000"/>
              </a:lnSpc>
              <a:spcBef>
                <a:spcPts val="450"/>
              </a:spcBef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Структура пула проектов</a:t>
            </a:r>
          </a:p>
        </p:txBody>
      </p:sp>
      <p:cxnSp>
        <p:nvCxnSpPr>
          <p:cNvPr id="7" name="Google Shape;138;p26">
            <a:extLst>
              <a:ext uri="{FF2B5EF4-FFF2-40B4-BE49-F238E27FC236}">
                <a16:creationId xmlns:a16="http://schemas.microsoft.com/office/drawing/2014/main" xmlns="" id="{A0FCFF4D-8D0B-4F12-B0B5-103A6963E20A}"/>
              </a:ext>
            </a:extLst>
          </p:cNvPr>
          <p:cNvCxnSpPr/>
          <p:nvPr/>
        </p:nvCxnSpPr>
        <p:spPr>
          <a:xfrm flipH="1">
            <a:off x="121336" y="372296"/>
            <a:ext cx="8936741" cy="1"/>
          </a:xfrm>
          <a:prstGeom prst="straightConnector1">
            <a:avLst/>
          </a:prstGeom>
          <a:noFill/>
          <a:ln w="2857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5462"/>
              </p:ext>
            </p:extLst>
          </p:nvPr>
        </p:nvGraphicFramePr>
        <p:xfrm>
          <a:off x="-1" y="372297"/>
          <a:ext cx="9022665" cy="4815028"/>
        </p:xfrm>
        <a:graphic>
          <a:graphicData uri="http://schemas.openxmlformats.org/drawingml/2006/table">
            <a:tbl>
              <a:tblPr/>
              <a:tblGrid>
                <a:gridCol w="229834">
                  <a:extLst>
                    <a:ext uri="{9D8B030D-6E8A-4147-A177-3AD203B41FA5}">
                      <a16:colId xmlns:a16="http://schemas.microsoft.com/office/drawing/2014/main" xmlns="" val="1295663725"/>
                    </a:ext>
                  </a:extLst>
                </a:gridCol>
                <a:gridCol w="3277612">
                  <a:extLst>
                    <a:ext uri="{9D8B030D-6E8A-4147-A177-3AD203B41FA5}">
                      <a16:colId xmlns:a16="http://schemas.microsoft.com/office/drawing/2014/main" xmlns="" val="3474765211"/>
                    </a:ext>
                  </a:extLst>
                </a:gridCol>
                <a:gridCol w="1279068">
                  <a:extLst>
                    <a:ext uri="{9D8B030D-6E8A-4147-A177-3AD203B41FA5}">
                      <a16:colId xmlns:a16="http://schemas.microsoft.com/office/drawing/2014/main" xmlns="" val="198459019"/>
                    </a:ext>
                  </a:extLst>
                </a:gridCol>
                <a:gridCol w="1492246">
                  <a:extLst>
                    <a:ext uri="{9D8B030D-6E8A-4147-A177-3AD203B41FA5}">
                      <a16:colId xmlns:a16="http://schemas.microsoft.com/office/drawing/2014/main" xmlns="" val="3994402596"/>
                    </a:ext>
                  </a:extLst>
                </a:gridCol>
                <a:gridCol w="1520271">
                  <a:extLst>
                    <a:ext uri="{9D8B030D-6E8A-4147-A177-3AD203B41FA5}">
                      <a16:colId xmlns:a16="http://schemas.microsoft.com/office/drawing/2014/main" xmlns="" val="3819527905"/>
                    </a:ext>
                  </a:extLst>
                </a:gridCol>
                <a:gridCol w="1223634">
                  <a:extLst>
                    <a:ext uri="{9D8B030D-6E8A-4147-A177-3AD203B41FA5}">
                      <a16:colId xmlns:a16="http://schemas.microsoft.com/office/drawing/2014/main" xmlns="" val="4035607690"/>
                    </a:ext>
                  </a:extLst>
                </a:gridCol>
              </a:tblGrid>
              <a:tr h="484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Регион 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Мощность (коек)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Год ввода в эксплуатацию объекта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 реализации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Партнер МФО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563123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ГЧП (2-х этапная процедура концессии)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3448526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862938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48576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544031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986015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(университетская, 300 коек)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5785528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(университетская)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АБР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930605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ЕАБР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9503331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(330 коек)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ЕАБР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3226725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ЕАБР или АБР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793145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ЕАБР или АБР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67500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(региональный проект)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800285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Нур-Султан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ГЧП (прямые переговоры по Частной финансовой инициативе)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7189011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3124037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(университетская,1400 коек)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349028"/>
                  </a:ext>
                </a:extLst>
              </a:tr>
              <a:tr h="233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Туркестан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3788950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Нур-Султан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DARU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1650558"/>
                  </a:ext>
                </a:extLst>
              </a:tr>
              <a:tr h="325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 (пилотный проект)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ЗАЕМ МФО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ЕБРР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1824151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1000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2023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Частное строительство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0207942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(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Eurasia Power)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300 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2023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518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7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55493" y="48673"/>
            <a:ext cx="70330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стандарт набора учебных и вспомогательных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помещений университетских больниц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32543"/>
              </p:ext>
            </p:extLst>
          </p:nvPr>
        </p:nvGraphicFramePr>
        <p:xfrm>
          <a:off x="566056" y="935733"/>
          <a:ext cx="8044544" cy="3505121"/>
        </p:xfrm>
        <a:graphic>
          <a:graphicData uri="http://schemas.openxmlformats.org/drawingml/2006/table">
            <a:tbl>
              <a:tblPr firstRow="1" firstCol="1" bandRow="1">
                <a:tableStyleId>{5BFF999F-A75B-4BF4-8BA4-836C57DB43FC}</a:tableStyleId>
              </a:tblPr>
              <a:tblGrid>
                <a:gridCol w="422015"/>
                <a:gridCol w="4859098"/>
                <a:gridCol w="2763431"/>
              </a:tblGrid>
              <a:tr h="291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 помещений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Количество помещений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4651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Помещения для работы сотрудников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Преподавательская комната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Лаборантская комната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Помещения для слушателей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Лекционный зал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Учебная комната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 менее 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Научно-исследовательская лаборатория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Вспомогательные помещения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Библиотека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Помещение для хранения наглядных пособий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Фойе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Комната отдыха для обучающихся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Гардероб для обучающихся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 anchor="b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Санитарный пропускник для обучающихся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  <a:tr h="2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Санузел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2*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1" marR="617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93211"/>
              </p:ext>
            </p:extLst>
          </p:nvPr>
        </p:nvGraphicFramePr>
        <p:xfrm>
          <a:off x="489856" y="533400"/>
          <a:ext cx="8109859" cy="4201883"/>
        </p:xfrm>
        <a:graphic>
          <a:graphicData uri="http://schemas.openxmlformats.org/drawingml/2006/table">
            <a:tbl>
              <a:tblPr firstRow="1" firstCol="1" bandRow="1">
                <a:tableStyleId>{5BFF999F-A75B-4BF4-8BA4-836C57DB43FC}</a:tableStyleId>
              </a:tblPr>
              <a:tblGrid>
                <a:gridCol w="425442"/>
                <a:gridCol w="4898549"/>
                <a:gridCol w="2785868"/>
              </a:tblGrid>
              <a:tr h="3501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Симуляционный центр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руководителя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для преподавателей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вспомогательного персонала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видеонаблюдения/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Инженерная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Блок акушерства и гинекологии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Операционная/лапароскопическая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для базовых сестринских манипуляций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дебрифинга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неотложной помощи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для базовых хирургических манипуляций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6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00" y="0"/>
            <a:ext cx="7452600" cy="57270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перечень оборудования и мебели учебных и вспомогательных помещений университетских больниц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17999"/>
              </p:ext>
            </p:extLst>
          </p:nvPr>
        </p:nvGraphicFramePr>
        <p:xfrm>
          <a:off x="381000" y="668429"/>
          <a:ext cx="8229599" cy="4349887"/>
        </p:xfrm>
        <a:graphic>
          <a:graphicData uri="http://schemas.openxmlformats.org/drawingml/2006/table">
            <a:tbl>
              <a:tblPr firstRow="1" firstCol="1" bandRow="1">
                <a:tableStyleId>{5BFF999F-A75B-4BF4-8BA4-836C57DB43FC}</a:tableStyleId>
              </a:tblPr>
              <a:tblGrid>
                <a:gridCol w="419710"/>
                <a:gridCol w="3815241"/>
                <a:gridCol w="1311799"/>
                <a:gridCol w="2682849"/>
              </a:tblGrid>
              <a:tr h="2570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Наименование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Единица измерения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Количество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 anchor="ctr"/>
                </a:tc>
              </a:tr>
              <a:tr h="148863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Лекционные аудитории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Стол рабочий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Кресло офисное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37126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Парта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рассчитывается на количество обучающихся не менее 100 человек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Платяной шкаф для одежды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Книжный шкаф для документов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Интерактивная доска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Проектор универсальный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Экран подвесной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Персональный компьютер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Учебная комната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Стол рабочий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Кресло офисное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Книжный шкаф для документов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Конференц-кресло со столиком</a:t>
                      </a:r>
                      <a:endParaRPr lang="ru-RU" sz="8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штука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менее 15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Интерактивная доска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Доска маркерная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Проектор универсальный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Персональный компьютер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Лаборантские комнаты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Стол рабочий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Кресло офисное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Книжный шкаф для документов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Платяной шкаф для одежды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Доска маркерная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  <a:tr h="1488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Стол лабораторный большой</a:t>
                      </a:r>
                      <a:endParaRPr lang="ru-RU" sz="8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89" marR="19389" marT="11633" marB="116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238810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Hospital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5BBDFF"/>
      </a:accent1>
      <a:accent2>
        <a:srgbClr val="666666"/>
      </a:accent2>
      <a:accent3>
        <a:srgbClr val="404040"/>
      </a:accent3>
      <a:accent4>
        <a:srgbClr val="5BBDFF"/>
      </a:accent4>
      <a:accent5>
        <a:srgbClr val="5BBDFF"/>
      </a:accent5>
      <a:accent6>
        <a:srgbClr val="5BBDFF"/>
      </a:accent6>
      <a:hlink>
        <a:srgbClr val="5BBD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889</Words>
  <Application>Microsoft Office PowerPoint</Application>
  <PresentationFormat>Экран (16:9)</PresentationFormat>
  <Paragraphs>354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Century Gothic</vt:lpstr>
      <vt:lpstr>Times New Roman</vt:lpstr>
      <vt:lpstr>Roboto</vt:lpstr>
      <vt:lpstr>Arial Narrow</vt:lpstr>
      <vt:lpstr>Arial</vt:lpstr>
      <vt:lpstr>Lato</vt:lpstr>
      <vt:lpstr>Helvetica Neue</vt:lpstr>
      <vt:lpstr>MS Gothic</vt:lpstr>
      <vt:lpstr>Calibri</vt:lpstr>
      <vt:lpstr>University Hospital by Slidesgo</vt:lpstr>
      <vt:lpstr>Проектная группа по реализации проектов ГЧП в сфере здравоохранения</vt:lpstr>
      <vt:lpstr>СТРУКТУРА ПРОЕКТНОЙ ГРУППЫ</vt:lpstr>
      <vt:lpstr>УЧАСТИЕ ПРОЕКТНОЙ ГРУППЫ НА КАЖДОМ ЭТАПЕ ПРОЕКТА</vt:lpstr>
      <vt:lpstr>Этап разработки проектной документации</vt:lpstr>
      <vt:lpstr>Этап проведения конкурса</vt:lpstr>
      <vt:lpstr>Презентация PowerPoint</vt:lpstr>
      <vt:lpstr>Минимальный стандарт набора учебных и вспомогательных  помещений университетских больниц </vt:lpstr>
      <vt:lpstr>Презентация PowerPoint</vt:lpstr>
      <vt:lpstr>Минимальный перечень оборудования и мебели учебных и вспомогательных помещений университетских больниц </vt:lpstr>
      <vt:lpstr>Наурызбаева Асель Амангельдиевна  Проектный менеджер по кадрово-учебному компоненту  Проектного офиса МЗ РК, MPH  e-mail: nauryzbayeva.assel@gmail.com  +7-705-715-55-00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HOSPITAL</dc:title>
  <cp:lastModifiedBy>Пользователь Windows</cp:lastModifiedBy>
  <cp:revision>26</cp:revision>
  <dcterms:modified xsi:type="dcterms:W3CDTF">2020-08-24T09:55:42Z</dcterms:modified>
</cp:coreProperties>
</file>