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01" r:id="rId2"/>
    <p:sldId id="599" r:id="rId3"/>
    <p:sldId id="600" r:id="rId4"/>
    <p:sldId id="603" r:id="rId5"/>
    <p:sldId id="601" r:id="rId6"/>
    <p:sldId id="602" r:id="rId7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6A"/>
    <a:srgbClr val="FEB8AC"/>
    <a:srgbClr val="7395D3"/>
    <a:srgbClr val="97C777"/>
    <a:srgbClr val="4D7731"/>
    <a:srgbClr val="B94207"/>
    <a:srgbClr val="4189BE"/>
    <a:srgbClr val="F2F2F2"/>
    <a:srgbClr val="3489C2"/>
    <a:srgbClr val="348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7" autoAdjust="0"/>
    <p:restoredTop sz="96395" autoAdjust="0"/>
  </p:normalViewPr>
  <p:slideViewPr>
    <p:cSldViewPr snapToGrid="0">
      <p:cViewPr varScale="1">
        <p:scale>
          <a:sx n="100" d="100"/>
          <a:sy n="100" d="100"/>
        </p:scale>
        <p:origin x="10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846DFA67-0D4A-430B-98FE-F6986DD06D3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5CEE6111-9512-4FB5-A5C1-B215DAA45C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96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E8CE9D4E-7C17-4DBF-AB9E-BA21CBAEFD16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FDD6868E-3F79-4865-A1A4-593D2EC0A3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2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45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09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18F-AC78-4A97-B226-0BFBE91CBD90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52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89F8-EAC6-4BA3-ABF7-DB27F4FBDA19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4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8B08-548C-4C21-987B-3EE7B912976A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BA67-A382-4033-A47B-3A5B6A1133C6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8F31-8526-4CB0-9ACA-4B4AF0C0CEFA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8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FB21-67CF-45E5-8D8F-5B9F07C60DE5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8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5A5-63A4-421C-A0CF-E47AE7CD1042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0622-538F-40B9-ADD6-8B945BF5F126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3CF3-721D-4F97-BE54-DCF156635E82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361F-AE2C-43C3-B62C-500128A2EFA7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5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9143-94A1-486F-B654-23BA0BDEBFCF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81B2-3E09-43EE-9FB8-86CEDC1CE433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2484578" y="4120699"/>
            <a:ext cx="9216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F62227A-1494-4952-94C0-C2DF2E9C3763}"/>
              </a:ext>
            </a:extLst>
          </p:cNvPr>
          <p:cNvSpPr txBox="1"/>
          <p:nvPr/>
        </p:nvSpPr>
        <p:spPr>
          <a:xfrm>
            <a:off x="1965905" y="1535406"/>
            <a:ext cx="9695738" cy="2585293"/>
          </a:xfrm>
          <a:prstGeom prst="rect">
            <a:avLst/>
          </a:prstGeom>
          <a:noFill/>
        </p:spPr>
        <p:txBody>
          <a:bodyPr wrap="square" lIns="121893" tIns="60945" rIns="121893" bIns="60945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ru-RU" sz="4000" dirty="0" smtClean="0">
                <a:solidFill>
                  <a:srgbClr val="002060"/>
                </a:solidFill>
              </a:rPr>
              <a:t>Подготовка в интернатуре, принципы </a:t>
            </a:r>
            <a:r>
              <a:rPr lang="ru-RU" sz="4000" dirty="0">
                <a:solidFill>
                  <a:srgbClr val="002060"/>
                </a:solidFill>
              </a:rPr>
              <a:t>размещения </a:t>
            </a:r>
            <a:r>
              <a:rPr lang="ru-RU" sz="4000" dirty="0" smtClean="0">
                <a:solidFill>
                  <a:srgbClr val="002060"/>
                </a:solidFill>
              </a:rPr>
              <a:t>заказа на подготовку в интернатуру и резидентуру в 2020-2021 </a:t>
            </a:r>
            <a:r>
              <a:rPr lang="ru-RU" sz="4000" dirty="0" err="1" smtClean="0">
                <a:solidFill>
                  <a:srgbClr val="002060"/>
                </a:solidFill>
              </a:rPr>
              <a:t>уч.году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D9878D2-1E98-4533-9A29-2DB8813873B2}"/>
              </a:ext>
            </a:extLst>
          </p:cNvPr>
          <p:cNvSpPr/>
          <p:nvPr/>
        </p:nvSpPr>
        <p:spPr>
          <a:xfrm>
            <a:off x="5281390" y="6107290"/>
            <a:ext cx="13195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г. </a:t>
            </a:r>
            <a:r>
              <a:rPr lang="ru-RU" sz="16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Нур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-Султан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50747" y="4982474"/>
            <a:ext cx="4910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докладчик </a:t>
            </a:r>
            <a:r>
              <a:rPr lang="kk-KZ" dirty="0">
                <a:solidFill>
                  <a:srgbClr val="002060"/>
                </a:solidFill>
              </a:rPr>
              <a:t>Сопредседатель УМО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Сыдыкова</a:t>
            </a:r>
            <a:r>
              <a:rPr lang="ru-RU" dirty="0">
                <a:solidFill>
                  <a:srgbClr val="002060"/>
                </a:solidFill>
              </a:rPr>
              <a:t> С.И.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27538" y="-1"/>
            <a:ext cx="8432117" cy="55399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Подготовка в интернатуре в 2020-2021 учебном году</a:t>
            </a:r>
            <a:endParaRPr lang="ru-RU" sz="3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127538" y="550164"/>
            <a:ext cx="1144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06645585"/>
              </p:ext>
            </p:extLst>
          </p:nvPr>
        </p:nvGraphicFramePr>
        <p:xfrm>
          <a:off x="127538" y="656590"/>
          <a:ext cx="1152032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278"/>
                <a:gridCol w="2879932"/>
                <a:gridCol w="5153114"/>
              </a:tblGrid>
              <a:tr h="1163712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Направления подготовки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Врач общей практики, Педиатрия, Стоматология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Приказ МЗ РК от 30 января 2008 года №27 </a:t>
                      </a:r>
                    </a:p>
                    <a:p>
                      <a:pPr algn="ctr"/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Срок обучения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1 год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Проект приказа МЗ РК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31 июля 2015 года </a:t>
                      </a:r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№647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Начало учебного года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1 сентября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Проект приказа МЗ РК от №647 – академический календарь ВУЗа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66310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Формат обучения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Очный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Присвоение квалификации, допуск к работе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Итоговая аттестация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Совмещенная с сертификацией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приказы МЗ РК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31 июля 2015 года </a:t>
                      </a:r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№647, от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апреля 2019 года № ҚР ДСМ-46</a:t>
                      </a:r>
                      <a:r>
                        <a:rPr lang="ru-RU" sz="2400" dirty="0" smtClean="0"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28 августа 2015 года № 693</a:t>
                      </a:r>
                      <a:endParaRPr lang="ru-RU" sz="2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538" y="6458943"/>
            <a:ext cx="11559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Прием, переводы в интернатуру организовать в дистанционном формате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2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27538" y="-1"/>
            <a:ext cx="10038325" cy="55399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Заказ на подготовку в резидентуре в 2020-2021 учебном году</a:t>
            </a:r>
            <a:endParaRPr lang="ru-RU" sz="3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127538" y="550164"/>
            <a:ext cx="1144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67561081"/>
              </p:ext>
            </p:extLst>
          </p:nvPr>
        </p:nvGraphicFramePr>
        <p:xfrm>
          <a:off x="127538" y="642135"/>
          <a:ext cx="1187930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422"/>
                <a:gridCol w="4563454"/>
                <a:gridCol w="3905427"/>
              </a:tblGrid>
              <a:tr h="200527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Этап 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Данные 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Основание 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l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Определение потребности</a:t>
                      </a: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 в специалистах (дефицит)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Данные</a:t>
                      </a: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 СУР;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Потребность регионов;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Официальная статистика, потребность регионов по запросам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201667">
                <a:tc>
                  <a:txBody>
                    <a:bodyPr/>
                    <a:lstStyle/>
                    <a:p>
                      <a:pPr algn="l"/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Определение потребности в подготовке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Дефицит</a:t>
                      </a: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 в разрезе специальностей;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Кол-во обучающихся;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2600" baseline="0" dirty="0" smtClean="0">
                          <a:latin typeface="Arial Narrow" panose="020B0606020202030204" pitchFamily="34" charset="0"/>
                        </a:rPr>
                        <a:t>Кол-во лиц пенсионного возраста.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>
                          <a:latin typeface="Arial Narrow" panose="020B0606020202030204" pitchFamily="34" charset="0"/>
                        </a:rPr>
                        <a:t>Методика расчета заказа на подготовку врачей</a:t>
                      </a:r>
                      <a:endParaRPr lang="ru-RU" sz="2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50378" y="4482615"/>
            <a:ext cx="11656463" cy="2352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</a:pPr>
            <a:r>
              <a:rPr lang="ru-RU" sz="11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7, </a:t>
            </a:r>
            <a:r>
              <a:rPr lang="ru-RU" sz="1100" dirty="0">
                <a:latin typeface="Arial Narrow" panose="020B0606020202030204" pitchFamily="34" charset="0"/>
              </a:rPr>
              <a:t>39</a:t>
            </a:r>
            <a:r>
              <a:rPr lang="ru-RU" sz="1100" dirty="0" smtClean="0">
                <a:latin typeface="Arial Narrow" panose="020B0606020202030204" pitchFamily="34" charset="0"/>
              </a:rPr>
              <a:t>) разрабатывает </a:t>
            </a:r>
            <a:r>
              <a:rPr lang="ru-RU" sz="1100" dirty="0">
                <a:latin typeface="Arial Narrow" panose="020B0606020202030204" pitchFamily="34" charset="0"/>
              </a:rPr>
              <a:t>и утверждает минимальные нормативы обеспеченности регионов медицинскими </a:t>
            </a:r>
            <a:r>
              <a:rPr lang="ru-RU" sz="1100" dirty="0" smtClean="0">
                <a:latin typeface="Arial Narrow" panose="020B0606020202030204" pitchFamily="34" charset="0"/>
              </a:rPr>
              <a:t>работниками.</a:t>
            </a:r>
            <a:endParaRPr lang="ru-RU" sz="11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1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16, п 4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Уполномоченный орган осуществляет межведомственную координацию мероприятий по вопросам охраны здоровья граждан Республики Казахстан и ведения национального учета кадровых ресурсов здравоохранения</a:t>
            </a:r>
            <a:r>
              <a:rPr lang="ru-RU" sz="11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Arial Narrow" panose="020B0606020202030204" pitchFamily="34" charset="0"/>
              </a:rPr>
              <a:t>                 Статья 222, п </a:t>
            </a:r>
            <a:r>
              <a:rPr lang="ru-RU" sz="1100" dirty="0" smtClean="0"/>
              <a:t>1</a:t>
            </a:r>
            <a:r>
              <a:rPr lang="ru-RU" sz="1100" dirty="0"/>
              <a:t>. Реализация программ резидентуры осуществляется организациями высшего и (или) послевузовского образования в аккредитованных клиниках организаций образования в области здравоохранения, университетских больницах, а также национальными и (или) научными центрами, научно-исследовательскими институтами, аккредитованными в качестве баз резидентуры. Программы резидентуры реализуются по медицинским специальностям, перечень которых утверждается уполномоченным органом.</a:t>
            </a:r>
          </a:p>
          <a:p>
            <a:r>
              <a:rPr lang="ru-RU" sz="1100" dirty="0" smtClean="0">
                <a:latin typeface="Arial Narrow" panose="020B0606020202030204" pitchFamily="34" charset="0"/>
              </a:rPr>
              <a:t>                 Статья 222, 4</a:t>
            </a:r>
            <a:r>
              <a:rPr lang="ru-RU" sz="1100" dirty="0">
                <a:latin typeface="Arial Narrow" panose="020B0606020202030204" pitchFamily="34" charset="0"/>
              </a:rPr>
              <a:t>. Подготовка в резидентуре осуществляется на основе интеграции теории и клинической практики с привлечением врачей-резидентов к личному участию в предоставлении медицинских услуг и ответственности за деятельность по оказанию помощи пациентам под надзором наставника. В процессе подготовки обеспечивается возрастающая степень независимой ответственности врача-резидента по мере приобретения навыков, знаний и опыта. </a:t>
            </a:r>
            <a:r>
              <a:rPr lang="ru-RU" sz="1100" dirty="0" smtClean="0">
                <a:latin typeface="Arial Narrow" panose="020B0606020202030204" pitchFamily="34" charset="0"/>
              </a:rPr>
              <a:t>Правила </a:t>
            </a:r>
            <a:r>
              <a:rPr lang="ru-RU" sz="1100" dirty="0">
                <a:latin typeface="Arial Narrow" panose="020B0606020202030204" pitchFamily="34" charset="0"/>
              </a:rPr>
              <a:t>размещения государственного заказа, приема на обучение и подготовки медицинских кадров в резидентуре утверждаются уполномоченным органом</a:t>
            </a:r>
            <a:r>
              <a:rPr lang="ru-RU" sz="11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ru-RU" sz="1100" dirty="0" smtClean="0">
                <a:latin typeface="Arial Narrow" panose="020B0606020202030204" pitchFamily="34" charset="0"/>
              </a:rPr>
              <a:t>                 Статья 222, п 5 … Обучение </a:t>
            </a:r>
            <a:r>
              <a:rPr lang="ru-RU" sz="1100" dirty="0">
                <a:latin typeface="Arial Narrow" panose="020B0606020202030204" pitchFamily="34" charset="0"/>
              </a:rPr>
              <a:t>в резидентуре предусматривает предоставление рабочего места врачу-резиденту при равной ответственности базы резидентуры, организации высшего и (или) послевузовского образования, а также национального и (или) научного центра, научно-исследовательского института.</a:t>
            </a:r>
          </a:p>
          <a:p>
            <a:pPr indent="540385" algn="just">
              <a:lnSpc>
                <a:spcPct val="107000"/>
              </a:lnSpc>
            </a:pPr>
            <a:r>
              <a:rPr lang="ru-RU" sz="1100" dirty="0" smtClean="0">
                <a:latin typeface="Arial Narrow" panose="020B0606020202030204" pitchFamily="34" charset="0"/>
              </a:rPr>
              <a:t>Статья 226, п 2</a:t>
            </a:r>
            <a:r>
              <a:rPr lang="ru-RU" sz="1100" dirty="0">
                <a:latin typeface="Arial Narrow" panose="020B0606020202030204" pitchFamily="34" charset="0"/>
              </a:rPr>
              <a:t>. На основе данных профессионального регистра работников здравоохранения осуществляются мониторинг и прогнозирование развития рынка труда и человеческих ресурсов, планирование подготовки кадров</a:t>
            </a:r>
            <a:r>
              <a:rPr lang="ru-RU" sz="1100" dirty="0" smtClean="0">
                <a:latin typeface="Arial Narrow" panose="020B0606020202030204" pitchFamily="34" charset="0"/>
              </a:rPr>
              <a:t>.</a:t>
            </a:r>
            <a:endParaRPr lang="ru-RU" sz="11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538" y="4699662"/>
            <a:ext cx="222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atin typeface="Arial Narrow" panose="020B0606020202030204" pitchFamily="34" charset="0"/>
              </a:rPr>
              <a:t>кодекс</a:t>
            </a:r>
            <a:endParaRPr lang="ru-RU" b="1" cap="all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05099" y="0"/>
            <a:ext cx="11724830" cy="709301"/>
          </a:xfrm>
        </p:spPr>
        <p:txBody>
          <a:bodyPr/>
          <a:lstStyle/>
          <a:p>
            <a:r>
              <a:rPr lang="ru-RU" dirty="0" smtClean="0">
                <a:latin typeface="Arial Narrow" panose="020B0606020202030204" pitchFamily="34" charset="0"/>
              </a:rPr>
              <a:t>Образец формирования плана приема в резидентуру</a:t>
            </a: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773" y="761871"/>
            <a:ext cx="10116664" cy="5959604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622849" y="2811566"/>
            <a:ext cx="512747" cy="2392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622849" y="6299629"/>
            <a:ext cx="512747" cy="2392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605045" y="2155168"/>
            <a:ext cx="512747" cy="239283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596766" y="2545998"/>
            <a:ext cx="512747" cy="239283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4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Принципы размещения заказа на подготовку в резидентуре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1. </a:t>
            </a:r>
            <a:r>
              <a:rPr lang="ru-RU" dirty="0" smtClean="0">
                <a:latin typeface="Arial Narrow" panose="020B0606020202030204" pitchFamily="34" charset="0"/>
              </a:rPr>
              <a:t>Дефицит врачей определяется на данным формы </a:t>
            </a:r>
            <a:r>
              <a:rPr lang="ru-RU" dirty="0">
                <a:latin typeface="Arial Narrow" panose="020B0606020202030204" pitchFamily="34" charset="0"/>
              </a:rPr>
              <a:t>30 </a:t>
            </a:r>
            <a:r>
              <a:rPr lang="ru-RU" dirty="0" smtClean="0">
                <a:latin typeface="Arial Narrow" panose="020B0606020202030204" pitchFamily="34" charset="0"/>
              </a:rPr>
              <a:t>СУР с </a:t>
            </a:r>
            <a:r>
              <a:rPr lang="ru-RU" dirty="0">
                <a:latin typeface="Arial Narrow" panose="020B0606020202030204" pitchFamily="34" charset="0"/>
              </a:rPr>
              <a:t>учетом </a:t>
            </a:r>
            <a:r>
              <a:rPr lang="ru-RU" dirty="0" err="1">
                <a:latin typeface="Arial Narrow" panose="020B0606020202030204" pitchFamily="34" charset="0"/>
              </a:rPr>
              <a:t>коэфициента</a:t>
            </a:r>
            <a:r>
              <a:rPr lang="ru-RU" dirty="0">
                <a:latin typeface="Arial Narrow" panose="020B0606020202030204" pitchFamily="34" charset="0"/>
              </a:rPr>
              <a:t> совместительства </a:t>
            </a:r>
            <a:r>
              <a:rPr lang="ru-RU" dirty="0" smtClean="0">
                <a:latin typeface="Arial Narrow" panose="020B0606020202030204" pitchFamily="34" charset="0"/>
              </a:rPr>
              <a:t>1,25 в сравнении с потребностями практического здравоохранения регионов;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2. Потребность на подготовку в резидентуре основывается на дефиците врачей с учетом контингента обучающихся в резидентуре;</a:t>
            </a:r>
          </a:p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3. </a:t>
            </a:r>
            <a:r>
              <a:rPr lang="ru-RU" dirty="0" smtClean="0">
                <a:latin typeface="Arial Narrow" panose="020B0606020202030204" pitchFamily="34" charset="0"/>
              </a:rPr>
              <a:t>Планирование приема на подготовку </a:t>
            </a:r>
            <a:r>
              <a:rPr lang="ru-RU" dirty="0">
                <a:latin typeface="Arial Narrow" panose="020B0606020202030204" pitchFamily="34" charset="0"/>
              </a:rPr>
              <a:t>в резидентуре </a:t>
            </a:r>
            <a:r>
              <a:rPr lang="ru-RU" dirty="0" smtClean="0">
                <a:latin typeface="Arial Narrow" panose="020B0606020202030204" pitchFamily="34" charset="0"/>
              </a:rPr>
              <a:t>включает обучение за счет республиканского бюджета, целевого заказа МИО и на платной основе;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4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smtClean="0">
                <a:latin typeface="Arial Narrow" panose="020B0606020202030204" pitchFamily="34" charset="0"/>
              </a:rPr>
              <a:t>План размещения </a:t>
            </a:r>
            <a:r>
              <a:rPr lang="ru-RU" dirty="0">
                <a:latin typeface="Arial Narrow" panose="020B0606020202030204" pitchFamily="34" charset="0"/>
              </a:rPr>
              <a:t>заказа на подготовку в резидентуре основывается на </a:t>
            </a:r>
            <a:r>
              <a:rPr lang="ru-RU" dirty="0" smtClean="0">
                <a:latin typeface="Arial Narrow" panose="020B0606020202030204" pitchFamily="34" charset="0"/>
              </a:rPr>
              <a:t>заявке и </a:t>
            </a:r>
            <a:r>
              <a:rPr lang="ru-RU" dirty="0">
                <a:latin typeface="Arial Narrow" panose="020B0606020202030204" pitchFamily="34" charset="0"/>
              </a:rPr>
              <a:t>результатах </a:t>
            </a:r>
            <a:r>
              <a:rPr lang="ru-RU" dirty="0" smtClean="0">
                <a:latin typeface="Arial Narrow" panose="020B0606020202030204" pitchFamily="34" charset="0"/>
              </a:rPr>
              <a:t>трудоустройства </a:t>
            </a:r>
            <a:r>
              <a:rPr lang="ru-RU" dirty="0">
                <a:latin typeface="Arial Narrow" panose="020B0606020202030204" pitchFamily="34" charset="0"/>
              </a:rPr>
              <a:t>выпускников 2020 </a:t>
            </a:r>
            <a:r>
              <a:rPr lang="ru-RU" dirty="0" smtClean="0">
                <a:latin typeface="Arial Narrow" panose="020B0606020202030204" pitchFamily="34" charset="0"/>
              </a:rPr>
              <a:t>года; 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5. Для </a:t>
            </a:r>
            <a:r>
              <a:rPr lang="ru-RU" dirty="0">
                <a:latin typeface="Arial Narrow" panose="020B0606020202030204" pitchFamily="34" charset="0"/>
              </a:rPr>
              <a:t>регулирования приема на программы резидентуры, в том числе на платной основе необходимо заключить соглашения между МЗ и организациями образования и науки в соответствии с таблицей размещения </a:t>
            </a:r>
            <a:r>
              <a:rPr lang="ru-RU" dirty="0" smtClean="0">
                <a:latin typeface="Arial Narrow" panose="020B0606020202030204" pitchFamily="34" charset="0"/>
              </a:rPr>
              <a:t>заказа;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6. Прием документов, конкурсные процедуры, переводы в интернатуре и резидентуре организовать в дистанционном формате;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7. Приказ о размещении госзаказа утвердить после освоения плана приема.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5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Проект решения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9993" y="1325562"/>
            <a:ext cx="11604477" cy="4511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1. </a:t>
            </a:r>
            <a:r>
              <a:rPr lang="ru-RU" dirty="0" smtClean="0">
                <a:latin typeface="Arial Narrow" panose="020B0606020202030204" pitchFamily="34" charset="0"/>
              </a:rPr>
              <a:t>Рекомендовать прием в одногодичную интернатуру на 2020-2021 </a:t>
            </a:r>
            <a:r>
              <a:rPr lang="ru-RU" dirty="0" err="1" smtClean="0">
                <a:latin typeface="Arial Narrow" panose="020B0606020202030204" pitchFamily="34" charset="0"/>
              </a:rPr>
              <a:t>уч.год</a:t>
            </a:r>
            <a:r>
              <a:rPr lang="ru-RU" dirty="0" smtClean="0">
                <a:latin typeface="Arial Narrow" panose="020B0606020202030204" pitchFamily="34" charset="0"/>
              </a:rPr>
              <a:t> по направлениям в соответствии с приказом МЗ РК от 28 .01.2008г №27.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2. Организовать очное практико-ориентированное обучение в интернатуре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в </a:t>
            </a:r>
            <a:r>
              <a:rPr lang="ru-RU" dirty="0">
                <a:latin typeface="Arial Narrow" panose="020B0606020202030204" pitchFamily="34" charset="0"/>
              </a:rPr>
              <a:t>2020-2021 </a:t>
            </a:r>
            <a:r>
              <a:rPr lang="ru-RU" dirty="0" err="1" smtClean="0">
                <a:latin typeface="Arial Narrow" panose="020B0606020202030204" pitchFamily="34" charset="0"/>
              </a:rPr>
              <a:t>уч.году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3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smtClean="0">
                <a:latin typeface="Arial Narrow" panose="020B0606020202030204" pitchFamily="34" charset="0"/>
              </a:rPr>
              <a:t>Одобрить и рекомендовать МЗ РК принципы размещения заказа на подготовку в резидентуре на 2020-2021 учебный год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4. </a:t>
            </a:r>
            <a:r>
              <a:rPr lang="ru-RU" dirty="0">
                <a:latin typeface="Arial Narrow" panose="020B0606020202030204" pitchFamily="34" charset="0"/>
              </a:rPr>
              <a:t>Организовать очное практико-ориентированное обучение в </a:t>
            </a:r>
            <a:r>
              <a:rPr lang="ru-RU" dirty="0" smtClean="0">
                <a:latin typeface="Arial Narrow" panose="020B0606020202030204" pitchFamily="34" charset="0"/>
              </a:rPr>
              <a:t>резидентуре </a:t>
            </a:r>
            <a:r>
              <a:rPr lang="ru-RU" dirty="0">
                <a:latin typeface="Arial Narrow" panose="020B0606020202030204" pitchFamily="34" charset="0"/>
              </a:rPr>
              <a:t>в 2020-2021 </a:t>
            </a:r>
            <a:r>
              <a:rPr lang="ru-RU" dirty="0" err="1">
                <a:latin typeface="Arial Narrow" panose="020B0606020202030204" pitchFamily="34" charset="0"/>
              </a:rPr>
              <a:t>уч.году</a:t>
            </a:r>
            <a:r>
              <a:rPr lang="ru-RU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endParaRPr lang="ru-RU" dirty="0" smtClean="0">
              <a:latin typeface="Arial Narrow" panose="020B060602020203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10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9894</TotalTime>
  <Words>669</Words>
  <Application>Microsoft Office PowerPoint</Application>
  <PresentationFormat>Широкоэкранный</PresentationFormat>
  <Paragraphs>59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Roboto Condensed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Образец формирования плана приема в резидентуру</vt:lpstr>
      <vt:lpstr>Принципы размещения заказа на подготовку в резидентуре</vt:lpstr>
      <vt:lpstr>Проект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Dana K. Mauyenova</dc:creator>
  <cp:lastModifiedBy>user</cp:lastModifiedBy>
  <cp:revision>959</cp:revision>
  <cp:lastPrinted>2020-03-28T08:23:56Z</cp:lastPrinted>
  <dcterms:created xsi:type="dcterms:W3CDTF">2020-01-16T10:36:35Z</dcterms:created>
  <dcterms:modified xsi:type="dcterms:W3CDTF">2020-07-09T10:18:10Z</dcterms:modified>
</cp:coreProperties>
</file>