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501" r:id="rId2"/>
    <p:sldId id="621" r:id="rId3"/>
    <p:sldId id="598" r:id="rId4"/>
    <p:sldId id="604" r:id="rId5"/>
    <p:sldId id="605" r:id="rId6"/>
    <p:sldId id="606" r:id="rId7"/>
    <p:sldId id="607" r:id="rId8"/>
    <p:sldId id="608" r:id="rId9"/>
    <p:sldId id="609" r:id="rId10"/>
    <p:sldId id="597" r:id="rId11"/>
    <p:sldId id="610" r:id="rId12"/>
    <p:sldId id="611" r:id="rId13"/>
    <p:sldId id="619" r:id="rId14"/>
    <p:sldId id="603" r:id="rId15"/>
    <p:sldId id="616" r:id="rId16"/>
    <p:sldId id="617" r:id="rId17"/>
    <p:sldId id="620" r:id="rId18"/>
  </p:sldIdLst>
  <p:sldSz cx="12192000" cy="6858000"/>
  <p:notesSz cx="6807200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A16A"/>
    <a:srgbClr val="FEB8AC"/>
    <a:srgbClr val="7395D3"/>
    <a:srgbClr val="97C777"/>
    <a:srgbClr val="4D7731"/>
    <a:srgbClr val="B94207"/>
    <a:srgbClr val="4189BE"/>
    <a:srgbClr val="F2F2F2"/>
    <a:srgbClr val="3489C2"/>
    <a:srgbClr val="348E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7" autoAdjust="0"/>
    <p:restoredTop sz="96395" autoAdjust="0"/>
  </p:normalViewPr>
  <p:slideViewPr>
    <p:cSldViewPr snapToGrid="0">
      <p:cViewPr varScale="1">
        <p:scale>
          <a:sx n="112" d="100"/>
          <a:sy n="112" d="100"/>
        </p:scale>
        <p:origin x="57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786" cy="498693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5840" y="0"/>
            <a:ext cx="2949786" cy="498693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r">
              <a:defRPr sz="1200"/>
            </a:lvl1pPr>
          </a:lstStyle>
          <a:p>
            <a:fld id="{846DFA67-0D4A-430B-98FE-F6986DD06D35}" type="datetimeFigureOut">
              <a:rPr lang="ru-RU" smtClean="0"/>
              <a:pPr/>
              <a:t>24.08.2020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3" y="9440647"/>
            <a:ext cx="2949786" cy="498692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5840" y="9440647"/>
            <a:ext cx="2949786" cy="498692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r">
              <a:defRPr sz="1200"/>
            </a:lvl1pPr>
          </a:lstStyle>
          <a:p>
            <a:fld id="{5CEE6111-9512-4FB5-A5C1-B215DAA45C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296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786" cy="498693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5840" y="0"/>
            <a:ext cx="2949786" cy="498693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r">
              <a:defRPr sz="1200"/>
            </a:lvl1pPr>
          </a:lstStyle>
          <a:p>
            <a:fld id="{E8CE9D4E-7C17-4DBF-AB9E-BA21CBAEFD16}" type="datetimeFigureOut">
              <a:rPr lang="ru-RU" smtClean="0"/>
              <a:pPr/>
              <a:t>24.08.2020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0" rIns="91422" bIns="4571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22" tIns="45710" rIns="91422" bIns="4571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40647"/>
            <a:ext cx="2949786" cy="498692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5840" y="9440647"/>
            <a:ext cx="2949786" cy="498692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r">
              <a:defRPr sz="1200"/>
            </a:lvl1pPr>
          </a:lstStyle>
          <a:p>
            <a:fld id="{FDD6868E-3F79-4865-A1A4-593D2EC0A3C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522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8272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14532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14532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1453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7918F-AC78-4A97-B226-0BFBE91CBD90}" type="datetime1">
              <a:rPr lang="ru-RU" smtClean="0"/>
              <a:pPr/>
              <a:t>24.08.2020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9522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D89F8-EAC6-4BA3-ABF7-DB27F4FBDA19}" type="datetime1">
              <a:rPr lang="ru-RU" smtClean="0"/>
              <a:pPr/>
              <a:t>24.08.2020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1041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E8B08-548C-4C21-987B-3EE7B912976A}" type="datetime1">
              <a:rPr lang="ru-RU" smtClean="0"/>
              <a:pPr/>
              <a:t>24.08.2020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096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CBA67-A382-4033-A47B-3A5B6A1133C6}" type="datetime1">
              <a:rPr lang="ru-RU" smtClean="0"/>
              <a:pPr/>
              <a:t>24.08.2020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461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8F31-8526-4CB0-9ACA-4B4AF0C0CEFA}" type="datetime1">
              <a:rPr lang="ru-RU" smtClean="0"/>
              <a:pPr/>
              <a:t>24.08.2020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186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3FB21-67CF-45E5-8D8F-5B9F07C60DE5}" type="datetime1">
              <a:rPr lang="ru-RU" smtClean="0"/>
              <a:pPr/>
              <a:t>24.08.2020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986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A45A5-63A4-421C-A0CF-E47AE7CD1042}" type="datetime1">
              <a:rPr lang="ru-RU" smtClean="0"/>
              <a:pPr/>
              <a:t>24.08.2020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289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80622-538F-40B9-ADD6-8B945BF5F126}" type="datetime1">
              <a:rPr lang="ru-RU" smtClean="0"/>
              <a:pPr/>
              <a:t>24.08.2020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9110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03CF3-721D-4F97-BE54-DCF156635E82}" type="datetime1">
              <a:rPr lang="ru-RU" smtClean="0"/>
              <a:pPr/>
              <a:t>24.08.2020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17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2361F-AE2C-43C3-B62C-500128A2EFA7}" type="datetime1">
              <a:rPr lang="ru-RU" smtClean="0"/>
              <a:pPr/>
              <a:t>24.08.2020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754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C9143-94A1-486F-B654-23BA0BDEBFCF}" type="datetime1">
              <a:rPr lang="ru-RU" smtClean="0"/>
              <a:pPr/>
              <a:t>24.08.2020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916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C81B2-3E09-43EE-9FB8-86CEDC1CE433}" type="datetime1">
              <a:rPr lang="ru-RU" smtClean="0"/>
              <a:pPr/>
              <a:t>24.08.2020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86D64-176F-48B9-B9AD-44FEE4DC37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037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adilet.zan.kz/rus/docs/K2000000360#z3497" TargetMode="External"/><Relationship Id="rId2" Type="http://schemas.openxmlformats.org/officeDocument/2006/relationships/hyperlink" Target="http://adilet.zan.kz/rus/docs/K200000036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adilet.zan.kz/rus/docs/V1800016750#z78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9F62227A-1494-4952-94C0-C2DF2E9C3763}"/>
              </a:ext>
            </a:extLst>
          </p:cNvPr>
          <p:cNvSpPr txBox="1"/>
          <p:nvPr/>
        </p:nvSpPr>
        <p:spPr>
          <a:xfrm>
            <a:off x="608552" y="553272"/>
            <a:ext cx="10821447" cy="4431952"/>
          </a:xfrm>
          <a:prstGeom prst="rect">
            <a:avLst/>
          </a:prstGeom>
          <a:noFill/>
        </p:spPr>
        <p:txBody>
          <a:bodyPr wrap="square" lIns="121893" tIns="60945" rIns="121893" bIns="60945" rtlCol="0">
            <a:spAutoFit/>
          </a:bodyPr>
          <a:lstStyle>
            <a:defPPr>
              <a:defRPr lang="ru-RU"/>
            </a:defPPr>
            <a:lvl1pPr algn="ctr">
              <a:defRPr b="1">
                <a:solidFill>
                  <a:schemeClr val="bg1"/>
                </a:solidFill>
                <a:latin typeface="Arial" panose="020B0604020202020204" pitchFamily="34" charset="0"/>
                <a:ea typeface="Roboto Condensed" panose="02000000000000000000" pitchFamily="2" charset="0"/>
              </a:defRPr>
            </a:lvl1pPr>
          </a:lstStyle>
          <a:p>
            <a:r>
              <a:rPr lang="ru-RU" sz="4000" dirty="0" smtClean="0">
                <a:solidFill>
                  <a:srgbClr val="002060"/>
                </a:solidFill>
              </a:rPr>
              <a:t>Перечень </a:t>
            </a:r>
            <a:r>
              <a:rPr lang="ru-RU" sz="4000" dirty="0" smtClean="0">
                <a:solidFill>
                  <a:srgbClr val="002060"/>
                </a:solidFill>
              </a:rPr>
              <a:t>НПА </a:t>
            </a:r>
            <a:r>
              <a:rPr lang="ru-RU" sz="4000" dirty="0" smtClean="0">
                <a:solidFill>
                  <a:srgbClr val="002060"/>
                </a:solidFill>
              </a:rPr>
              <a:t>в реализацию Кодекса о здоровье и системе здравоохранения</a:t>
            </a:r>
          </a:p>
          <a:p>
            <a:r>
              <a:rPr lang="ru-RU" sz="4000" i="1" dirty="0" smtClean="0">
                <a:solidFill>
                  <a:srgbClr val="C00000"/>
                </a:solidFill>
              </a:rPr>
              <a:t>с отражением в дуальных программах высшего и послевузовского образования </a:t>
            </a:r>
            <a:endParaRPr lang="ru-RU" sz="4000" i="1" dirty="0" smtClean="0">
              <a:solidFill>
                <a:srgbClr val="C00000"/>
              </a:solidFill>
            </a:endParaRPr>
          </a:p>
          <a:p>
            <a:r>
              <a:rPr lang="ru-RU" sz="4000" dirty="0" smtClean="0">
                <a:solidFill>
                  <a:srgbClr val="002060"/>
                </a:solidFill>
              </a:rPr>
              <a:t>по </a:t>
            </a:r>
            <a:r>
              <a:rPr lang="ru-RU" sz="4000" dirty="0" smtClean="0">
                <a:solidFill>
                  <a:srgbClr val="002060"/>
                </a:solidFill>
              </a:rPr>
              <a:t>направлению подготовки «Здравоохранение»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BD9878D2-1E98-4533-9A29-2DB8813873B2}"/>
              </a:ext>
            </a:extLst>
          </p:cNvPr>
          <p:cNvSpPr/>
          <p:nvPr/>
        </p:nvSpPr>
        <p:spPr>
          <a:xfrm>
            <a:off x="2943421" y="6107290"/>
            <a:ext cx="599555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b="1" dirty="0" err="1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Вебинар</a:t>
            </a:r>
            <a:r>
              <a:rPr lang="ru-RU" sz="16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itchFamily="34" charset="0"/>
              </a:rPr>
              <a:t> УМО по направлению «Здравоохранение 24 августа 2020г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93222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316724" y="0"/>
            <a:ext cx="11519500" cy="156966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Приказ </a:t>
            </a:r>
            <a:r>
              <a:rPr lang="ru-RU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Министра здравоохранения РК «</a:t>
            </a:r>
            <a:r>
              <a:rPr lang="kk-KZ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Об утверждении </a:t>
            </a:r>
            <a:r>
              <a:rPr lang="ru-RU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правил </a:t>
            </a:r>
            <a:endParaRPr lang="en-US" sz="3200" b="1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r>
              <a:rPr lang="ru-RU" sz="32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подтверждения </a:t>
            </a:r>
            <a:r>
              <a:rPr lang="ru-RU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результатов непрерывного профессионального </a:t>
            </a:r>
            <a:endParaRPr lang="en-US" sz="3200" b="1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r>
              <a:rPr lang="ru-RU" sz="32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развития </a:t>
            </a:r>
            <a:r>
              <a:rPr lang="ru-RU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работников здравоохранения»</a:t>
            </a:r>
            <a:endParaRPr lang="ru-RU" sz="3200" b="1" dirty="0">
              <a:solidFill>
                <a:srgbClr val="00206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12A67D73-3C04-4FB9-8504-C0C35A1BCEAD}"/>
              </a:ext>
            </a:extLst>
          </p:cNvPr>
          <p:cNvCxnSpPr/>
          <p:nvPr/>
        </p:nvCxnSpPr>
        <p:spPr>
          <a:xfrm>
            <a:off x="316724" y="1567114"/>
            <a:ext cx="1144800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316724" y="1788041"/>
            <a:ext cx="5157787" cy="823912"/>
          </a:xfrm>
        </p:spPr>
        <p:txBody>
          <a:bodyPr anchor="ctr"/>
          <a:lstStyle/>
          <a:p>
            <a:pPr algn="ctr"/>
            <a:r>
              <a:rPr lang="ru-RU" dirty="0" smtClean="0"/>
              <a:t>Норма Кодекса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316724" y="2730706"/>
            <a:ext cx="5157787" cy="3684588"/>
          </a:xfrm>
        </p:spPr>
        <p:txBody>
          <a:bodyPr/>
          <a:lstStyle/>
          <a:p>
            <a:r>
              <a:rPr lang="ru-RU" dirty="0"/>
              <a:t>Статья 7, подпункт 41:</a:t>
            </a:r>
          </a:p>
          <a:p>
            <a:r>
              <a:rPr lang="ru-RU" dirty="0"/>
              <a:t>«41) разрабатывает и утверждает правила подтверждения результатов непрерывного профессионального развития работников здравоохранения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6433457" y="1764290"/>
            <a:ext cx="5183188" cy="823912"/>
          </a:xfrm>
        </p:spPr>
        <p:txBody>
          <a:bodyPr anchor="ctr"/>
          <a:lstStyle/>
          <a:p>
            <a:pPr algn="ctr"/>
            <a:r>
              <a:rPr lang="ru-RU" dirty="0" smtClean="0"/>
              <a:t>Предмет приказа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6347032" y="2464831"/>
            <a:ext cx="5183188" cy="368458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Регулирование порядка подтверждения </a:t>
            </a:r>
            <a:r>
              <a:rPr lang="ru-RU" dirty="0"/>
              <a:t>результатов непрерывного профессионального </a:t>
            </a:r>
            <a:r>
              <a:rPr lang="ru-RU" dirty="0" smtClean="0"/>
              <a:t>развития </a:t>
            </a:r>
            <a:r>
              <a:rPr lang="ru-RU" dirty="0"/>
              <a:t>работников </a:t>
            </a:r>
            <a:r>
              <a:rPr lang="ru-RU" dirty="0" smtClean="0"/>
              <a:t>здравоохранения</a:t>
            </a:r>
          </a:p>
          <a:p>
            <a:r>
              <a:rPr lang="ru-RU" dirty="0"/>
              <a:t>Требования к обязательным и дополнительным мероприятиям по профессиональному развитию работников здравоохранения </a:t>
            </a: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28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232011" y="327545"/>
            <a:ext cx="11778019" cy="6373505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7. Подтверждение результатов </a:t>
            </a:r>
            <a:r>
              <a:rPr lang="ru-RU" dirty="0" smtClean="0"/>
              <a:t>НПР </a:t>
            </a:r>
            <a:r>
              <a:rPr lang="ru-RU" dirty="0"/>
              <a:t>осуществляется с целью определения соответствия активностей </a:t>
            </a:r>
            <a:r>
              <a:rPr lang="ru-RU" dirty="0" smtClean="0"/>
              <a:t>работников </a:t>
            </a:r>
            <a:r>
              <a:rPr lang="ru-RU" dirty="0"/>
              <a:t>регулируемых профессий требованиям к уровню квалификации, установленными </a:t>
            </a:r>
            <a:r>
              <a:rPr lang="ru-RU" dirty="0" err="1" smtClean="0"/>
              <a:t>профстандартами</a:t>
            </a:r>
            <a:r>
              <a:rPr lang="ru-RU" dirty="0"/>
              <a:t>, </a:t>
            </a:r>
            <a:r>
              <a:rPr lang="ru-RU" dirty="0" err="1" smtClean="0"/>
              <a:t>квал.характеристиками</a:t>
            </a:r>
            <a:r>
              <a:rPr lang="ru-RU" dirty="0" smtClean="0"/>
              <a:t> и </a:t>
            </a:r>
            <a:r>
              <a:rPr lang="ru-RU" dirty="0" err="1" smtClean="0"/>
              <a:t>др.НПА</a:t>
            </a:r>
            <a:r>
              <a:rPr lang="ru-RU" dirty="0" smtClean="0"/>
              <a:t> регулирующими </a:t>
            </a:r>
            <a:r>
              <a:rPr lang="ru-RU" dirty="0"/>
              <a:t>деятельность работников регулируемых профессий в области здравоохранения.</a:t>
            </a:r>
          </a:p>
          <a:p>
            <a:r>
              <a:rPr lang="ru-RU" dirty="0"/>
              <a:t>8. Результаты </a:t>
            </a:r>
            <a:r>
              <a:rPr lang="ru-RU" dirty="0" smtClean="0"/>
              <a:t>НПР подтверждаются </a:t>
            </a:r>
            <a:r>
              <a:rPr lang="ru-RU" dirty="0"/>
              <a:t>на основании учетных данных Национальной системы учета кадровых ресурсов в области здравоохранения (профессионального регистра):</a:t>
            </a:r>
          </a:p>
          <a:p>
            <a:pPr marL="0" indent="0">
              <a:buNone/>
            </a:pPr>
            <a:r>
              <a:rPr lang="ru-RU" dirty="0"/>
              <a:t>1) уровне компетентности по профессиональному образованию;</a:t>
            </a:r>
          </a:p>
          <a:p>
            <a:pPr marL="0" indent="0">
              <a:buNone/>
            </a:pPr>
            <a:r>
              <a:rPr lang="ru-RU" dirty="0"/>
              <a:t>2) о получении дополнительного образования, включая </a:t>
            </a:r>
            <a:r>
              <a:rPr lang="kk-KZ" dirty="0"/>
              <a:t>циклы повышения квалификации</a:t>
            </a:r>
            <a:r>
              <a:rPr lang="ru-RU" dirty="0"/>
              <a:t>, в том числе сертификационные курсы;</a:t>
            </a:r>
          </a:p>
          <a:p>
            <a:pPr marL="0" indent="0">
              <a:buNone/>
            </a:pPr>
            <a:r>
              <a:rPr lang="ru-RU" dirty="0"/>
              <a:t>3) о получении неформального образования, включая мастер-классы, семинары, тренинги, стажировки, он-</a:t>
            </a:r>
            <a:r>
              <a:rPr lang="ru-RU" dirty="0" err="1"/>
              <a:t>лайн</a:t>
            </a:r>
            <a:r>
              <a:rPr lang="ru-RU" dirty="0"/>
              <a:t> курсы, самооценку;</a:t>
            </a:r>
          </a:p>
          <a:p>
            <a:pPr marL="0" indent="0">
              <a:buNone/>
            </a:pPr>
            <a:r>
              <a:rPr lang="ru-RU" dirty="0"/>
              <a:t>4) об иных мероприятиях по профессиональному развитию, включая наставническую деятельность, участие в конференциях, форумах, публикации в рецензируемых изданиях, публикации учебников, монографий, методических рекомендаций, участие в разработке клинических протоколов, руководств, активное членство в экспертных органах (республиканского и отраслевого уровня) и другие;</a:t>
            </a:r>
          </a:p>
          <a:p>
            <a:pPr marL="0" indent="0">
              <a:buNone/>
            </a:pPr>
            <a:r>
              <a:rPr lang="ru-RU" dirty="0"/>
              <a:t>5) практическом стаже работы.</a:t>
            </a:r>
          </a:p>
          <a:p>
            <a:r>
              <a:rPr lang="ru-RU" dirty="0"/>
              <a:t>9. При подтверждении результатов </a:t>
            </a:r>
            <a:r>
              <a:rPr lang="ru-RU" dirty="0" smtClean="0"/>
              <a:t>НПР учитываются </a:t>
            </a:r>
            <a:r>
              <a:rPr lang="ru-RU" dirty="0"/>
              <a:t>мероприятия </a:t>
            </a:r>
            <a:r>
              <a:rPr lang="ru-RU" dirty="0" smtClean="0"/>
              <a:t>за </a:t>
            </a:r>
            <a:r>
              <a:rPr lang="ru-RU" dirty="0"/>
              <a:t>последние 5 лет, информация о которых включена в профессиональный регистр и которые по своим характеристикам (вид мероприятия, продолжительность и иные характеристики) соответствуют требованиям к обязательным и дополнительным мероприятиям по профессиональному развитию работников здравоохранения согласно </a:t>
            </a:r>
            <a:r>
              <a:rPr lang="kk-KZ" dirty="0"/>
              <a:t>Приложению </a:t>
            </a:r>
            <a:r>
              <a:rPr lang="ru-RU" dirty="0"/>
              <a:t>к настоящим Правилам.</a:t>
            </a:r>
          </a:p>
          <a:p>
            <a:r>
              <a:rPr lang="ru-RU" dirty="0"/>
              <a:t>За каждое мероприятие по </a:t>
            </a:r>
            <a:r>
              <a:rPr lang="ru-RU" dirty="0" smtClean="0"/>
              <a:t>НПР начисляются </a:t>
            </a:r>
            <a:r>
              <a:rPr lang="ru-RU" dirty="0"/>
              <a:t>зачетные единицы. Система начисления зачетных единиц предусматривает создание электронного портфолио работника здравоохранения в установленном объёме зачетных единиц за пять лет, подтвержденных документально и набираемых равномерно.</a:t>
            </a:r>
          </a:p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2537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232011" y="327546"/>
            <a:ext cx="11573301" cy="630526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10. Подтверждение результатов </a:t>
            </a:r>
            <a:r>
              <a:rPr lang="ru-RU" b="1" dirty="0" smtClean="0"/>
              <a:t>НПР</a:t>
            </a:r>
            <a:r>
              <a:rPr lang="ru-RU" dirty="0" smtClean="0"/>
              <a:t>:</a:t>
            </a:r>
            <a:endParaRPr lang="ru-RU" dirty="0"/>
          </a:p>
          <a:p>
            <a:r>
              <a:rPr lang="en-US" dirty="0" smtClean="0"/>
              <a:t>I </a:t>
            </a:r>
            <a:r>
              <a:rPr lang="ru-RU" dirty="0" smtClean="0"/>
              <a:t>этап – </a:t>
            </a:r>
            <a:r>
              <a:rPr lang="ru-RU" dirty="0"/>
              <a:t>на уровне профессиональных медицинских ассоциаций и общественных объединений, осуществляющие деятельность в области здравоохранения, аккредитованных государственным органом в сфере оказания медицинских услуг (помощи) (далее – Ассоциация).</a:t>
            </a:r>
          </a:p>
          <a:p>
            <a:r>
              <a:rPr lang="en-US" dirty="0" smtClean="0"/>
              <a:t>II</a:t>
            </a:r>
            <a:r>
              <a:rPr lang="ru-RU" dirty="0" smtClean="0"/>
              <a:t> этап: – </a:t>
            </a:r>
            <a:r>
              <a:rPr lang="ru-RU" dirty="0"/>
              <a:t>на уровне </a:t>
            </a:r>
            <a:r>
              <a:rPr lang="kk-KZ" dirty="0"/>
              <a:t>государственного органа,</a:t>
            </a:r>
            <a:r>
              <a:rPr lang="ru-RU" dirty="0"/>
              <a:t> который проводит подтверждение сертификатов специалистов в области здравоохранения.</a:t>
            </a:r>
          </a:p>
          <a:p>
            <a:pPr marL="0" indent="0">
              <a:buNone/>
            </a:pPr>
            <a:r>
              <a:rPr lang="ru-RU" dirty="0"/>
              <a:t>11. На </a:t>
            </a:r>
            <a:r>
              <a:rPr lang="en-US" dirty="0"/>
              <a:t>I </a:t>
            </a:r>
            <a:r>
              <a:rPr lang="ru-RU" dirty="0" smtClean="0"/>
              <a:t>этапе </a:t>
            </a:r>
            <a:r>
              <a:rPr lang="ru-RU" dirty="0"/>
              <a:t>работник </a:t>
            </a:r>
            <a:r>
              <a:rPr lang="ru-RU" dirty="0" smtClean="0"/>
              <a:t>вносит </a:t>
            </a:r>
            <a:r>
              <a:rPr lang="ru-RU" dirty="0"/>
              <a:t>информацию о каждом мероприятии </a:t>
            </a:r>
            <a:r>
              <a:rPr lang="kk-KZ" dirty="0"/>
              <a:t>по профессиональному развитию в Национальную систему учета кадровых ресурсов в области здравоохранения (профессиональный регистр).</a:t>
            </a:r>
            <a:endParaRPr lang="ru-RU" dirty="0"/>
          </a:p>
          <a:p>
            <a:r>
              <a:rPr lang="kk-KZ" dirty="0"/>
              <a:t>Работник здравоохранения отвечает за точное и корректное представление информации о мероприятиях по професиональному развитию, в которых он участвовал, в профессиональный регистр.</a:t>
            </a:r>
            <a:endParaRPr lang="ru-RU" dirty="0"/>
          </a:p>
          <a:p>
            <a:r>
              <a:rPr lang="ru-RU" dirty="0"/>
              <a:t>Ассоциация </a:t>
            </a:r>
            <a:r>
              <a:rPr lang="kk-KZ" dirty="0"/>
              <a:t>осуществляет признание результатов обучения, полученных специалистами в области здравоохранения через дополнительное и неформальное образование, а также иных мероприятий по профессиональному развитию.</a:t>
            </a:r>
            <a:endParaRPr lang="ru-RU" dirty="0"/>
          </a:p>
          <a:p>
            <a:r>
              <a:rPr lang="kk-KZ" dirty="0"/>
              <a:t>При необходимости Ассоциация:</a:t>
            </a:r>
            <a:endParaRPr lang="ru-RU" dirty="0"/>
          </a:p>
          <a:p>
            <a:r>
              <a:rPr lang="kk-KZ" dirty="0"/>
              <a:t>1) запрашивает подтверждение с организации, выдавшей свидетельство или сертификата о завершении обучения, </a:t>
            </a:r>
            <a:endParaRPr lang="ru-RU" dirty="0"/>
          </a:p>
          <a:p>
            <a:r>
              <a:rPr lang="kk-KZ" dirty="0"/>
              <a:t>2) запрашивает рекомендацию профильной ассоциации работников здравоохранения</a:t>
            </a:r>
            <a:r>
              <a:rPr lang="kk-KZ" dirty="0" smtClean="0"/>
              <a:t>;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8830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232011" y="327546"/>
            <a:ext cx="11573301" cy="630526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kk-KZ" dirty="0" smtClean="0"/>
              <a:t>12</a:t>
            </a:r>
            <a:r>
              <a:rPr lang="kk-KZ" dirty="0"/>
              <a:t>. На </a:t>
            </a:r>
            <a:r>
              <a:rPr lang="en-US" dirty="0"/>
              <a:t>II</a:t>
            </a:r>
            <a:r>
              <a:rPr lang="ru-RU" dirty="0"/>
              <a:t> </a:t>
            </a:r>
            <a:r>
              <a:rPr lang="ru-RU" dirty="0" smtClean="0"/>
              <a:t>этап</a:t>
            </a:r>
            <a:r>
              <a:rPr lang="kk-KZ" dirty="0" smtClean="0"/>
              <a:t>е </a:t>
            </a:r>
            <a:r>
              <a:rPr lang="kk-KZ" dirty="0"/>
              <a:t>должностное лицо </a:t>
            </a:r>
            <a:r>
              <a:rPr lang="kk-KZ" dirty="0" smtClean="0"/>
              <a:t>гос.органа</a:t>
            </a:r>
            <a:r>
              <a:rPr lang="kk-KZ" dirty="0"/>
              <a:t>, </a:t>
            </a:r>
            <a:r>
              <a:rPr lang="ru-RU" dirty="0"/>
              <a:t>проводящего сертификацию специалистов в области здравоохранения, при поступлении заявки от работника </a:t>
            </a:r>
            <a:r>
              <a:rPr lang="ru-RU" dirty="0" smtClean="0"/>
              <a:t>на </a:t>
            </a:r>
            <a:r>
              <a:rPr lang="ru-RU" dirty="0"/>
              <a:t>подтверждение </a:t>
            </a:r>
            <a:r>
              <a:rPr lang="ru-RU" dirty="0" smtClean="0"/>
              <a:t>сертификата </a:t>
            </a:r>
            <a:r>
              <a:rPr lang="ru-RU" dirty="0"/>
              <a:t>сверяет учетную информацию о мероприятиях по профессиональному развитию работника в Национальной системе учета кадровых ресурсов в области здравоохранения (профессиональном регистре) с требованиями к обязательным и дополнительным мероприятиям </a:t>
            </a:r>
            <a:r>
              <a:rPr lang="ru-RU" dirty="0" smtClean="0"/>
              <a:t>согласно </a:t>
            </a:r>
            <a:r>
              <a:rPr lang="ru-RU" dirty="0"/>
              <a:t>Приложению к настоящим Правилам и начисляет </a:t>
            </a:r>
            <a:r>
              <a:rPr lang="kk-KZ" dirty="0"/>
              <a:t>зачетные единицы работнику здравоохранения за каждое мероприятие по профессиональному развитию. </a:t>
            </a:r>
            <a:endParaRPr lang="ru-RU" dirty="0"/>
          </a:p>
          <a:p>
            <a:r>
              <a:rPr lang="kk-KZ" dirty="0"/>
              <a:t>На основании данных о набранном количестве зачетных единиц принимается решение о подтверждении сертификата специалиста в области здравоохранения.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13. Основанием для отказа в подтверждении результатов </a:t>
            </a:r>
            <a:r>
              <a:rPr lang="ru-RU" dirty="0" smtClean="0"/>
              <a:t>НПР </a:t>
            </a:r>
            <a:r>
              <a:rPr lang="ru-RU" dirty="0"/>
              <a:t>работника здравоохранения являются:</a:t>
            </a:r>
          </a:p>
          <a:p>
            <a:pPr lvl="0"/>
            <a:r>
              <a:rPr lang="ru-RU" dirty="0"/>
              <a:t>несоответствие документов претендента о дополнительном и неформальном образовании специальности (виду профессиональной деятельности), по которой подтверждается сертификат специалиста в области здравоохранения;</a:t>
            </a:r>
          </a:p>
          <a:p>
            <a:pPr lvl="0"/>
            <a:r>
              <a:rPr lang="ru-RU" dirty="0"/>
              <a:t>несоответствие объема набранных единиц по обязательным  мероприятиям по профессиональному развитию требованиям, установленным согласно Приложению к </a:t>
            </a:r>
            <a:r>
              <a:rPr lang="ru-RU" dirty="0" smtClean="0"/>
              <a:t>Правилам</a:t>
            </a:r>
            <a:r>
              <a:rPr lang="ru-RU" dirty="0"/>
              <a:t>. </a:t>
            </a:r>
          </a:p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6036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316724" y="0"/>
            <a:ext cx="11477053" cy="156966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Приказ </a:t>
            </a:r>
            <a:r>
              <a:rPr lang="ru-RU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Министра здравоохранения РК </a:t>
            </a:r>
            <a:r>
              <a:rPr lang="ru-RU" sz="32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«</a:t>
            </a:r>
            <a:r>
              <a:rPr lang="ru-RU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Об утверждении Правил </a:t>
            </a:r>
            <a:endParaRPr lang="ru-RU" sz="3200" b="1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r>
              <a:rPr lang="ru-RU" sz="32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учета </a:t>
            </a:r>
            <a:r>
              <a:rPr lang="ru-RU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кадровых ресурсов в области здравоохранения </a:t>
            </a:r>
            <a:endParaRPr lang="ru-RU" sz="3200" b="1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r>
              <a:rPr lang="ru-RU" sz="32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(</a:t>
            </a:r>
            <a:r>
              <a:rPr lang="ru-RU" sz="3200" b="1" dirty="0">
                <a:solidFill>
                  <a:srgbClr val="002060"/>
                </a:solidFill>
                <a:latin typeface="Arial Narrow" panose="020B0606020202030204" pitchFamily="34" charset="0"/>
              </a:rPr>
              <a:t>ведения профессионального регистра)</a:t>
            </a:r>
            <a:r>
              <a:rPr lang="ru-RU" sz="32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»</a:t>
            </a:r>
            <a:endParaRPr lang="ru-RU" sz="3200" b="1" dirty="0">
              <a:solidFill>
                <a:srgbClr val="002060"/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12A67D73-3C04-4FB9-8504-C0C35A1BCEAD}"/>
              </a:ext>
            </a:extLst>
          </p:cNvPr>
          <p:cNvCxnSpPr/>
          <p:nvPr/>
        </p:nvCxnSpPr>
        <p:spPr>
          <a:xfrm>
            <a:off x="316724" y="1567114"/>
            <a:ext cx="1144800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316724" y="1788041"/>
            <a:ext cx="5157787" cy="823912"/>
          </a:xfrm>
        </p:spPr>
        <p:txBody>
          <a:bodyPr anchor="ctr"/>
          <a:lstStyle/>
          <a:p>
            <a:pPr algn="ctr"/>
            <a:r>
              <a:rPr lang="ru-RU" dirty="0" smtClean="0"/>
              <a:t>Норма Кодекса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316724" y="2730706"/>
            <a:ext cx="5157787" cy="3684588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Статья </a:t>
            </a:r>
            <a:r>
              <a:rPr lang="ru-RU" dirty="0" smtClean="0"/>
              <a:t>266, пункт 1</a:t>
            </a:r>
            <a:r>
              <a:rPr lang="ru-RU" dirty="0"/>
              <a:t>:</a:t>
            </a:r>
          </a:p>
          <a:p>
            <a:pPr fontAlgn="base"/>
            <a:r>
              <a:rPr lang="ru-RU" dirty="0" smtClean="0"/>
              <a:t>«</a:t>
            </a:r>
            <a:r>
              <a:rPr lang="ru-RU" dirty="0"/>
              <a:t>1. Национальная система учета кадровых ресурсов в области здравоохранения (профессиональный регистр) является базой для регистрации, учета, миграции, оттока с целью обеспечения персонифицированного учета, а также непрерывного профессионального развития работников здравоохранения.</a:t>
            </a:r>
          </a:p>
          <a:p>
            <a:pPr fontAlgn="base"/>
            <a:r>
              <a:rPr lang="ru-RU" dirty="0"/>
              <a:t>      Порядок учета кадровых ресурсов в области здравоохранения (ведения профессионального регистра) определяется уполномоченным органом</a:t>
            </a:r>
            <a:r>
              <a:rPr lang="ru-RU" dirty="0" smtClean="0"/>
              <a:t>.»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6433457" y="1764290"/>
            <a:ext cx="5183188" cy="823912"/>
          </a:xfrm>
        </p:spPr>
        <p:txBody>
          <a:bodyPr anchor="ctr"/>
          <a:lstStyle/>
          <a:p>
            <a:pPr algn="ctr"/>
            <a:r>
              <a:rPr lang="ru-RU" dirty="0" smtClean="0"/>
              <a:t>Предмет приказа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6347032" y="2464831"/>
            <a:ext cx="5183188" cy="3684588"/>
          </a:xfrm>
        </p:spPr>
        <p:txBody>
          <a:bodyPr>
            <a:normAutofit/>
          </a:bodyPr>
          <a:lstStyle/>
          <a:p>
            <a:r>
              <a:rPr lang="ru-RU" dirty="0"/>
              <a:t>Правила учета кадровых ресурсов в области здравоохранения (ведения профессионального регистра) (далее – Правила) </a:t>
            </a:r>
            <a:r>
              <a:rPr lang="ru-RU" dirty="0" smtClean="0"/>
              <a:t>определяют </a:t>
            </a:r>
            <a:r>
              <a:rPr lang="ru-RU" dirty="0"/>
              <a:t>порядок ведения учета кадровых ресурсов в области здравоохранения (ведения профессионального регистра).</a:t>
            </a: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37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232011" y="327546"/>
            <a:ext cx="11573301" cy="6305266"/>
          </a:xfrm>
        </p:spPr>
        <p:txBody>
          <a:bodyPr>
            <a:normAutofit fontScale="40000" lnSpcReduction="20000"/>
          </a:bodyPr>
          <a:lstStyle/>
          <a:p>
            <a:r>
              <a:rPr lang="ru-RU" b="1" dirty="0"/>
              <a:t>Параграф 1. Персонифицированный учет работников здравоохранения</a:t>
            </a:r>
            <a:endParaRPr lang="ru-RU" dirty="0"/>
          </a:p>
          <a:p>
            <a:pPr lvl="0"/>
            <a:r>
              <a:rPr lang="ru-RU" dirty="0"/>
              <a:t>В течение одного рабочего дня со дня принятия на работу работника здравоохранения ответственное лицо, назначенное решением руководителя субъектов здравоохранения (далее – ответственное лицо), вносит персональные сведения о работнике здравоохранения в базу данных, включающие в себя:</a:t>
            </a:r>
          </a:p>
          <a:p>
            <a:r>
              <a:rPr lang="ru-RU" dirty="0"/>
              <a:t>1) индивидуальный идентификационный номер (далее – ИИН);</a:t>
            </a:r>
          </a:p>
          <a:p>
            <a:r>
              <a:rPr lang="ru-RU" dirty="0"/>
              <a:t>2) фамилия, имя, отчество (при его наличии);</a:t>
            </a:r>
          </a:p>
          <a:p>
            <a:r>
              <a:rPr lang="ru-RU" dirty="0"/>
              <a:t>3) пол;</a:t>
            </a:r>
          </a:p>
          <a:p>
            <a:r>
              <a:rPr lang="ru-RU" dirty="0"/>
              <a:t>4) дата рождения;</a:t>
            </a:r>
          </a:p>
          <a:p>
            <a:r>
              <a:rPr lang="ru-RU" dirty="0"/>
              <a:t>5) место рождения;</a:t>
            </a:r>
          </a:p>
          <a:p>
            <a:r>
              <a:rPr lang="ru-RU" dirty="0"/>
              <a:t>6) гражданство;</a:t>
            </a:r>
          </a:p>
          <a:p>
            <a:r>
              <a:rPr lang="ru-RU" dirty="0"/>
              <a:t>7) данные документа, удостоверяющего личность;</a:t>
            </a:r>
          </a:p>
          <a:p>
            <a:r>
              <a:rPr lang="ru-RU" dirty="0"/>
              <a:t>8) место жительства;</a:t>
            </a:r>
          </a:p>
          <a:p>
            <a:r>
              <a:rPr lang="ru-RU" dirty="0"/>
              <a:t>9) место регистрации;</a:t>
            </a:r>
          </a:p>
          <a:p>
            <a:r>
              <a:rPr lang="ru-RU" dirty="0"/>
              <a:t>10) дата регистрации;</a:t>
            </a:r>
          </a:p>
          <a:p>
            <a:pPr fontAlgn="base"/>
            <a:r>
              <a:rPr lang="ru-RU" dirty="0"/>
              <a:t>11) сведения об образовании, в том числе данные об образовательных организациях и о документах об образовании и (или) о квалификации;</a:t>
            </a:r>
          </a:p>
          <a:p>
            <a:pPr fontAlgn="base"/>
            <a:r>
              <a:rPr lang="ru-RU" dirty="0"/>
              <a:t>12) наименование место работы (организации, оказывающей медицинские услуги);</a:t>
            </a:r>
          </a:p>
          <a:p>
            <a:pPr fontAlgn="base"/>
            <a:r>
              <a:rPr lang="ru-RU" dirty="0"/>
              <a:t>13) занимаемая должность в организации, оказывающей медицинские услуги;</a:t>
            </a:r>
          </a:p>
          <a:p>
            <a:pPr fontAlgn="base"/>
            <a:r>
              <a:rPr lang="ru-RU" dirty="0"/>
              <a:t>14) сведения о сертификате специалиста в области здравоохранения;</a:t>
            </a:r>
          </a:p>
          <a:p>
            <a:pPr fontAlgn="base"/>
            <a:r>
              <a:rPr lang="ru-RU" dirty="0"/>
              <a:t>15) сведения о повышении квалификации;</a:t>
            </a:r>
          </a:p>
          <a:p>
            <a:pPr fontAlgn="base"/>
            <a:r>
              <a:rPr lang="ru-RU" dirty="0"/>
              <a:t>16) сведения о результатах оценки знаний и навыков, профессиональной подготовленности и прохождения самооценки в аккредитованной организации по оценке обучающихся, выпускников по программам медицинского образования и специалистов в области здравоохранения;</a:t>
            </a:r>
          </a:p>
          <a:p>
            <a:pPr fontAlgn="base"/>
            <a:r>
              <a:rPr lang="ru-RU" dirty="0"/>
              <a:t>17) дополнительные сведения </a:t>
            </a:r>
            <a:r>
              <a:rPr lang="ru-RU" dirty="0" smtClean="0"/>
              <a:t>по НПР (стажировка </a:t>
            </a:r>
            <a:r>
              <a:rPr lang="ru-RU" dirty="0"/>
              <a:t>по профилю специальности; участие в работе съезда, конгресса, конференции; участие в очных обучающих семинарах, </a:t>
            </a:r>
            <a:r>
              <a:rPr lang="kk-KZ" dirty="0"/>
              <a:t>тренингах</a:t>
            </a:r>
            <a:r>
              <a:rPr lang="ru-RU" dirty="0"/>
              <a:t>, мастер-классах по профилю специальности; участие в </a:t>
            </a:r>
            <a:r>
              <a:rPr lang="ru-RU" dirty="0" err="1"/>
              <a:t>вебинарах</a:t>
            </a:r>
            <a:r>
              <a:rPr lang="ru-RU" dirty="0"/>
              <a:t>, он-</a:t>
            </a:r>
            <a:r>
              <a:rPr lang="ru-RU" dirty="0" err="1"/>
              <a:t>лайн</a:t>
            </a:r>
            <a:r>
              <a:rPr lang="ru-RU" dirty="0"/>
              <a:t>-курсах, иных обучающих мероприятиях, проводимых с использованием технологий дистанционного обучения) по профилю специальности; публикация монографии, руководства, методических рекомендаций по профилю специальности (первым автором или в </a:t>
            </a:r>
            <a:r>
              <a:rPr lang="ru-RU" dirty="0" err="1"/>
              <a:t>моноавторстве</a:t>
            </a:r>
            <a:r>
              <a:rPr lang="ru-RU" dirty="0"/>
              <a:t>); публикация учебника (книги) по профилю заявляемой специальности; публикация научной статьи по профилю специальности, в изданиях входящих в перечень рекомендованных ККСОН МОН РК; публикация научной статьи по профилю специальности в изданиях, индексируемых в </a:t>
            </a:r>
            <a:r>
              <a:rPr lang="en-US" dirty="0"/>
              <a:t>Scopus</a:t>
            </a:r>
            <a:r>
              <a:rPr lang="ru-RU" dirty="0"/>
              <a:t>, </a:t>
            </a:r>
            <a:r>
              <a:rPr lang="en-US" dirty="0"/>
              <a:t>Web of Science</a:t>
            </a:r>
            <a:r>
              <a:rPr lang="ru-RU" dirty="0"/>
              <a:t>, </a:t>
            </a:r>
            <a:r>
              <a:rPr lang="en-US" dirty="0"/>
              <a:t>Springer</a:t>
            </a:r>
            <a:r>
              <a:rPr lang="ru-RU" dirty="0"/>
              <a:t>; получение патента по профилю заявляемой специальности; получение свидетельства об интеллектуальной собственности по профилю специальности; кураторство и наставничество, педагогическая деятельность по профилю специальности; внедрение в практическую деятельность новой методики диагностики (лечения, профилактики) заболевания по профилю специальности; активное членство в профессиональной ассоциации по профилю  специальности; активное членство в экспертных органах; участие в разработке нормативно-правовых и иных регламентирующих актов республиканского уровня (клинические протоколы, клинические сестринские руководства, стандарты операционных процедур, отраслевые  программы, ГОСО и т.д.)) заполняется работником здравоохранения самостоятельно.</a:t>
            </a:r>
          </a:p>
          <a:p>
            <a:pPr lvl="0"/>
            <a:r>
              <a:rPr lang="ru-RU" dirty="0"/>
              <a:t>В случаях изменения персональных данных работника здравоохранения работник или ответственное лицо вносит сведения и изменения в базу данных, а также обеспечивает персонифицированный учет сведений.</a:t>
            </a:r>
          </a:p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8830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232011" y="327546"/>
            <a:ext cx="11573301" cy="6305266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/>
              <a:t>Параграф 2. Персонифицированный учет обучающихся по программам образования в области </a:t>
            </a:r>
            <a:r>
              <a:rPr lang="ru-RU" b="1" dirty="0" smtClean="0"/>
              <a:t>здравоохранения</a:t>
            </a:r>
          </a:p>
          <a:p>
            <a:r>
              <a:rPr lang="ru-RU" dirty="0" smtClean="0"/>
              <a:t>Персонифицированный </a:t>
            </a:r>
            <a:r>
              <a:rPr lang="ru-RU" dirty="0"/>
              <a:t>учет обучающихся по программам образования в области здравоохранения </a:t>
            </a:r>
            <a:r>
              <a:rPr lang="ru-RU" dirty="0" smtClean="0"/>
              <a:t>с </a:t>
            </a:r>
            <a:r>
              <a:rPr lang="ru-RU" dirty="0"/>
              <a:t>даты зачисления на </a:t>
            </a:r>
            <a:r>
              <a:rPr lang="ru-RU" dirty="0" smtClean="0"/>
              <a:t>обучения</a:t>
            </a:r>
          </a:p>
          <a:p>
            <a:pPr lvl="0"/>
            <a:r>
              <a:rPr lang="ru-RU" dirty="0" smtClean="0"/>
              <a:t>Учету подлежат обучающиеся на уровне технического и профессионального, </a:t>
            </a:r>
            <a:r>
              <a:rPr lang="ru-RU" dirty="0" err="1" smtClean="0"/>
              <a:t>послесредного</a:t>
            </a:r>
            <a:r>
              <a:rPr lang="ru-RU" dirty="0" smtClean="0"/>
              <a:t>, высшего и послевузовского образования и профессорско-преподавательский состав имеющий высшее или послевузовское образование в области здравоохранения.</a:t>
            </a:r>
          </a:p>
          <a:p>
            <a:pPr lvl="0"/>
            <a:r>
              <a:rPr lang="ru-RU" dirty="0" smtClean="0"/>
              <a:t>Учет </a:t>
            </a:r>
            <a:r>
              <a:rPr lang="ru-RU" dirty="0"/>
              <a:t>обучающихся по программам образования в области здравоохранения включает в себя следующие данные:</a:t>
            </a:r>
          </a:p>
          <a:p>
            <a:pPr lvl="0"/>
            <a:r>
              <a:rPr lang="ru-RU" dirty="0"/>
              <a:t>ИИН;</a:t>
            </a:r>
          </a:p>
          <a:p>
            <a:pPr lvl="0"/>
            <a:r>
              <a:rPr lang="ru-RU" dirty="0"/>
              <a:t>фамилия, имя, отчество (при его наличии);</a:t>
            </a:r>
          </a:p>
          <a:p>
            <a:pPr lvl="0"/>
            <a:r>
              <a:rPr lang="ru-RU" dirty="0"/>
              <a:t>дата рождения;</a:t>
            </a:r>
          </a:p>
          <a:p>
            <a:pPr lvl="0"/>
            <a:r>
              <a:rPr lang="ru-RU" dirty="0"/>
              <a:t>пол;</a:t>
            </a:r>
          </a:p>
          <a:p>
            <a:pPr lvl="0"/>
            <a:r>
              <a:rPr lang="ru-RU" dirty="0"/>
              <a:t>адрес места жительства;</a:t>
            </a:r>
          </a:p>
          <a:p>
            <a:pPr lvl="0"/>
            <a:r>
              <a:rPr lang="ru-RU" dirty="0"/>
              <a:t>серия и номер документа, удостоверяющего личность (удостоверения </a:t>
            </a:r>
            <a:r>
              <a:rPr lang="ru-RU" dirty="0" err="1"/>
              <a:t>оралмана</a:t>
            </a:r>
            <a:r>
              <a:rPr lang="ru-RU" dirty="0"/>
              <a:t>), дата его выдачи и наименование выдавшего органа;</a:t>
            </a:r>
          </a:p>
          <a:p>
            <a:pPr lvl="0"/>
            <a:r>
              <a:rPr lang="ru-RU" dirty="0"/>
              <a:t> номер и дата выдачи документа, удостоверяющего личность; </a:t>
            </a:r>
          </a:p>
          <a:p>
            <a:pPr lvl="0"/>
            <a:r>
              <a:rPr lang="ru-RU" dirty="0"/>
              <a:t>гражданство, об изменении гражданства;</a:t>
            </a:r>
          </a:p>
          <a:p>
            <a:pPr lvl="0"/>
            <a:r>
              <a:rPr lang="ru-RU" dirty="0"/>
              <a:t>наименования организации образования;</a:t>
            </a:r>
          </a:p>
          <a:p>
            <a:pPr lvl="0"/>
            <a:r>
              <a:rPr lang="ru-RU" dirty="0"/>
              <a:t>дата поступления;</a:t>
            </a:r>
          </a:p>
          <a:p>
            <a:pPr lvl="0"/>
            <a:r>
              <a:rPr lang="ru-RU" dirty="0"/>
              <a:t>уровень образования;</a:t>
            </a:r>
          </a:p>
          <a:p>
            <a:pPr lvl="0"/>
            <a:r>
              <a:rPr lang="ru-RU" dirty="0"/>
              <a:t>специальность или наименование группы образовательных программ;</a:t>
            </a:r>
          </a:p>
          <a:p>
            <a:pPr lvl="0"/>
            <a:r>
              <a:rPr lang="ru-RU" dirty="0"/>
              <a:t>курс обучения;</a:t>
            </a:r>
          </a:p>
          <a:p>
            <a:pPr lvl="0"/>
            <a:r>
              <a:rPr lang="ru-RU" dirty="0"/>
              <a:t>язык обучения;</a:t>
            </a:r>
          </a:p>
          <a:p>
            <a:pPr lvl="0"/>
            <a:r>
              <a:rPr lang="ru-RU" dirty="0"/>
              <a:t>источник финансирования обучения.</a:t>
            </a:r>
          </a:p>
          <a:p>
            <a:pPr lvl="0"/>
            <a:r>
              <a:rPr lang="ru-RU" dirty="0" smtClean="0"/>
              <a:t>Персонифицированный </a:t>
            </a:r>
            <a:r>
              <a:rPr lang="ru-RU" dirty="0"/>
              <a:t>учет обучающихся по программам образования в области здравоохранения осуществляется организациями образования и науки в автоматизированном режиме на постоянной основе по завершению академического периода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8830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1" y="327546"/>
            <a:ext cx="11805312" cy="6530454"/>
          </a:xfrm>
        </p:spPr>
        <p:txBody>
          <a:bodyPr>
            <a:normAutofit fontScale="40000" lnSpcReduction="20000"/>
          </a:bodyPr>
          <a:lstStyle/>
          <a:p>
            <a:r>
              <a:rPr lang="ru-RU" b="1" dirty="0"/>
              <a:t>Параграф 2. Персонифицированный учет </a:t>
            </a:r>
            <a:r>
              <a:rPr lang="ru-RU" b="1" dirty="0" smtClean="0"/>
              <a:t>ППС</a:t>
            </a:r>
            <a:endParaRPr lang="ru-RU" dirty="0"/>
          </a:p>
          <a:p>
            <a:pPr lvl="0"/>
            <a:r>
              <a:rPr lang="ru-RU" dirty="0"/>
              <a:t>Персонифицированный учет </a:t>
            </a:r>
            <a:r>
              <a:rPr lang="ru-RU" dirty="0" smtClean="0"/>
              <a:t>ППС</a:t>
            </a:r>
            <a:r>
              <a:rPr lang="ru-RU" b="1" dirty="0" smtClean="0"/>
              <a:t> </a:t>
            </a:r>
            <a:r>
              <a:rPr lang="ru-RU" dirty="0"/>
              <a:t>осуществляется организациями образования и науки, реализующими образовательные программы в области здравоохранения с даты </a:t>
            </a:r>
            <a:r>
              <a:rPr lang="ru-RU" dirty="0" smtClean="0"/>
              <a:t>приема </a:t>
            </a:r>
            <a:r>
              <a:rPr lang="ru-RU" dirty="0"/>
              <a:t>на работу.</a:t>
            </a:r>
          </a:p>
          <a:p>
            <a:pPr lvl="0"/>
            <a:r>
              <a:rPr lang="ru-RU" dirty="0"/>
              <a:t>Учету подлежат </a:t>
            </a:r>
            <a:r>
              <a:rPr lang="ru-RU" dirty="0" smtClean="0"/>
              <a:t> ППС </a:t>
            </a:r>
            <a:r>
              <a:rPr lang="ru-RU" dirty="0"/>
              <a:t>имеющий высшее или послевузовское образование в области здравоохранения.</a:t>
            </a:r>
          </a:p>
          <a:p>
            <a:pPr lvl="0"/>
            <a:r>
              <a:rPr lang="ru-RU" dirty="0" smtClean="0"/>
              <a:t>Учет ППС </a:t>
            </a:r>
            <a:r>
              <a:rPr lang="ru-RU" dirty="0"/>
              <a:t>включает в себя следующие данные:</a:t>
            </a:r>
          </a:p>
          <a:p>
            <a:pPr lvl="0"/>
            <a:r>
              <a:rPr lang="ru-RU" dirty="0"/>
              <a:t>ИИН;</a:t>
            </a:r>
          </a:p>
          <a:p>
            <a:pPr lvl="0"/>
            <a:r>
              <a:rPr lang="ru-RU" dirty="0"/>
              <a:t>фамилия, имя, отчество (при его наличии);</a:t>
            </a:r>
          </a:p>
          <a:p>
            <a:pPr lvl="0"/>
            <a:r>
              <a:rPr lang="ru-RU" dirty="0"/>
              <a:t>дата рождения;</a:t>
            </a:r>
          </a:p>
          <a:p>
            <a:pPr lvl="0"/>
            <a:r>
              <a:rPr lang="ru-RU" dirty="0"/>
              <a:t>пол;</a:t>
            </a:r>
          </a:p>
          <a:p>
            <a:pPr lvl="0"/>
            <a:r>
              <a:rPr lang="ru-RU" dirty="0"/>
              <a:t>адрес места жительства;</a:t>
            </a:r>
          </a:p>
          <a:p>
            <a:pPr lvl="0"/>
            <a:r>
              <a:rPr lang="ru-RU" dirty="0"/>
              <a:t>номер и дата выдачи документа, удостоверяющего личность; </a:t>
            </a:r>
          </a:p>
          <a:p>
            <a:pPr lvl="0"/>
            <a:r>
              <a:rPr lang="ru-RU" dirty="0"/>
              <a:t>гражданство;</a:t>
            </a:r>
          </a:p>
          <a:p>
            <a:pPr lvl="0"/>
            <a:r>
              <a:rPr lang="ru-RU" dirty="0"/>
              <a:t>место работы (наименование организации образования);</a:t>
            </a:r>
          </a:p>
          <a:p>
            <a:pPr lvl="0"/>
            <a:r>
              <a:rPr lang="ru-RU" dirty="0"/>
              <a:t>сведения об образовании, в том числе данные об образовательных организациях и о документах об образовании и (или) о квалификации;</a:t>
            </a:r>
          </a:p>
          <a:p>
            <a:pPr lvl="0"/>
            <a:r>
              <a:rPr lang="ru-RU" dirty="0"/>
              <a:t>место работы, в том числе совместительство (наименование организации, оказывающей медицинские услуги при наличии);</a:t>
            </a:r>
          </a:p>
          <a:p>
            <a:pPr lvl="0"/>
            <a:r>
              <a:rPr lang="ru-RU" dirty="0"/>
              <a:t>занимаемая должность в организации, оказывающей медицинские услуги;</a:t>
            </a:r>
          </a:p>
          <a:p>
            <a:pPr lvl="0"/>
            <a:r>
              <a:rPr lang="ru-RU" dirty="0"/>
              <a:t>сведения о сертификате специалиста в области здравоохранения;</a:t>
            </a:r>
          </a:p>
          <a:p>
            <a:pPr lvl="0"/>
            <a:r>
              <a:rPr lang="ru-RU" dirty="0"/>
              <a:t>сведения о повышении квалификации;</a:t>
            </a:r>
          </a:p>
          <a:p>
            <a:pPr lvl="0"/>
            <a:r>
              <a:rPr lang="ru-RU" dirty="0"/>
              <a:t>сведения о результатах оценки профессиональной подготовленности и прохождения самооценки в аккредитованной организации по оценке обучающихся, выпускников по программам медицинского образования и специалистов в области здравоохранения;</a:t>
            </a:r>
          </a:p>
          <a:p>
            <a:pPr lvl="0"/>
            <a:r>
              <a:rPr lang="ru-RU" dirty="0"/>
              <a:t>сведения о результатах аттестации научно-педагогических кадров;</a:t>
            </a:r>
          </a:p>
          <a:p>
            <a:pPr lvl="0"/>
            <a:r>
              <a:rPr lang="ru-RU" dirty="0"/>
              <a:t>дополнительные сведения по профессиональному развитию (стажировка по профилю специальности; участие в работе съезда, конгресса, конференции; участие в очных обучающих семинарах, тренингах, мастер-классах по профилю специальности; участие в </a:t>
            </a:r>
            <a:r>
              <a:rPr lang="ru-RU" dirty="0" err="1"/>
              <a:t>вебинарах</a:t>
            </a:r>
            <a:r>
              <a:rPr lang="ru-RU" dirty="0"/>
              <a:t>, он-</a:t>
            </a:r>
            <a:r>
              <a:rPr lang="ru-RU" dirty="0" err="1"/>
              <a:t>лайн</a:t>
            </a:r>
            <a:r>
              <a:rPr lang="ru-RU" dirty="0"/>
              <a:t>-курсах, иных обучающих мероприятиях, проводимых с использованием технологий дистанционного обучения) по профилю специальности; публикация монографии, руководства, методических рекомендаций по профилю специальности (первым автором или в </a:t>
            </a:r>
            <a:r>
              <a:rPr lang="ru-RU" dirty="0" err="1"/>
              <a:t>моноавторстве</a:t>
            </a:r>
            <a:r>
              <a:rPr lang="ru-RU" dirty="0"/>
              <a:t>); публикация учебника (книги) по профилю заявляемой специальности; публикация научной статьи по профилю специальности, в изданиях входящих в перечень рекомендованных ККСОН МОН РК; публикация научной статьи по профилю специальности в изданиях, индексируемых в </a:t>
            </a:r>
            <a:r>
              <a:rPr lang="ru-RU" dirty="0" err="1"/>
              <a:t>Scopus</a:t>
            </a:r>
            <a:r>
              <a:rPr lang="ru-RU" dirty="0"/>
              <a:t>, </a:t>
            </a:r>
            <a:r>
              <a:rPr lang="ru-RU" dirty="0" err="1"/>
              <a:t>Web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Science</a:t>
            </a:r>
            <a:r>
              <a:rPr lang="ru-RU" dirty="0"/>
              <a:t>, </a:t>
            </a:r>
            <a:r>
              <a:rPr lang="ru-RU" dirty="0" err="1"/>
              <a:t>Springer</a:t>
            </a:r>
            <a:r>
              <a:rPr lang="ru-RU" dirty="0"/>
              <a:t>; получение патента по профилю заявляемой специальности; получение свидетельства об интеллектуальной собственности по профилю специальности; кураторство и наставничество, педагогическая деятельность по профилю специальности; внедрение в практическую деятельность новой методики диагностики (лечения, профилактики) заболевания по профилю специальности; активное членство в профессиональной ассоциации по профилю  специальности; активное членство в экспертных органах; участие в разработке нормативно-правовых и иных регламентирующих актов республиканского уровня (клинические протоколы, клинические сестринские руководства, стандарты операционных процедур, отраслевые  программы, ГОСО и т.д.)) заполняется работником здравоохранения самостоятельно.</a:t>
            </a:r>
          </a:p>
          <a:p>
            <a:pPr lvl="0"/>
            <a:r>
              <a:rPr lang="ru-RU" dirty="0" smtClean="0"/>
              <a:t>Организация </a:t>
            </a:r>
            <a:r>
              <a:rPr lang="ru-RU" dirty="0"/>
              <a:t>образования и науки в течение одного рабочего дня вносит сведения и изменения в базу данных профессорско-преподавательского состава.</a:t>
            </a:r>
          </a:p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379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ru-RU" dirty="0"/>
              <a:t>О ЗДОРОВЬЕ НАРОДА И СИСТЕМЕ </a:t>
            </a:r>
            <a:r>
              <a:rPr lang="ru-RU" dirty="0" smtClean="0"/>
              <a:t>ЗДРАВООХРАНЕНИЯ Кодекс </a:t>
            </a:r>
            <a:r>
              <a:rPr lang="ru-RU" dirty="0"/>
              <a:t>Республики Казахстан от 7 июля 2020 года № 360-VI ЗРК.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adilet.zan.kz/rus/docs/K2000000360</a:t>
            </a:r>
            <a:r>
              <a:rPr lang="ru-RU" dirty="0" smtClean="0"/>
              <a:t>;</a:t>
            </a:r>
          </a:p>
          <a:p>
            <a:pPr marL="0" indent="0" fontAlgn="base">
              <a:buNone/>
            </a:pPr>
            <a:endParaRPr lang="ru-RU" dirty="0" smtClean="0"/>
          </a:p>
          <a:p>
            <a:pPr marL="0" indent="0" fontAlgn="base">
              <a:buNone/>
            </a:pPr>
            <a:r>
              <a:rPr lang="ru-RU" dirty="0"/>
              <a:t>1. Сертификация специалиста в области здравоохранения проводится:</a:t>
            </a:r>
          </a:p>
          <a:p>
            <a:pPr marL="514350" indent="-514350" fontAlgn="base">
              <a:buAutoNum type="arabicParenR"/>
            </a:pPr>
            <a:r>
              <a:rPr lang="ru-RU" dirty="0"/>
              <a:t>государственным органом в сфере оказания медицинских услуг (помощи) </a:t>
            </a:r>
            <a:r>
              <a:rPr lang="ru-RU" b="1" dirty="0"/>
              <a:t>в отношении медицинских работников: </a:t>
            </a:r>
            <a:r>
              <a:rPr lang="ru-RU" b="1" dirty="0">
                <a:solidFill>
                  <a:srgbClr val="C00000"/>
                </a:solidFill>
              </a:rPr>
              <a:t>выпускники, действующие работники</a:t>
            </a:r>
            <a:r>
              <a:rPr lang="ru-RU" dirty="0">
                <a:solidFill>
                  <a:srgbClr val="C00000"/>
                </a:solidFill>
              </a:rPr>
              <a:t>;</a:t>
            </a:r>
            <a:r>
              <a:rPr lang="ru-RU" dirty="0"/>
              <a:t> </a:t>
            </a:r>
          </a:p>
          <a:p>
            <a:pPr marL="514350" indent="-514350" fontAlgn="base">
              <a:buAutoNum type="arabicParenR"/>
            </a:pPr>
            <a:r>
              <a:rPr lang="ru-RU" dirty="0"/>
              <a:t>государственным органом в сфере обращения лекарственных средств и медицинских изделий </a:t>
            </a:r>
            <a:r>
              <a:rPr lang="ru-RU" b="1" dirty="0"/>
              <a:t>в отношении фармацевтических работников: </a:t>
            </a:r>
            <a:r>
              <a:rPr lang="ru-RU" b="1" dirty="0">
                <a:solidFill>
                  <a:srgbClr val="C00000"/>
                </a:solidFill>
              </a:rPr>
              <a:t>выпускники, действующие работники</a:t>
            </a:r>
            <a:r>
              <a:rPr lang="ru-RU" dirty="0">
                <a:solidFill>
                  <a:srgbClr val="C00000"/>
                </a:solidFill>
              </a:rPr>
              <a:t>;</a:t>
            </a:r>
            <a:r>
              <a:rPr lang="ru-RU" dirty="0"/>
              <a:t>   </a:t>
            </a:r>
          </a:p>
          <a:p>
            <a:pPr marL="514350" indent="-514350" fontAlgn="base">
              <a:buAutoNum type="arabicParenR"/>
            </a:pPr>
            <a:r>
              <a:rPr lang="ru-RU" dirty="0"/>
              <a:t>государственным органом в сфере санитарно-эпидемиологического благополучия населения </a:t>
            </a:r>
            <a:r>
              <a:rPr lang="ru-RU" b="1" dirty="0"/>
              <a:t>в отношении специалистов санитарно-эпидемиологической службы</a:t>
            </a:r>
            <a:r>
              <a:rPr lang="ru-RU" dirty="0"/>
              <a:t>.</a:t>
            </a:r>
            <a:r>
              <a:rPr lang="ru-RU" dirty="0">
                <a:solidFill>
                  <a:srgbClr val="C00000"/>
                </a:solidFill>
              </a:rPr>
              <a:t> вводится в действие с 01.07.2021 в соответствии с Кодексом РК от 07.07.2020 </a:t>
            </a:r>
            <a:r>
              <a:rPr lang="ru-RU" dirty="0">
                <a:solidFill>
                  <a:srgbClr val="C00000"/>
                </a:solidFill>
                <a:hlinkClick r:id="rId3"/>
              </a:rPr>
              <a:t>№ 360-VI</a:t>
            </a:r>
            <a:r>
              <a:rPr lang="ru-RU" dirty="0">
                <a:solidFill>
                  <a:srgbClr val="C00000"/>
                </a:solidFill>
              </a:rPr>
              <a:t>:</a:t>
            </a:r>
            <a:r>
              <a:rPr lang="ru-RU" b="1" dirty="0">
                <a:solidFill>
                  <a:srgbClr val="C00000"/>
                </a:solidFill>
              </a:rPr>
              <a:t> выпускники, действующие работники.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1284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316724" y="84464"/>
            <a:ext cx="11738634" cy="163121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Приказ </a:t>
            </a:r>
            <a:r>
              <a:rPr lang="ru-RU" sz="2000" b="1" dirty="0">
                <a:solidFill>
                  <a:srgbClr val="002060"/>
                </a:solidFill>
                <a:latin typeface="Arial Narrow" panose="020B0606020202030204" pitchFamily="34" charset="0"/>
              </a:rPr>
              <a:t>Министра здравоохранения РК «Об утверждении Правила дополнительного и неформального образования специалистов в области здравоохранения, квалификационных требований к организациям, реализующим образовательные программы дополнительного и неформального образования в области здравоохранения, а также правил признания результатов обучения, полученных специалистами в области здравоохранения через дополнительное и неформальное образование»</a:t>
            </a: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12A67D73-3C04-4FB9-8504-C0C35A1BCEAD}"/>
              </a:ext>
            </a:extLst>
          </p:cNvPr>
          <p:cNvCxnSpPr/>
          <p:nvPr/>
        </p:nvCxnSpPr>
        <p:spPr>
          <a:xfrm>
            <a:off x="316724" y="1764290"/>
            <a:ext cx="1144800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316724" y="1788041"/>
            <a:ext cx="5157787" cy="823912"/>
          </a:xfrm>
        </p:spPr>
        <p:txBody>
          <a:bodyPr anchor="ctr"/>
          <a:lstStyle/>
          <a:p>
            <a:pPr algn="ctr"/>
            <a:r>
              <a:rPr lang="ru-RU" dirty="0" smtClean="0"/>
              <a:t>Норма Кодекса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316724" y="2730706"/>
            <a:ext cx="5157787" cy="3684588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Статья 221, пункт </a:t>
            </a:r>
            <a:r>
              <a:rPr lang="ru-RU" dirty="0" smtClean="0"/>
              <a:t>6:</a:t>
            </a:r>
            <a:endParaRPr lang="ru-RU" dirty="0"/>
          </a:p>
          <a:p>
            <a:r>
              <a:rPr lang="ru-RU" dirty="0" smtClean="0"/>
              <a:t>«6. Порядок </a:t>
            </a:r>
            <a:r>
              <a:rPr lang="ru-RU" dirty="0"/>
              <a:t>дополнительного и неформального образования специалистов в области здравоохранения, квалификационные требования к организациям, реализующим образовательные программы дополнительного и неформального образования в области здравоохранения, а также правила признания результатов обучения, полученных специалистами в области здравоохранения через дополнительное и неформальное образование, определяются уполномоченным </a:t>
            </a:r>
            <a:r>
              <a:rPr lang="ru-RU" dirty="0" smtClean="0"/>
              <a:t>органом»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6433457" y="1764290"/>
            <a:ext cx="5183188" cy="823912"/>
          </a:xfrm>
        </p:spPr>
        <p:txBody>
          <a:bodyPr anchor="ctr"/>
          <a:lstStyle/>
          <a:p>
            <a:pPr algn="ctr"/>
            <a:r>
              <a:rPr lang="ru-RU" dirty="0" smtClean="0"/>
              <a:t>Предмет приказа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6340979" y="2401368"/>
            <a:ext cx="5240041" cy="4320107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Регулирование </a:t>
            </a:r>
            <a:r>
              <a:rPr lang="ru-RU" dirty="0" smtClean="0"/>
              <a:t>порядка </a:t>
            </a:r>
            <a:r>
              <a:rPr lang="ru-RU" dirty="0"/>
              <a:t>реализации программ дополнительного и неформального образования специалистов в области </a:t>
            </a:r>
            <a:r>
              <a:rPr lang="ru-RU" dirty="0" smtClean="0"/>
              <a:t>здравоохранения</a:t>
            </a:r>
          </a:p>
          <a:p>
            <a:r>
              <a:rPr lang="ru-RU" dirty="0" smtClean="0"/>
              <a:t>Установление квалификационных требований </a:t>
            </a:r>
            <a:r>
              <a:rPr lang="ru-RU" dirty="0"/>
              <a:t>к организациям, реализующим образовательные программы дополнительного и неформального образования в области </a:t>
            </a:r>
            <a:r>
              <a:rPr lang="ru-RU" dirty="0" smtClean="0"/>
              <a:t>здравоохранения</a:t>
            </a:r>
          </a:p>
          <a:p>
            <a:r>
              <a:rPr lang="ru-RU" dirty="0" smtClean="0"/>
              <a:t>Регулирование порядка </a:t>
            </a:r>
            <a:r>
              <a:rPr lang="ru-RU" dirty="0"/>
              <a:t>признания результатов обучения, полученных специалистами в области здравоохранения через дополнительное и неформальное </a:t>
            </a:r>
            <a:r>
              <a:rPr lang="ru-RU" dirty="0" smtClean="0"/>
              <a:t>образование</a:t>
            </a:r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28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327546" y="286602"/>
            <a:ext cx="11450472" cy="6346209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b="1" dirty="0"/>
              <a:t>Программы дополнительного образования </a:t>
            </a:r>
            <a:r>
              <a:rPr lang="ru-RU" dirty="0"/>
              <a:t>специалистов в области здравоохранения в зависимости от содержания и направленности подразделяются на:</a:t>
            </a:r>
          </a:p>
          <a:p>
            <a:pPr marL="0" indent="0" fontAlgn="base">
              <a:buNone/>
            </a:pPr>
            <a:r>
              <a:rPr lang="ru-RU" dirty="0"/>
              <a:t>1) программы </a:t>
            </a:r>
            <a:r>
              <a:rPr lang="ru-RU" b="1" dirty="0"/>
              <a:t>повышения квалификации </a:t>
            </a:r>
            <a:r>
              <a:rPr lang="ru-RU" dirty="0"/>
              <a:t>специалистов, направленные на развитие профессиональных компетенций, согласно современным требованиям;</a:t>
            </a:r>
          </a:p>
          <a:p>
            <a:pPr marL="0" indent="0" fontAlgn="base">
              <a:buNone/>
            </a:pPr>
            <a:r>
              <a:rPr lang="ru-RU" dirty="0"/>
              <a:t>2) </a:t>
            </a:r>
            <a:r>
              <a:rPr lang="ru-RU" b="1" dirty="0" err="1"/>
              <a:t>постдокторские</a:t>
            </a:r>
            <a:r>
              <a:rPr lang="ru-RU" b="1" dirty="0"/>
              <a:t> программы</a:t>
            </a:r>
            <a:r>
              <a:rPr lang="ru-RU" dirty="0"/>
              <a:t>, направленные на углубление научных знаний, решение научных и прикладных задач по специализированной теме под руководством ведущего ученого.</a:t>
            </a:r>
          </a:p>
          <a:p>
            <a:pPr lvl="0"/>
            <a:r>
              <a:rPr lang="ru-RU" dirty="0"/>
              <a:t>Дополнительное образование осуществляется </a:t>
            </a:r>
            <a:r>
              <a:rPr lang="ru-RU" b="1" dirty="0"/>
              <a:t>в организациях образования </a:t>
            </a:r>
            <a:r>
              <a:rPr lang="ru-RU" dirty="0"/>
              <a:t>и науки, реализующих программы дополнительного образования и прошедших </a:t>
            </a:r>
            <a:r>
              <a:rPr lang="ru-RU" b="1" dirty="0"/>
              <a:t>институциональную аккредитацию </a:t>
            </a:r>
            <a:r>
              <a:rPr lang="ru-RU" dirty="0"/>
              <a:t>в </a:t>
            </a:r>
            <a:r>
              <a:rPr lang="ru-RU" dirty="0" err="1"/>
              <a:t>аккредитационных</a:t>
            </a:r>
            <a:r>
              <a:rPr lang="ru-RU" dirty="0"/>
              <a:t> органах, внесенных в реестр признанных </a:t>
            </a:r>
            <a:r>
              <a:rPr lang="ru-RU" dirty="0" err="1"/>
              <a:t>аккредитационных</a:t>
            </a:r>
            <a:r>
              <a:rPr lang="ru-RU" dirty="0"/>
              <a:t> органов. </a:t>
            </a:r>
          </a:p>
          <a:p>
            <a:pPr lvl="0"/>
            <a:r>
              <a:rPr lang="ru-RU" b="1" dirty="0"/>
              <a:t>Дополнительное образование по медицинским специальностям </a:t>
            </a:r>
            <a:r>
              <a:rPr lang="ru-RU" dirty="0"/>
              <a:t>осуществляются организациями </a:t>
            </a:r>
            <a:r>
              <a:rPr lang="ru-RU" b="1" dirty="0"/>
              <a:t>высшего и (или) послевузовского образования, национальными и научными центрами, научно-исследовательскими институтами, высшими медицинскими колледжами </a:t>
            </a:r>
            <a:r>
              <a:rPr lang="ru-RU" dirty="0"/>
              <a:t>(далее – организация образования и науки) </a:t>
            </a:r>
            <a:r>
              <a:rPr lang="ru-RU" b="1" dirty="0"/>
              <a:t>на базе аккредитованных клинических баз, клиник организаций образования в области здравоохранения, университетских больниц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928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125" y="150124"/>
            <a:ext cx="11696132" cy="6469039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/>
              <a:t>Организации образования и науки, реализующие образовательные программы дополнительного образования, осуществляют прием заявлений на зачисление слушателя на циклы повышения квалификации, а также выдачу документов о прохождении повышения квалификации </a:t>
            </a:r>
            <a:r>
              <a:rPr lang="ru-RU" b="1" dirty="0"/>
              <a:t>осуществляют в электронном формате посредством веб-портала «электронного правительства</a:t>
            </a:r>
            <a:r>
              <a:rPr lang="ru-RU" b="1" dirty="0" smtClean="0"/>
              <a:t>»</a:t>
            </a:r>
            <a:r>
              <a:rPr lang="ru-RU" dirty="0" smtClean="0"/>
              <a:t>.</a:t>
            </a:r>
          </a:p>
          <a:p>
            <a:pPr lvl="0"/>
            <a:r>
              <a:rPr lang="ru-RU" dirty="0"/>
              <a:t>Реализация программ повышения квалификации кадровых ресурсов здравоохранения осуществляется в соответствии с программой повышения квалификации. </a:t>
            </a:r>
          </a:p>
          <a:p>
            <a:r>
              <a:rPr lang="ru-RU" dirty="0"/>
              <a:t>Ведение каталога образовательных программ повышения квалификации кадров в области здравоохранения (далее – ППК) Учебно-методическим объединением по направлению подготовки кадров «Здравоохранение» (далее – УМО) осуществляется по форме, согласно </a:t>
            </a:r>
            <a:r>
              <a:rPr lang="ru-RU" dirty="0">
                <a:hlinkClick r:id="rId2"/>
              </a:rPr>
              <a:t>приложению 5</a:t>
            </a:r>
            <a:r>
              <a:rPr lang="ru-RU" dirty="0"/>
              <a:t> к настоящим Правилам.</a:t>
            </a:r>
          </a:p>
          <a:p>
            <a:r>
              <a:rPr lang="ru-RU" dirty="0"/>
              <a:t>Каталог ППК ведется в электронном виде в информационной системе «Наименование» (далее – сокращенное) УМО</a:t>
            </a:r>
            <a:r>
              <a:rPr lang="ru-RU" dirty="0" smtClean="0"/>
              <a:t>. Включение </a:t>
            </a:r>
            <a:r>
              <a:rPr lang="ru-RU" dirty="0"/>
              <a:t>ППК в Каталог проводится </a:t>
            </a:r>
            <a:br>
              <a:rPr lang="ru-RU" dirty="0"/>
            </a:br>
            <a:r>
              <a:rPr lang="ru-RU" dirty="0"/>
              <a:t>в четыре этапа: 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dirty="0"/>
              <a:t>представление организацией образования и науки заявки о включении ППК в Каталог (далее – заявка) и копию ППК;</a:t>
            </a:r>
          </a:p>
          <a:p>
            <a:pPr marL="514350" lvl="0" indent="-514350">
              <a:buFont typeface="+mj-lt"/>
              <a:buAutoNum type="arabicParenR"/>
            </a:pPr>
            <a:r>
              <a:rPr lang="ru-RU" dirty="0"/>
              <a:t>привлечение экспертов для экспертизы ППК; </a:t>
            </a:r>
          </a:p>
          <a:p>
            <a:pPr marL="514350" lvl="0" indent="-514350">
              <a:buFont typeface="+mj-lt"/>
              <a:buAutoNum type="arabicParenR"/>
            </a:pPr>
            <a:r>
              <a:rPr lang="en-US" dirty="0" err="1"/>
              <a:t>проведение</a:t>
            </a:r>
            <a:r>
              <a:rPr lang="en-US" dirty="0"/>
              <a:t> </a:t>
            </a:r>
            <a:r>
              <a:rPr lang="en-US" dirty="0" err="1"/>
              <a:t>экспертизы</a:t>
            </a:r>
            <a:r>
              <a:rPr lang="en-US" dirty="0"/>
              <a:t> </a:t>
            </a:r>
            <a:r>
              <a:rPr lang="ru-RU" dirty="0"/>
              <a:t>ППК</a:t>
            </a:r>
            <a:r>
              <a:rPr lang="en-US" dirty="0"/>
              <a:t>; </a:t>
            </a:r>
            <a:endParaRPr lang="ru-RU" dirty="0"/>
          </a:p>
          <a:p>
            <a:pPr marL="514350" lvl="0" indent="-514350">
              <a:buFont typeface="+mj-lt"/>
              <a:buAutoNum type="arabicParenR"/>
            </a:pPr>
            <a:r>
              <a:rPr lang="ru-RU" dirty="0"/>
              <a:t>введение в каталог ППК.</a:t>
            </a:r>
          </a:p>
          <a:p>
            <a:pPr lvl="0"/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0766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534" y="163772"/>
            <a:ext cx="12096466" cy="6564573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С целью оценки качества проводится </a:t>
            </a:r>
            <a:r>
              <a:rPr lang="ru-RU" b="1" dirty="0"/>
              <a:t>экспертиза ППК</a:t>
            </a:r>
            <a:r>
              <a:rPr lang="ru-RU" dirty="0"/>
              <a:t> в части определения степени достижимости результатов обучения, соответствия к заявленному направлению повышения квалификации и ресурсному обеспечению в течении 10 (десяти) рабочих дней. При необходимости эксперты могут запросить дополнительную информацию об образовательной программе. </a:t>
            </a:r>
          </a:p>
          <a:p>
            <a:r>
              <a:rPr lang="ru-RU" b="1" dirty="0"/>
              <a:t>экспертная организация </a:t>
            </a:r>
            <a:r>
              <a:rPr lang="ru-RU" dirty="0"/>
              <a:t>– организация, определенная уполномоченным органом в области медицинского и фармацевтического образования, для осуществления экспертизы программ повышения квалификации в области здравоохранения, реализуемых организациями образования и научными организациями.</a:t>
            </a:r>
          </a:p>
          <a:p>
            <a:r>
              <a:rPr lang="ru-RU" dirty="0" smtClean="0"/>
              <a:t>Экспертная </a:t>
            </a:r>
            <a:r>
              <a:rPr lang="ru-RU" dirty="0"/>
              <a:t>организация </a:t>
            </a:r>
            <a:r>
              <a:rPr lang="ru-RU" b="1" dirty="0"/>
              <a:t>проводит техническую экспертизу ППК</a:t>
            </a:r>
            <a:r>
              <a:rPr lang="ru-RU" dirty="0"/>
              <a:t>. В случае необходимости, экспертная организация отправляет документы на доработку в организацию образования/науки, а также запрашивает дополнительные документы через информационные системы (электронная почта). Экспертная организация назначает Эксперта и направляет ему полный пакет документов для проведения экспертизы по содержанию и ресурсному обеспечению. </a:t>
            </a:r>
          </a:p>
          <a:p>
            <a:r>
              <a:rPr lang="ru-RU" b="1" dirty="0" smtClean="0"/>
              <a:t>Экспертами </a:t>
            </a:r>
            <a:r>
              <a:rPr lang="ru-RU" b="1" dirty="0"/>
              <a:t>привлекаются лица</a:t>
            </a:r>
            <a:r>
              <a:rPr lang="ru-RU" dirty="0"/>
              <a:t>, имеющие высшее профессиональное образование в сфере здравоохранения, стаж работы в сфере здравоохранения не менее 5 лет.</a:t>
            </a:r>
          </a:p>
          <a:p>
            <a:r>
              <a:rPr lang="ru-RU" dirty="0"/>
              <a:t>После проведения экспертизы эксперт дает заключение «включить ППК в Каталог» или «не включить ППК в Каталог».</a:t>
            </a:r>
          </a:p>
          <a:p>
            <a:r>
              <a:rPr lang="ru-RU" dirty="0"/>
              <a:t>Данные ППК, введенные в Каталог, должны обновляться УМО не менее 1 раза в год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198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6603" y="177421"/>
            <a:ext cx="11776881" cy="6531805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/>
              <a:t>Продолжительность одной учебной недели составляет 60 часов (2 кредита). </a:t>
            </a:r>
          </a:p>
          <a:p>
            <a:pPr lvl="0"/>
            <a:r>
              <a:rPr lang="ru-RU" dirty="0"/>
              <a:t>При планировании объема учебной работы один кредит равен 30 академическим часам.</a:t>
            </a:r>
          </a:p>
          <a:p>
            <a:r>
              <a:rPr lang="ru-RU" dirty="0"/>
              <a:t>Продолжительность одного академического часа составляет 50 минут.</a:t>
            </a:r>
          </a:p>
          <a:p>
            <a:pPr lvl="0"/>
            <a:r>
              <a:rPr lang="ru-RU" dirty="0"/>
              <a:t>Повышение квалификации специалистов в области здравоохранения осуществляется:</a:t>
            </a:r>
          </a:p>
          <a:p>
            <a:r>
              <a:rPr lang="ru-RU" dirty="0"/>
              <a:t>1) </a:t>
            </a:r>
            <a:r>
              <a:rPr lang="kk-KZ" dirty="0"/>
              <a:t>на циклах</a:t>
            </a:r>
            <a:r>
              <a:rPr lang="ru-RU" dirty="0"/>
              <a:t> повышения квалификации по теме (далее – тематический цикл повышения квалификации), реализуемых по специальностям в области здравоохранения;</a:t>
            </a:r>
          </a:p>
          <a:p>
            <a:r>
              <a:rPr lang="ru-RU" dirty="0"/>
              <a:t>2) на сертификационных курсах, реализуемых по специализациям (</a:t>
            </a:r>
            <a:r>
              <a:rPr lang="ru-RU" dirty="0" err="1"/>
              <a:t>субспециальностям</a:t>
            </a:r>
            <a:r>
              <a:rPr lang="ru-RU" dirty="0"/>
              <a:t>) в области здравоохранения в рамках основной специальности.</a:t>
            </a:r>
          </a:p>
          <a:p>
            <a:pPr lvl="0"/>
            <a:r>
              <a:rPr lang="ru-RU" dirty="0"/>
              <a:t>Срок обучения специалистов в области здравоохранения на тематических циклах повышения квалификации составляет от 2 кредитов (60 часов) до 10 </a:t>
            </a:r>
            <a:r>
              <a:rPr lang="kk-KZ" dirty="0"/>
              <a:t>кредитов (300 часов)</a:t>
            </a:r>
            <a:r>
              <a:rPr lang="ru-RU" dirty="0"/>
              <a:t>, на сертификационных курсах– от 15 </a:t>
            </a:r>
            <a:r>
              <a:rPr lang="kk-KZ" dirty="0"/>
              <a:t>(450 часов) </a:t>
            </a:r>
            <a:r>
              <a:rPr lang="ru-RU" dirty="0"/>
              <a:t>до 60 кредитов (1800 часов).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5855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1069" y="204716"/>
            <a:ext cx="11832609" cy="655092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/>
              <a:t>По положительному результату итогового контроля лицам, освоившим программы:</a:t>
            </a:r>
          </a:p>
          <a:p>
            <a:r>
              <a:rPr lang="ru-RU" dirty="0"/>
              <a:t>тематических циклов повышения квалификации – выдается свидетельство о повышении квалификации по форме, согласно приложению 2 к настоящим Правилам;</a:t>
            </a:r>
          </a:p>
          <a:p>
            <a:r>
              <a:rPr lang="ru-RU" dirty="0"/>
              <a:t>сертификационных курсов – выдается свидетельство о повышении квалификации по форме, согласно приложению 3 к настоящим Правилам, а также приложение к свидетельству (</a:t>
            </a:r>
            <a:r>
              <a:rPr lang="ru-RU" dirty="0" err="1"/>
              <a:t>транскрипт</a:t>
            </a:r>
            <a:r>
              <a:rPr lang="ru-RU" dirty="0"/>
              <a:t>), содержащее перечень освоенных специалистом знаний и навыков.</a:t>
            </a:r>
          </a:p>
          <a:p>
            <a:r>
              <a:rPr lang="ru-RU" dirty="0"/>
              <a:t>Свидетельство о повышении квалификации не действительно без приложения (</a:t>
            </a:r>
            <a:r>
              <a:rPr lang="ru-RU" dirty="0" err="1"/>
              <a:t>транскрипта</a:t>
            </a:r>
            <a:r>
              <a:rPr lang="ru-RU" dirty="0"/>
              <a:t>).</a:t>
            </a:r>
          </a:p>
          <a:p>
            <a:r>
              <a:rPr lang="ru-RU" dirty="0"/>
              <a:t>По результатам итогового контроля лицам, не освоившим программы повышения квалификации выдается справка о прохождении обучения с указанием объема освоенной программы и назначается повторный итоговый контроль.</a:t>
            </a:r>
          </a:p>
          <a:p>
            <a:pPr lvl="0"/>
            <a:r>
              <a:rPr lang="ru-RU" dirty="0"/>
              <a:t>На курсах повышения квалификации одна зачетная единица приравнивается к одному академическому часу.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8756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421" y="218364"/>
            <a:ext cx="11818961" cy="6482687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/>
              <a:t>Целью неформального образования </a:t>
            </a:r>
            <a:r>
              <a:rPr lang="ru-RU" dirty="0" smtClean="0"/>
              <a:t>является </a:t>
            </a:r>
            <a:r>
              <a:rPr lang="ru-RU" dirty="0"/>
              <a:t>получение необходимых знаний и навыков наиболее удобным для специалиста в области здравоохранения способами.</a:t>
            </a:r>
          </a:p>
          <a:p>
            <a:pPr lvl="0"/>
            <a:r>
              <a:rPr lang="ru-RU" dirty="0"/>
              <a:t>Неформальное образование для специалистов в области здравоохранения представляется организациями, осуществляющими образовательные услуги неформального образования и аккредитованной организацией по оценке обучающихся, выпускников по программам медицинского образования и специалистов здравоохранения.</a:t>
            </a:r>
          </a:p>
          <a:p>
            <a:r>
              <a:rPr lang="ru-RU" dirty="0"/>
              <a:t>Лица, имеющие сертификат специалиста в области здравоохранения, при перерыве стажа работы по специальности более трех лет допускаются к работе по соответствующей специальности после повышения квалификации 216 часов, стажировки не менее 1 месяца и оценки профессиональной подготовленности в организации, аккредитованной уполномоченным органом.</a:t>
            </a:r>
          </a:p>
          <a:p>
            <a:pPr lvl="0"/>
            <a:r>
              <a:rPr lang="ru-RU" dirty="0"/>
              <a:t>Неформальное образование медицинских работников </a:t>
            </a:r>
            <a:r>
              <a:rPr lang="ru-RU" b="1" dirty="0"/>
              <a:t>в форме стажировок </a:t>
            </a:r>
            <a:r>
              <a:rPr lang="ru-RU" dirty="0"/>
              <a:t>осуществляются организациями высшего и (или) послевузовского образования, национальными и научными центрами, научно-исследовательскими институтами, высшими медицинскими колледжами на базе аккредитованных клинических баз, клиник организаций образования в области здравоохранения, университетских больниц.</a:t>
            </a:r>
          </a:p>
          <a:p>
            <a:pPr lvl="0"/>
            <a:r>
              <a:rPr lang="ru-RU" b="1" dirty="0"/>
              <a:t>Неформальное образование осуществляется в следующих формах: семинары, тренинги, мастер-классы, стажировки, </a:t>
            </a:r>
            <a:r>
              <a:rPr lang="ru-RU" b="1" dirty="0" err="1"/>
              <a:t>вебинары</a:t>
            </a:r>
            <a:r>
              <a:rPr lang="ru-RU" b="1" dirty="0"/>
              <a:t>, он-</a:t>
            </a:r>
            <a:r>
              <a:rPr lang="ru-RU" b="1" dirty="0" err="1"/>
              <a:t>лайн</a:t>
            </a:r>
            <a:r>
              <a:rPr lang="ru-RU" b="1" dirty="0"/>
              <a:t> курсы, самооценка.</a:t>
            </a:r>
          </a:p>
          <a:p>
            <a:r>
              <a:rPr lang="ru-RU" dirty="0"/>
              <a:t>Услуги неформального образования оказываются без учета места, сроков и формы обучения.</a:t>
            </a:r>
          </a:p>
          <a:p>
            <a:pPr lvl="0"/>
            <a:r>
              <a:rPr lang="ru-RU" dirty="0"/>
              <a:t>Лицам, получившим услуги неформального образования, выдается сертификат по форме, определяемой обучающей организацией.</a:t>
            </a:r>
          </a:p>
          <a:p>
            <a:pPr lvl="0"/>
            <a:r>
              <a:rPr lang="ru-RU" dirty="0"/>
              <a:t>На программах неформального образования, проводимых в форме семинаров, </a:t>
            </a:r>
            <a:r>
              <a:rPr lang="ru-RU" dirty="0" err="1"/>
              <a:t>вебинаров</a:t>
            </a:r>
            <a:r>
              <a:rPr lang="ru-RU" dirty="0"/>
              <a:t>, он-</a:t>
            </a:r>
            <a:r>
              <a:rPr lang="ru-RU" dirty="0" err="1"/>
              <a:t>лайн</a:t>
            </a:r>
            <a:r>
              <a:rPr lang="ru-RU" dirty="0"/>
              <a:t> курсов, мастер-классов, одна зачетная единица приравнивается к одному академическому часу. Однодневное участие в конференциях, в том числе в международных, приравнивается к шести зачетным единицам. Положительный результат одной самооценки приравнивается к одной зачетной единице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86D64-176F-48B9-B9AD-44FEE4DC3742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28955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10644</TotalTime>
  <Words>2931</Words>
  <Application>Microsoft Office PowerPoint</Application>
  <PresentationFormat>Широкоэкранный</PresentationFormat>
  <Paragraphs>177</Paragraphs>
  <Slides>17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Arial Narrow</vt:lpstr>
      <vt:lpstr>Calibri</vt:lpstr>
      <vt:lpstr>Calibri Light</vt:lpstr>
      <vt:lpstr>Roboto Condensed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Dana K. Mauyenova</dc:creator>
  <cp:lastModifiedBy>user</cp:lastModifiedBy>
  <cp:revision>952</cp:revision>
  <cp:lastPrinted>2020-03-28T08:23:56Z</cp:lastPrinted>
  <dcterms:created xsi:type="dcterms:W3CDTF">2020-01-16T10:36:35Z</dcterms:created>
  <dcterms:modified xsi:type="dcterms:W3CDTF">2020-08-24T09:35:03Z</dcterms:modified>
</cp:coreProperties>
</file>