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01" r:id="rId2"/>
    <p:sldId id="602" r:id="rId3"/>
  </p:sldIdLst>
  <p:sldSz cx="12192000" cy="6858000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16A"/>
    <a:srgbClr val="FEB8AC"/>
    <a:srgbClr val="7395D3"/>
    <a:srgbClr val="97C777"/>
    <a:srgbClr val="4D7731"/>
    <a:srgbClr val="B94207"/>
    <a:srgbClr val="4189BE"/>
    <a:srgbClr val="F2F2F2"/>
    <a:srgbClr val="3489C2"/>
    <a:srgbClr val="348E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7" autoAdjust="0"/>
    <p:restoredTop sz="96395" autoAdjust="0"/>
  </p:normalViewPr>
  <p:slideViewPr>
    <p:cSldViewPr snapToGrid="0">
      <p:cViewPr varScale="1">
        <p:scale>
          <a:sx n="112" d="100"/>
          <a:sy n="112" d="100"/>
        </p:scale>
        <p:origin x="570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846DFA67-0D4A-430B-98FE-F6986DD06D35}" type="datetimeFigureOut">
              <a:rPr lang="ru-RU" smtClean="0"/>
              <a:pPr/>
              <a:t>10.07.2020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5CEE6111-9512-4FB5-A5C1-B215DAA45C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296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E8CE9D4E-7C17-4DBF-AB9E-BA21CBAEFD16}" type="datetimeFigureOut">
              <a:rPr lang="ru-RU" smtClean="0"/>
              <a:pPr/>
              <a:t>10.07.2020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22" tIns="45710" rIns="91422" bIns="4571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FDD6868E-3F79-4865-A1A4-593D2EC0A3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522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272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918F-AC78-4A97-B226-0BFBE91CBD90}" type="datetime1">
              <a:rPr lang="ru-RU" smtClean="0"/>
              <a:pPr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52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89F8-EAC6-4BA3-ABF7-DB27F4FBDA19}" type="datetime1">
              <a:rPr lang="ru-RU" smtClean="0"/>
              <a:pPr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04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8B08-548C-4C21-987B-3EE7B912976A}" type="datetime1">
              <a:rPr lang="ru-RU" smtClean="0"/>
              <a:pPr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096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BA67-A382-4033-A47B-3A5B6A1133C6}" type="datetime1">
              <a:rPr lang="ru-RU" smtClean="0"/>
              <a:pPr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6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8F31-8526-4CB0-9ACA-4B4AF0C0CEFA}" type="datetime1">
              <a:rPr lang="ru-RU" smtClean="0"/>
              <a:pPr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18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FB21-67CF-45E5-8D8F-5B9F07C60DE5}" type="datetime1">
              <a:rPr lang="ru-RU" smtClean="0"/>
              <a:pPr/>
              <a:t>10.07.2020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986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45A5-63A4-421C-A0CF-E47AE7CD1042}" type="datetime1">
              <a:rPr lang="ru-RU" smtClean="0"/>
              <a:pPr/>
              <a:t>10.07.2020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28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0622-538F-40B9-ADD6-8B945BF5F126}" type="datetime1">
              <a:rPr lang="ru-RU" smtClean="0"/>
              <a:pPr/>
              <a:t>10.07.2020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11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3CF3-721D-4F97-BE54-DCF156635E82}" type="datetime1">
              <a:rPr lang="ru-RU" smtClean="0"/>
              <a:pPr/>
              <a:t>10.07.2020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7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361F-AE2C-43C3-B62C-500128A2EFA7}" type="datetime1">
              <a:rPr lang="ru-RU" smtClean="0"/>
              <a:pPr/>
              <a:t>10.07.2020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75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9143-94A1-486F-B654-23BA0BDEBFCF}" type="datetime1">
              <a:rPr lang="ru-RU" smtClean="0"/>
              <a:pPr/>
              <a:t>10.07.2020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91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C81B2-3E09-43EE-9FB8-86CEDC1CE433}" type="datetime1">
              <a:rPr lang="ru-RU" smtClean="0"/>
              <a:pPr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03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12A67D73-3C04-4FB9-8504-C0C35A1BCEAD}"/>
              </a:ext>
            </a:extLst>
          </p:cNvPr>
          <p:cNvCxnSpPr/>
          <p:nvPr/>
        </p:nvCxnSpPr>
        <p:spPr>
          <a:xfrm>
            <a:off x="2484578" y="4120699"/>
            <a:ext cx="92160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F62227A-1494-4952-94C0-C2DF2E9C3763}"/>
              </a:ext>
            </a:extLst>
          </p:cNvPr>
          <p:cNvSpPr txBox="1"/>
          <p:nvPr/>
        </p:nvSpPr>
        <p:spPr>
          <a:xfrm>
            <a:off x="1906084" y="1399257"/>
            <a:ext cx="9695738" cy="1969740"/>
          </a:xfrm>
          <a:prstGeom prst="rect">
            <a:avLst/>
          </a:prstGeom>
          <a:noFill/>
        </p:spPr>
        <p:txBody>
          <a:bodyPr wrap="square" lIns="121893" tIns="60945" rIns="121893" bIns="60945" rtlCol="0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  <a:latin typeface="Arial" panose="020B0604020202020204" pitchFamily="34" charset="0"/>
                <a:ea typeface="Roboto Condensed" panose="02000000000000000000" pitchFamily="2" charset="0"/>
              </a:defRPr>
            </a:lvl1pPr>
          </a:lstStyle>
          <a:p>
            <a:pPr lvl="0"/>
            <a:r>
              <a:rPr lang="ru-RU" sz="4000" dirty="0">
                <a:solidFill>
                  <a:srgbClr val="002060"/>
                </a:solidFill>
              </a:rPr>
              <a:t>Обсуждение формата обучения в медицинских ВУЗах в 2020-2021 учебном году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58564" y="5052439"/>
            <a:ext cx="54633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докладчик ректор НАО "Медицинский университет Астана" </a:t>
            </a:r>
            <a:endParaRPr lang="ru-RU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lvl="0"/>
            <a:r>
              <a:rPr lang="ru-RU" dirty="0" err="1" smtClean="0">
                <a:solidFill>
                  <a:srgbClr val="002060"/>
                </a:solidFill>
                <a:latin typeface="Arial Narrow" panose="020B0606020202030204" pitchFamily="34" charset="0"/>
              </a:rPr>
              <a:t>Павалькис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Д.</a:t>
            </a:r>
          </a:p>
        </p:txBody>
      </p:sp>
    </p:spTree>
    <p:extLst>
      <p:ext uri="{BB962C8B-B14F-4D97-AF65-F5344CB8AC3E}">
        <p14:creationId xmlns:p14="http://schemas.microsoft.com/office/powerpoint/2010/main" val="293222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34938"/>
          </a:xfrm>
        </p:spPr>
        <p:txBody>
          <a:bodyPr/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Предложения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231447" y="932455"/>
            <a:ext cx="11698482" cy="549398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Arial Narrow" panose="020B0606020202030204" pitchFamily="34" charset="0"/>
              </a:rPr>
              <a:t>Цель – мобилизация обучающихся и ППС, в рамках образовательных программ</a:t>
            </a:r>
          </a:p>
          <a:p>
            <a:pPr marL="0" indent="0">
              <a:buNone/>
            </a:pPr>
            <a:endParaRPr lang="ru-RU" b="1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Arial Narrow" panose="020B0606020202030204" pitchFamily="34" charset="0"/>
              </a:rPr>
              <a:t>Программы </a:t>
            </a:r>
            <a:r>
              <a:rPr lang="ru-RU" b="1" dirty="0" err="1" smtClean="0">
                <a:latin typeface="Arial Narrow" panose="020B0606020202030204" pitchFamily="34" charset="0"/>
              </a:rPr>
              <a:t>бакалавриата</a:t>
            </a:r>
            <a:r>
              <a:rPr lang="ru-RU" b="1" dirty="0" smtClean="0">
                <a:latin typeface="Arial Narrow" panose="020B0606020202030204" pitchFamily="34" charset="0"/>
              </a:rPr>
              <a:t> (ОМ, Педиатрия, ОЗ, СД, Фармация, Стоматология):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Arial Narrow" panose="020B0606020202030204" pitchFamily="34" charset="0"/>
              </a:rPr>
              <a:t>Блок ООД организовать дистанционно</a:t>
            </a:r>
          </a:p>
          <a:p>
            <a:pPr marL="514350" indent="-514350">
              <a:buAutoNum type="arabicPeriod" startAt="2"/>
            </a:pPr>
            <a:r>
              <a:rPr lang="ru-RU" dirty="0" smtClean="0">
                <a:latin typeface="Arial Narrow" panose="020B0606020202030204" pitchFamily="34" charset="0"/>
              </a:rPr>
              <a:t>Блок БД организовать </a:t>
            </a:r>
            <a:r>
              <a:rPr lang="ru-RU" dirty="0" smtClean="0">
                <a:latin typeface="Arial Narrow" panose="020B0606020202030204" pitchFamily="34" charset="0"/>
              </a:rPr>
              <a:t>очно (лабораторные занятия малыми группами)/</a:t>
            </a:r>
            <a:r>
              <a:rPr lang="ru-RU" dirty="0" smtClean="0">
                <a:latin typeface="Arial Narrow" panose="020B0606020202030204" pitchFamily="34" charset="0"/>
              </a:rPr>
              <a:t>дистанционно</a:t>
            </a:r>
          </a:p>
          <a:p>
            <a:pPr marL="514350" indent="-514350">
              <a:buFont typeface="Arial" panose="020B0604020202020204" pitchFamily="34" charset="0"/>
              <a:buAutoNum type="arabicPeriod" startAt="2"/>
            </a:pPr>
            <a:r>
              <a:rPr lang="ru-RU" dirty="0" smtClean="0">
                <a:latin typeface="Arial Narrow" panose="020B0606020202030204" pitchFamily="34" charset="0"/>
              </a:rPr>
              <a:t>Блок ПД </a:t>
            </a:r>
            <a:r>
              <a:rPr lang="ru-RU" dirty="0">
                <a:latin typeface="Arial Narrow" panose="020B0606020202030204" pitchFamily="34" charset="0"/>
              </a:rPr>
              <a:t>организовать </a:t>
            </a:r>
            <a:r>
              <a:rPr lang="ru-RU" dirty="0" smtClean="0">
                <a:latin typeface="Arial Narrow" panose="020B0606020202030204" pitchFamily="34" charset="0"/>
              </a:rPr>
              <a:t>очно (СРО)/дистанционно</a:t>
            </a:r>
            <a:endParaRPr lang="ru-RU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ru-RU" b="1" dirty="0">
                <a:latin typeface="Arial Narrow" panose="020B0606020202030204" pitchFamily="34" charset="0"/>
              </a:rPr>
              <a:t>Программы </a:t>
            </a:r>
            <a:r>
              <a:rPr lang="ru-RU" b="1" dirty="0" smtClean="0">
                <a:latin typeface="Arial Narrow" panose="020B0606020202030204" pitchFamily="34" charset="0"/>
              </a:rPr>
              <a:t>интернатуры и резидентуры </a:t>
            </a:r>
            <a:r>
              <a:rPr lang="ru-RU" dirty="0" smtClean="0">
                <a:latin typeface="Arial Narrow" panose="020B0606020202030204" pitchFamily="34" charset="0"/>
              </a:rPr>
              <a:t>– организовать очное </a:t>
            </a:r>
            <a:r>
              <a:rPr lang="ru-RU" dirty="0">
                <a:latin typeface="Arial Narrow" panose="020B0606020202030204" pitchFamily="34" charset="0"/>
              </a:rPr>
              <a:t>практико-ориентированное </a:t>
            </a:r>
            <a:r>
              <a:rPr lang="ru-RU" dirty="0" smtClean="0">
                <a:latin typeface="Arial Narrow" panose="020B0606020202030204" pitchFamily="34" charset="0"/>
              </a:rPr>
              <a:t>обучение (при работе в должности врача резидента засчитывать дисциплины соответствующие профилю подготовки);</a:t>
            </a:r>
            <a:endParaRPr lang="ru-RU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Arial Narrow" panose="020B0606020202030204" pitchFamily="34" charset="0"/>
              </a:rPr>
              <a:t>Программы магистратуры </a:t>
            </a:r>
            <a:r>
              <a:rPr lang="ru-RU" dirty="0">
                <a:latin typeface="Arial Narrow" panose="020B0606020202030204" pitchFamily="34" charset="0"/>
              </a:rPr>
              <a:t>– организовать очное практико-ориентированное </a:t>
            </a:r>
            <a:r>
              <a:rPr lang="ru-RU" dirty="0" smtClean="0">
                <a:latin typeface="Arial Narrow" panose="020B0606020202030204" pitchFamily="34" charset="0"/>
              </a:rPr>
              <a:t>обучение (привлечь </a:t>
            </a:r>
            <a:r>
              <a:rPr lang="ru-RU" dirty="0" smtClean="0">
                <a:latin typeface="Arial Narrow" panose="020B0606020202030204" pitchFamily="34" charset="0"/>
              </a:rPr>
              <a:t>к </a:t>
            </a:r>
            <a:r>
              <a:rPr lang="ru-RU" dirty="0" smtClean="0">
                <a:latin typeface="Arial Narrow" panose="020B0606020202030204" pitchFamily="34" charset="0"/>
              </a:rPr>
              <a:t>аналитической </a:t>
            </a:r>
            <a:r>
              <a:rPr lang="ru-RU" dirty="0" smtClean="0">
                <a:latin typeface="Arial Narrow" panose="020B0606020202030204" pitchFamily="34" charset="0"/>
              </a:rPr>
              <a:t>работе в штабах и </a:t>
            </a:r>
            <a:r>
              <a:rPr lang="ru-RU" dirty="0" err="1" smtClean="0">
                <a:latin typeface="Arial Narrow" panose="020B0606020202030204" pitchFamily="34" charset="0"/>
              </a:rPr>
              <a:t>др</a:t>
            </a:r>
            <a:r>
              <a:rPr lang="ru-RU" dirty="0" smtClean="0">
                <a:latin typeface="Arial Narrow" panose="020B0606020202030204" pitchFamily="34" charset="0"/>
              </a:rPr>
              <a:t>);</a:t>
            </a:r>
            <a:endParaRPr lang="ru-RU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ru-RU" b="1" dirty="0">
                <a:latin typeface="Arial Narrow" panose="020B0606020202030204" pitchFamily="34" charset="0"/>
              </a:rPr>
              <a:t>Программы </a:t>
            </a:r>
            <a:r>
              <a:rPr lang="ru-RU" b="1" dirty="0" smtClean="0">
                <a:latin typeface="Arial Narrow" panose="020B0606020202030204" pitchFamily="34" charset="0"/>
              </a:rPr>
              <a:t>докторантуры </a:t>
            </a:r>
            <a:r>
              <a:rPr lang="ru-RU" dirty="0">
                <a:latin typeface="Arial Narrow" panose="020B0606020202030204" pitchFamily="34" charset="0"/>
              </a:rPr>
              <a:t>– организовать очное практико-ориентированное </a:t>
            </a:r>
            <a:r>
              <a:rPr lang="ru-RU" dirty="0" smtClean="0">
                <a:latin typeface="Arial Narrow" panose="020B0606020202030204" pitchFamily="34" charset="0"/>
              </a:rPr>
              <a:t>обучение (привлечь к </a:t>
            </a:r>
            <a:r>
              <a:rPr lang="ru-RU" dirty="0" smtClean="0">
                <a:latin typeface="Arial Narrow" panose="020B0606020202030204" pitchFamily="34" charset="0"/>
              </a:rPr>
              <a:t>аналитической работе в штабах и </a:t>
            </a:r>
            <a:r>
              <a:rPr lang="ru-RU" dirty="0" err="1" smtClean="0">
                <a:latin typeface="Arial Narrow" panose="020B0606020202030204" pitchFamily="34" charset="0"/>
              </a:rPr>
              <a:t>др</a:t>
            </a:r>
            <a:r>
              <a:rPr lang="ru-RU" dirty="0" smtClean="0">
                <a:latin typeface="Arial Narrow" panose="020B0606020202030204" pitchFamily="34" charset="0"/>
              </a:rPr>
              <a:t>);</a:t>
            </a:r>
          </a:p>
          <a:p>
            <a:pPr marL="0" indent="0">
              <a:buNone/>
            </a:pPr>
            <a:endParaRPr lang="ru-RU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Arial Narrow" panose="020B0606020202030204" pitchFamily="34" charset="0"/>
              </a:rPr>
              <a:t>Проект решения:</a:t>
            </a:r>
          </a:p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</a:rPr>
              <a:t>Учитывая эпидемиологическую ситуацию и требования к качеству подготовки для обучающих всех уровней предусмотреть практико-ориентированную подготовку и предоставить возможность подработки в организациях здравоохранения с последующим </a:t>
            </a:r>
            <a:r>
              <a:rPr lang="ru-RU" dirty="0" err="1" smtClean="0">
                <a:latin typeface="Arial Narrow" panose="020B0606020202030204" pitchFamily="34" charset="0"/>
              </a:rPr>
              <a:t>перезачетом</a:t>
            </a:r>
            <a:r>
              <a:rPr lang="ru-RU" dirty="0" smtClean="0">
                <a:latin typeface="Arial Narrow" panose="020B0606020202030204" pitchFamily="34" charset="0"/>
              </a:rPr>
              <a:t> профильных компонентов программы и дисциплин.</a:t>
            </a:r>
          </a:p>
          <a:p>
            <a:pPr marL="0" indent="0">
              <a:buNone/>
            </a:pPr>
            <a:endParaRPr lang="ru-RU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3104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10059</TotalTime>
  <Words>162</Words>
  <Application>Microsoft Office PowerPoint</Application>
  <PresentationFormat>Широкоэкранный</PresentationFormat>
  <Paragraphs>17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Roboto Condensed</vt:lpstr>
      <vt:lpstr>Тема Office</vt:lpstr>
      <vt:lpstr>Презентация PowerPoint</vt:lpstr>
      <vt:lpstr>Предложения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Dana K. Mauyenova</dc:creator>
  <cp:lastModifiedBy>user</cp:lastModifiedBy>
  <cp:revision>963</cp:revision>
  <cp:lastPrinted>2020-07-10T03:26:59Z</cp:lastPrinted>
  <dcterms:created xsi:type="dcterms:W3CDTF">2020-01-16T10:36:35Z</dcterms:created>
  <dcterms:modified xsi:type="dcterms:W3CDTF">2020-07-10T06:02:16Z</dcterms:modified>
</cp:coreProperties>
</file>