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65" r:id="rId6"/>
    <p:sldId id="266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иклефс Виктор" initials="РВ" lastIdx="1" clrIdx="0">
    <p:extLst>
      <p:ext uri="{19B8F6BF-5375-455C-9EA6-DF929625EA0E}">
        <p15:presenceInfo xmlns:p15="http://schemas.microsoft.com/office/powerpoint/2012/main" userId="Риклефс Вик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>
        <p:scale>
          <a:sx n="63" d="100"/>
          <a:sy n="63" d="100"/>
        </p:scale>
        <p:origin x="6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20876-1591-4D6C-9935-8190FAA753E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F441-F276-4FD5-838D-896FE80B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0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FDDE4-B4E1-4783-8576-D19D98AEBB2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2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3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6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6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7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3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1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6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5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5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064E-B1BA-4F19-8F6A-073AE8066F2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7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560" y="5572443"/>
            <a:ext cx="7772400" cy="178117"/>
          </a:xfrm>
        </p:spPr>
        <p:txBody>
          <a:bodyPr>
            <a:noAutofit/>
          </a:bodyPr>
          <a:lstStyle/>
          <a:p>
            <a:r>
              <a:rPr lang="ru-RU" sz="4000" b="1" u="sng" dirty="0"/>
              <a:t>Вопрос 3. </a:t>
            </a:r>
            <a:br>
              <a:rPr lang="ru-RU" sz="4000" b="1" dirty="0"/>
            </a:br>
            <a:r>
              <a:rPr lang="ru-RU" sz="4000" b="1" dirty="0"/>
              <a:t>Проведение </a:t>
            </a:r>
            <a:r>
              <a:rPr lang="ru-RU" sz="4000" b="1" dirty="0" err="1"/>
              <a:t>форсайт</a:t>
            </a:r>
            <a:r>
              <a:rPr lang="ru-RU" sz="4000" b="1" dirty="0"/>
              <a:t>-сессий для других вузов</a:t>
            </a:r>
            <a:br>
              <a:rPr lang="en-GB" sz="4000" b="1" dirty="0"/>
            </a:br>
            <a:br>
              <a:rPr lang="en-GB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1800" b="1" dirty="0"/>
              <a:t>ЗАСЕДАНИЕ УМО ПО НАПРАВЛЕНИЮ ПОДГОТОВКИ – ЗДРАВООХРАНЕНИЕ</a:t>
            </a:r>
            <a:br>
              <a:rPr lang="ru-RU" sz="1800" b="1" dirty="0"/>
            </a:br>
            <a:br>
              <a:rPr lang="ru-RU" sz="1800" b="1" dirty="0"/>
            </a:br>
            <a:r>
              <a:rPr lang="ru-RU" sz="1800" b="1" dirty="0"/>
              <a:t>05 июня 2020 г.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8216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4397" y="172023"/>
            <a:ext cx="3853940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846" b="1" dirty="0">
                <a:solidFill>
                  <a:prstClr val="white"/>
                </a:solidFill>
                <a:cs typeface="Arial" panose="020B0604020202020204" pitchFamily="34" charset="0"/>
              </a:rPr>
              <a:t>СН 2. Совершенство в образовании </a:t>
            </a:r>
          </a:p>
          <a:p>
            <a:pPr lvl="0" algn="ctr">
              <a:defRPr/>
            </a:pPr>
            <a:r>
              <a:rPr lang="ru-RU" sz="1846" b="1" dirty="0">
                <a:solidFill>
                  <a:prstClr val="white"/>
                </a:solidFill>
                <a:cs typeface="Arial" panose="020B0604020202020204" pitchFamily="34" charset="0"/>
              </a:rPr>
              <a:t>и студенческой жизни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-1" y="263819"/>
            <a:ext cx="9144002" cy="766398"/>
            <a:chOff x="-2" y="7830"/>
            <a:chExt cx="9906002" cy="83026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44083">
                <a:defRPr/>
              </a:pPr>
              <a:endParaRPr lang="ru-RU" sz="1662" b="1" kern="0" dirty="0">
                <a:solidFill>
                  <a:srgbClr val="2A166F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2" y="7830"/>
              <a:ext cx="9900000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46" b="1" cap="small" dirty="0"/>
                <a:t>ФОРСАЙТ-ИССЛЕДОВАНИЯ В СФЕРЕ ОБРАЗОВАНИЯ И НАУКИ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8B26AD-D143-4809-98F2-562CB9AAD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70" y="1030217"/>
            <a:ext cx="3293403" cy="30581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3C3BD-B17E-4BAE-ACD7-324FF66E9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056" y="1135675"/>
            <a:ext cx="4854064" cy="22159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4B5D11-BBC1-46E9-9909-0DC0C1D4B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074" r="1726" b="3855"/>
          <a:stretch/>
        </p:blipFill>
        <p:spPr bwMode="auto">
          <a:xfrm>
            <a:off x="107056" y="4193835"/>
            <a:ext cx="3395032" cy="25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85AD82-1E2E-4A06-9C78-D7C2777BF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5319" y="3857764"/>
            <a:ext cx="4424040" cy="26570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6F7993-2B82-45EE-AE15-FA7D442F2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0817" y="3607856"/>
            <a:ext cx="1231488" cy="15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743E85-049C-4E1A-8A23-098BDF7A2263}"/>
              </a:ext>
            </a:extLst>
          </p:cNvPr>
          <p:cNvSpPr/>
          <p:nvPr/>
        </p:nvSpPr>
        <p:spPr>
          <a:xfrm>
            <a:off x="1" y="937918"/>
            <a:ext cx="9144000" cy="9229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ru-RU" sz="1662" b="1" kern="0" dirty="0">
              <a:solidFill>
                <a:srgbClr val="2A166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C2404C-0EA9-4E31-9142-20A6B686283F}"/>
              </a:ext>
            </a:extLst>
          </p:cNvPr>
          <p:cNvSpPr/>
          <p:nvPr/>
        </p:nvSpPr>
        <p:spPr>
          <a:xfrm>
            <a:off x="-1" y="263819"/>
            <a:ext cx="9138462" cy="529622"/>
          </a:xfrm>
          <a:prstGeom prst="rect">
            <a:avLst/>
          </a:prstGeom>
          <a:solidFill>
            <a:srgbClr val="1B045C"/>
          </a:solidFill>
          <a:ln>
            <a:solidFill>
              <a:srgbClr val="240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6" b="1" cap="small" dirty="0"/>
              <a:t>ЦЕЛЬ ФОРСАЙТ-ИССЛЕДОВАНИЙ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6D27B6-100B-446C-9292-2C2951646DAD}"/>
              </a:ext>
            </a:extLst>
          </p:cNvPr>
          <p:cNvSpPr/>
          <p:nvPr/>
        </p:nvSpPr>
        <p:spPr>
          <a:xfrm>
            <a:off x="193040" y="1174694"/>
            <a:ext cx="8798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Open Sans"/>
              </a:rPr>
              <a:t>Задача </a:t>
            </a:r>
            <a:r>
              <a:rPr lang="ru-RU" sz="2800" b="1" u="sng" dirty="0" err="1">
                <a:solidFill>
                  <a:srgbClr val="FF0000"/>
                </a:solidFill>
                <a:latin typeface="Open Sans"/>
              </a:rPr>
              <a:t>форсайта</a:t>
            </a:r>
            <a:r>
              <a:rPr lang="ru-RU" sz="2800" b="1" u="sng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2800" b="1" dirty="0">
                <a:solidFill>
                  <a:srgbClr val="3C3C3C"/>
                </a:solidFill>
                <a:latin typeface="Open Sans"/>
              </a:rPr>
              <a:t>– не только попробовать предсказать будущее, а совместными усилиями и с учетом всех факторов, влияющих на ситуацию, договориться о том, каким оно будет</a:t>
            </a:r>
            <a:endParaRPr lang="ru-RU" sz="28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37149E-5045-4F44-BD50-28589D42A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5"/>
          <a:stretch/>
        </p:blipFill>
        <p:spPr>
          <a:xfrm>
            <a:off x="609600" y="3135053"/>
            <a:ext cx="7924800" cy="35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7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37DD35-8B94-4F70-A951-F69ECB12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174694"/>
            <a:ext cx="8859520" cy="5195626"/>
          </a:xfrm>
        </p:spPr>
        <p:txBody>
          <a:bodyPr numCol="3">
            <a:noAutofit/>
          </a:bodyPr>
          <a:lstStyle/>
          <a:p>
            <a:pPr marL="0" indent="0" algn="ctr">
              <a:buNone/>
            </a:pPr>
            <a:r>
              <a:rPr lang="ru-RU" sz="1400" b="1" dirty="0"/>
              <a:t>Факторы образовательной среды</a:t>
            </a:r>
          </a:p>
          <a:p>
            <a:pPr marL="355600" lvl="1"/>
            <a:r>
              <a:rPr lang="ru-RU" sz="1400" dirty="0"/>
              <a:t>Компетентностное, переменное по продолжительности, индивидуализированное обучение в контексте триединства образования, практики и науки</a:t>
            </a:r>
          </a:p>
          <a:p>
            <a:pPr marL="355600" lvl="1"/>
            <a:r>
              <a:rPr lang="ru-RU" sz="1400" dirty="0"/>
              <a:t>Развитие </a:t>
            </a:r>
            <a:r>
              <a:rPr lang="ru-RU" sz="1400" dirty="0" err="1"/>
              <a:t>симуляционных</a:t>
            </a:r>
            <a:r>
              <a:rPr lang="ru-RU" sz="1400" dirty="0"/>
              <a:t> технологий</a:t>
            </a:r>
          </a:p>
          <a:p>
            <a:pPr marL="355600" lvl="1"/>
            <a:r>
              <a:rPr lang="ru-RU" sz="1400" dirty="0"/>
              <a:t>Развитие компетенций преподавателя и карьера в области образования</a:t>
            </a:r>
          </a:p>
          <a:p>
            <a:pPr marL="355600" lvl="1"/>
            <a:r>
              <a:rPr lang="ru-RU" sz="1400" dirty="0"/>
              <a:t>Совершенствование механизмов финансирования образования и отбора студентов и резидентов</a:t>
            </a:r>
          </a:p>
          <a:p>
            <a:pPr marL="355600" lvl="1"/>
            <a:r>
              <a:rPr lang="ru-RU" sz="1400" dirty="0"/>
              <a:t>Адаптивная образовательная программа, способствующая развитию гибких навыков</a:t>
            </a:r>
          </a:p>
          <a:p>
            <a:pPr marL="0" indent="0" algn="ctr">
              <a:buNone/>
            </a:pPr>
            <a:r>
              <a:rPr lang="ru-RU" sz="1400" b="1" dirty="0"/>
              <a:t>Глобализация</a:t>
            </a:r>
          </a:p>
          <a:p>
            <a:pPr marL="355600" lvl="1"/>
            <a:r>
              <a:rPr lang="ru-RU" sz="1400" dirty="0"/>
              <a:t>Миграция человеческих ресурсов</a:t>
            </a:r>
          </a:p>
          <a:p>
            <a:pPr marL="355600" lvl="1"/>
            <a:r>
              <a:rPr lang="ru-RU" sz="1400" dirty="0"/>
              <a:t>Глобальная ориентированность образовательных программ</a:t>
            </a:r>
          </a:p>
          <a:p>
            <a:pPr marL="355600" lvl="1"/>
            <a:r>
              <a:rPr lang="ru-RU" sz="1400" dirty="0"/>
              <a:t>Развитие международных связей университетов</a:t>
            </a:r>
          </a:p>
          <a:p>
            <a:pPr marL="355600" lvl="1"/>
            <a:r>
              <a:rPr lang="ru-RU" sz="1400" dirty="0"/>
              <a:t>Необходимость локализации международных стандартов</a:t>
            </a:r>
          </a:p>
          <a:p>
            <a:pPr marL="0" indent="0" algn="ctr">
              <a:buNone/>
            </a:pPr>
            <a:r>
              <a:rPr lang="ru-RU" sz="1400" b="1" dirty="0"/>
              <a:t>Факторы системы здравоохранения</a:t>
            </a:r>
          </a:p>
          <a:p>
            <a:pPr marL="355600" lvl="1"/>
            <a:r>
              <a:rPr lang="ru-RU" sz="1400" dirty="0"/>
              <a:t>Смещение содержания образовательной программы от лечения заболеваний к профилактике</a:t>
            </a:r>
          </a:p>
          <a:p>
            <a:pPr marL="355600" lvl="1"/>
            <a:r>
              <a:rPr lang="ru-RU" sz="1400" dirty="0"/>
              <a:t>Переход от госпитальной медицины к первичной медицинской помощи</a:t>
            </a:r>
          </a:p>
          <a:p>
            <a:pPr marL="355600" lvl="1"/>
            <a:r>
              <a:rPr lang="ru-RU" sz="1400" dirty="0"/>
              <a:t>Важность командной работы в здравоохранении</a:t>
            </a:r>
          </a:p>
          <a:p>
            <a:pPr marL="355600" lvl="1"/>
            <a:r>
              <a:rPr lang="ru-RU" sz="1400" dirty="0"/>
              <a:t>Появление новых медицинских профессий, требующих меньшего объема подготовки (помощники врачей, медсестёр расширенной практики и т.д.)</a:t>
            </a:r>
          </a:p>
          <a:p>
            <a:pPr marL="0" indent="0" algn="ctr">
              <a:buNone/>
            </a:pPr>
            <a:r>
              <a:rPr lang="ru-RU" sz="1400" b="1" dirty="0"/>
              <a:t>Культурные и социальные факторы</a:t>
            </a:r>
          </a:p>
          <a:p>
            <a:pPr marL="355600" lvl="1"/>
            <a:r>
              <a:rPr lang="ru-RU" sz="1400" dirty="0"/>
              <a:t>Укрепление роли профессионализма</a:t>
            </a:r>
          </a:p>
          <a:p>
            <a:pPr marL="355600" lvl="1"/>
            <a:r>
              <a:rPr lang="ru-RU" sz="1400" dirty="0"/>
              <a:t>Изменение ценностных ориентаций пациентов</a:t>
            </a:r>
          </a:p>
          <a:p>
            <a:pPr marL="355600" lvl="1"/>
            <a:r>
              <a:rPr lang="ru-RU" sz="1400" dirty="0"/>
              <a:t>Изменение ценностных ориентаций обучающихся</a:t>
            </a:r>
          </a:p>
          <a:p>
            <a:pPr marL="355600" lvl="1"/>
            <a:r>
              <a:rPr lang="ru-RU" sz="1400" dirty="0"/>
              <a:t>Повышение стрессоустойчивости и адаптационных способностей студентов и медицинских работников</a:t>
            </a:r>
          </a:p>
          <a:p>
            <a:pPr marL="0" indent="0" algn="ctr">
              <a:buNone/>
            </a:pPr>
            <a:r>
              <a:rPr lang="ru-RU" sz="1400" b="1" dirty="0"/>
              <a:t>Технологические факторы</a:t>
            </a:r>
          </a:p>
          <a:p>
            <a:pPr marL="355600" lvl="1"/>
            <a:r>
              <a:rPr lang="ru-RU" sz="1400" dirty="0"/>
              <a:t>Системы искусственного интеллекта при принятии клинических решений</a:t>
            </a:r>
          </a:p>
          <a:p>
            <a:pPr marL="355600" lvl="1"/>
            <a:r>
              <a:rPr lang="ru-RU" sz="1400" dirty="0"/>
              <a:t>Изменение взаимоотношений врача и пациента в эру информационных технологий</a:t>
            </a:r>
          </a:p>
          <a:p>
            <a:pPr marL="355600" lvl="1"/>
            <a:r>
              <a:rPr lang="ru-RU" sz="1400" dirty="0"/>
              <a:t>Необходимость развития информационной грамотности будущих врачей</a:t>
            </a:r>
          </a:p>
          <a:p>
            <a:pPr marL="355600" lvl="1"/>
            <a:r>
              <a:rPr lang="ru-RU" sz="1400" dirty="0"/>
              <a:t>Изменение методов преподавания и оценки (смешанное обучение</a:t>
            </a:r>
            <a:r>
              <a:rPr lang="en-GB" sz="1400" dirty="0"/>
              <a:t>)</a:t>
            </a:r>
            <a:endParaRPr lang="ru-RU" sz="1400" dirty="0"/>
          </a:p>
          <a:p>
            <a:pPr lvl="1"/>
            <a:endParaRPr lang="ru-RU" sz="1400" dirty="0"/>
          </a:p>
          <a:p>
            <a:pPr lvl="1"/>
            <a:endParaRPr lang="ru-RU" sz="1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B9FF15-8937-4E16-8BEB-EFF986B1AB1D}"/>
              </a:ext>
            </a:extLst>
          </p:cNvPr>
          <p:cNvSpPr/>
          <p:nvPr/>
        </p:nvSpPr>
        <p:spPr>
          <a:xfrm>
            <a:off x="1" y="937918"/>
            <a:ext cx="9144000" cy="9229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ru-RU" sz="1662" b="1" kern="0" dirty="0">
              <a:solidFill>
                <a:srgbClr val="2A166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3AE884-6D6B-480F-978F-EB94ABC3470B}"/>
              </a:ext>
            </a:extLst>
          </p:cNvPr>
          <p:cNvSpPr/>
          <p:nvPr/>
        </p:nvSpPr>
        <p:spPr>
          <a:xfrm>
            <a:off x="-1" y="263819"/>
            <a:ext cx="9138462" cy="529622"/>
          </a:xfrm>
          <a:prstGeom prst="rect">
            <a:avLst/>
          </a:prstGeom>
          <a:solidFill>
            <a:srgbClr val="1B045C"/>
          </a:solidFill>
          <a:ln>
            <a:solidFill>
              <a:srgbClr val="240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6" b="1" cap="small" dirty="0"/>
              <a:t>МИРОВЫЕ ТРЕНДЫ МЕДИЦИНСКОГО ОБРАЗОВАНИЯ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BCF86-C168-4AEE-8B3D-BE437865425B}"/>
              </a:ext>
            </a:extLst>
          </p:cNvPr>
          <p:cNvSpPr txBox="1"/>
          <p:nvPr/>
        </p:nvSpPr>
        <p:spPr>
          <a:xfrm>
            <a:off x="132080" y="6486459"/>
            <a:ext cx="7172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O’Brien, Bridget C., et al. "A Global View of Structures and Trends in Medical Education." </a:t>
            </a:r>
            <a:r>
              <a:rPr lang="en-US" sz="800" i="1" dirty="0"/>
              <a:t>Understanding Medical Education: Evidence, Theory, and Practice</a:t>
            </a:r>
            <a:r>
              <a:rPr lang="en-US" sz="800" dirty="0"/>
              <a:t> (2019): 7-22.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91521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4B0299-EF7D-4A69-ABBC-BDDCBDA9A97A}"/>
              </a:ext>
            </a:extLst>
          </p:cNvPr>
          <p:cNvSpPr/>
          <p:nvPr/>
        </p:nvSpPr>
        <p:spPr>
          <a:xfrm>
            <a:off x="1" y="937918"/>
            <a:ext cx="9144000" cy="9229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ru-RU" sz="1662" b="1" kern="0" dirty="0">
              <a:solidFill>
                <a:srgbClr val="2A166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EDB0F0-C4B9-4AAF-BF98-F82B997CFE49}"/>
              </a:ext>
            </a:extLst>
          </p:cNvPr>
          <p:cNvSpPr/>
          <p:nvPr/>
        </p:nvSpPr>
        <p:spPr>
          <a:xfrm>
            <a:off x="-1" y="263819"/>
            <a:ext cx="9138462" cy="529622"/>
          </a:xfrm>
          <a:prstGeom prst="rect">
            <a:avLst/>
          </a:prstGeom>
          <a:solidFill>
            <a:srgbClr val="1B045C"/>
          </a:solidFill>
          <a:ln>
            <a:solidFill>
              <a:srgbClr val="240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6" b="1" cap="small" dirty="0"/>
              <a:t>ПРИМЕР ФОРСАЙТ-АНАЛИЗА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458183-D12F-4764-B002-88C3BE62E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7344" r="6158" b="4804"/>
          <a:stretch/>
        </p:blipFill>
        <p:spPr bwMode="auto">
          <a:xfrm rot="16200000">
            <a:off x="1700191" y="205165"/>
            <a:ext cx="5540423" cy="72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5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4B0299-EF7D-4A69-ABBC-BDDCBDA9A97A}"/>
              </a:ext>
            </a:extLst>
          </p:cNvPr>
          <p:cNvSpPr/>
          <p:nvPr/>
        </p:nvSpPr>
        <p:spPr>
          <a:xfrm>
            <a:off x="1" y="937918"/>
            <a:ext cx="9144000" cy="9229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ru-RU" sz="1662" b="1" kern="0" dirty="0">
              <a:solidFill>
                <a:srgbClr val="2A166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EDB0F0-C4B9-4AAF-BF98-F82B997CFE49}"/>
              </a:ext>
            </a:extLst>
          </p:cNvPr>
          <p:cNvSpPr/>
          <p:nvPr/>
        </p:nvSpPr>
        <p:spPr>
          <a:xfrm>
            <a:off x="-1" y="263819"/>
            <a:ext cx="9138462" cy="529622"/>
          </a:xfrm>
          <a:prstGeom prst="rect">
            <a:avLst/>
          </a:prstGeom>
          <a:solidFill>
            <a:srgbClr val="1B045C"/>
          </a:solidFill>
          <a:ln>
            <a:solidFill>
              <a:srgbClr val="240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6" b="1" cap="small" dirty="0"/>
              <a:t>ПРИМЕР ФОРСАЙТ-АНАЛИЗА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BD9E85E-A0C0-4645-A210-F43B1C4C4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553" b="1099"/>
          <a:stretch/>
        </p:blipFill>
        <p:spPr bwMode="auto">
          <a:xfrm rot="16200000">
            <a:off x="1815204" y="207056"/>
            <a:ext cx="5355321" cy="72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6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9E48D6-9BCD-4FA6-AEF8-3F0F903AC254}"/>
              </a:ext>
            </a:extLst>
          </p:cNvPr>
          <p:cNvSpPr/>
          <p:nvPr/>
        </p:nvSpPr>
        <p:spPr>
          <a:xfrm>
            <a:off x="1" y="937918"/>
            <a:ext cx="9144000" cy="9229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ru-RU" sz="1662" b="1" kern="0" dirty="0">
              <a:solidFill>
                <a:srgbClr val="2A166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4C4399-EFC3-451D-88D1-2DF14F761388}"/>
              </a:ext>
            </a:extLst>
          </p:cNvPr>
          <p:cNvSpPr/>
          <p:nvPr/>
        </p:nvSpPr>
        <p:spPr>
          <a:xfrm>
            <a:off x="-1" y="263819"/>
            <a:ext cx="9138462" cy="529622"/>
          </a:xfrm>
          <a:prstGeom prst="rect">
            <a:avLst/>
          </a:prstGeom>
          <a:solidFill>
            <a:srgbClr val="1B045C"/>
          </a:solidFill>
          <a:ln>
            <a:solidFill>
              <a:srgbClr val="240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6" b="1" cap="small" dirty="0"/>
              <a:t>ПРИМЕР </a:t>
            </a:r>
            <a:r>
              <a:rPr lang="en-GB" sz="1846" b="1" cap="small" dirty="0"/>
              <a:t>SWOT-</a:t>
            </a:r>
            <a:r>
              <a:rPr lang="ru-RU" sz="1846" b="1" cap="small" dirty="0"/>
              <a:t>АНАЛИЗ ОТ ЭКСПЕРТА ПО ОДНОМУ ИЗ ФАКТОРОВ</a:t>
            </a:r>
            <a:r>
              <a:rPr lang="en-GB" sz="1846" b="1" cap="small" dirty="0"/>
              <a:t>  </a:t>
            </a:r>
            <a:endParaRPr lang="ru-RU" sz="1846" b="1" cap="small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D6524C81-5A82-41B4-AF2C-9B4695F42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98344"/>
              </p:ext>
            </p:extLst>
          </p:nvPr>
        </p:nvGraphicFramePr>
        <p:xfrm>
          <a:off x="241070" y="1314653"/>
          <a:ext cx="8770848" cy="513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978">
                  <a:extLst>
                    <a:ext uri="{9D8B030D-6E8A-4147-A177-3AD203B41FA5}">
                      <a16:colId xmlns:a16="http://schemas.microsoft.com/office/drawing/2014/main" val="348861122"/>
                    </a:ext>
                  </a:extLst>
                </a:gridCol>
                <a:gridCol w="1106912">
                  <a:extLst>
                    <a:ext uri="{9D8B030D-6E8A-4147-A177-3AD203B41FA5}">
                      <a16:colId xmlns:a16="http://schemas.microsoft.com/office/drawing/2014/main" val="2927347591"/>
                    </a:ext>
                  </a:extLst>
                </a:gridCol>
                <a:gridCol w="1102940">
                  <a:extLst>
                    <a:ext uri="{9D8B030D-6E8A-4147-A177-3AD203B41FA5}">
                      <a16:colId xmlns:a16="http://schemas.microsoft.com/office/drawing/2014/main" val="2787733696"/>
                    </a:ext>
                  </a:extLst>
                </a:gridCol>
                <a:gridCol w="1549084">
                  <a:extLst>
                    <a:ext uri="{9D8B030D-6E8A-4147-A177-3AD203B41FA5}">
                      <a16:colId xmlns:a16="http://schemas.microsoft.com/office/drawing/2014/main" val="2152541384"/>
                    </a:ext>
                  </a:extLst>
                </a:gridCol>
                <a:gridCol w="1252978">
                  <a:extLst>
                    <a:ext uri="{9D8B030D-6E8A-4147-A177-3AD203B41FA5}">
                      <a16:colId xmlns:a16="http://schemas.microsoft.com/office/drawing/2014/main" val="723849458"/>
                    </a:ext>
                  </a:extLst>
                </a:gridCol>
                <a:gridCol w="1252978">
                  <a:extLst>
                    <a:ext uri="{9D8B030D-6E8A-4147-A177-3AD203B41FA5}">
                      <a16:colId xmlns:a16="http://schemas.microsoft.com/office/drawing/2014/main" val="3317302930"/>
                    </a:ext>
                  </a:extLst>
                </a:gridCol>
                <a:gridCol w="1252978">
                  <a:extLst>
                    <a:ext uri="{9D8B030D-6E8A-4147-A177-3AD203B41FA5}">
                      <a16:colId xmlns:a16="http://schemas.microsoft.com/office/drawing/2014/main" val="4144474834"/>
                    </a:ext>
                  </a:extLst>
                </a:gridCol>
              </a:tblGrid>
              <a:tr h="412345">
                <a:tc>
                  <a:txBody>
                    <a:bodyPr/>
                    <a:lstStyle/>
                    <a:p>
                      <a:r>
                        <a:rPr lang="ru-RU" sz="1100" dirty="0"/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Фактор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/>
                        <a:t>Перспектива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W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T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18631"/>
                  </a:ext>
                </a:extLst>
              </a:tr>
              <a:tr h="974712">
                <a:tc rowSpan="3">
                  <a:txBody>
                    <a:bodyPr/>
                    <a:lstStyle/>
                    <a:p>
                      <a:r>
                        <a:rPr lang="ru-RU" sz="1100" dirty="0"/>
                        <a:t>Технологические факторы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Системы искусственного интеллекта при принятии клинических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0-5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Обучающиеся осведомлены о наличии ИИ и имеют желание внедрять ИИ в медицину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Системы ИИ практически не используются в медицине и образовании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Внедрение готовых зарубежных систем ИИ в образовательный процесс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Недостаток средств на закуп систем ИИ для образовательного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566407"/>
                  </a:ext>
                </a:extLst>
              </a:tr>
              <a:tr h="1103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5-10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Разработка собственных систем ИИ в Казахстане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Недостаточный уровень понимания среди обучающихся возможностей 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Расширение компетенций обучающихся медиков в сфере проектирования ИИ </a:t>
                      </a:r>
                      <a:r>
                        <a:rPr lang="en-GB" sz="1100" dirty="0"/>
                        <a:t>(</a:t>
                      </a:r>
                      <a:r>
                        <a:rPr lang="ru-RU" sz="1100" dirty="0"/>
                        <a:t>введение отдельных дисциплин)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Перегруженность образовательной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023317"/>
                  </a:ext>
                </a:extLst>
              </a:tr>
              <a:tr h="20221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10-20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Активное вовлечение студентов-медиков в проектирование и применение ИИ в медицине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noProof="0" dirty="0"/>
                        <a:t>ИИ постепенно вытесняет преподавание клинических навыков принятия решений из 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Тесная интеграция клинических дисциплин с применением 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Снижение роли врача как основного источника принятия решений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176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9A9ED6-D41D-4B1B-8954-2BAF5FF5F002}"/>
              </a:ext>
            </a:extLst>
          </p:cNvPr>
          <p:cNvSpPr txBox="1"/>
          <p:nvPr/>
        </p:nvSpPr>
        <p:spPr>
          <a:xfrm>
            <a:off x="241070" y="5523333"/>
            <a:ext cx="423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Краткосрочная перспектива: 0-5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Среднесрочная перспектива: 5-10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Долгосрочная перспектива: 10-20 лет</a:t>
            </a:r>
          </a:p>
        </p:txBody>
      </p:sp>
    </p:spTree>
    <p:extLst>
      <p:ext uri="{BB962C8B-B14F-4D97-AF65-F5344CB8AC3E}">
        <p14:creationId xmlns:p14="http://schemas.microsoft.com/office/powerpoint/2010/main" val="311069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4F2E83-1A50-4562-9B1E-28214EE2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30" y="1253330"/>
            <a:ext cx="8657590" cy="513730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Представить </a:t>
            </a:r>
            <a:r>
              <a:rPr lang="en-GB" dirty="0"/>
              <a:t>SWOT-</a:t>
            </a:r>
            <a:r>
              <a:rPr lang="ru-RU" dirty="0"/>
              <a:t>анализы по каждому представленному фактору (+возможно по другим факторам) до _____</a:t>
            </a:r>
          </a:p>
          <a:p>
            <a:r>
              <a:rPr lang="ru-RU" dirty="0"/>
              <a:t>Представить список экспертов, принимавших участие в составление </a:t>
            </a:r>
            <a:r>
              <a:rPr lang="en-GB" dirty="0"/>
              <a:t>SWOT-</a:t>
            </a:r>
            <a:r>
              <a:rPr lang="ru-RU" dirty="0"/>
              <a:t>анализа от вузов до ______</a:t>
            </a:r>
          </a:p>
          <a:p>
            <a:r>
              <a:rPr lang="ru-RU" dirty="0"/>
              <a:t>Определить модераторов по каждой категории факторов и _______ провести несколько онлайн-встреч экспертов для совместного «мозгового штурма» по представленным </a:t>
            </a:r>
            <a:r>
              <a:rPr lang="en-GB" dirty="0"/>
              <a:t>SWOT</a:t>
            </a:r>
          </a:p>
          <a:p>
            <a:r>
              <a:rPr lang="ru-RU" dirty="0"/>
              <a:t>К _______ представить итоговый коллективный отчёт по проведённым сессиям (возможно потребуется ещё одна общая онлайн-сессия всех экспертов)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Существенное ограничение: </a:t>
            </a:r>
            <a:r>
              <a:rPr lang="ru-RU" dirty="0"/>
              <a:t>В условиях сжатых сроков невозможно гарантировать качественное проведение </a:t>
            </a:r>
            <a:r>
              <a:rPr lang="ru-RU" dirty="0" err="1"/>
              <a:t>форсайт</a:t>
            </a:r>
            <a:r>
              <a:rPr lang="ru-RU" dirty="0"/>
              <a:t>-анализа. Методика относительно нова для медицинских вузов. Для этого необходим длительный процесс подготовки, обучение экспертов, материальные ресурсы, заинтересованность всех участников и т.д.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C91BB2-7262-49CD-8EA9-F0093120F01D}"/>
              </a:ext>
            </a:extLst>
          </p:cNvPr>
          <p:cNvSpPr/>
          <p:nvPr/>
        </p:nvSpPr>
        <p:spPr>
          <a:xfrm>
            <a:off x="1" y="937918"/>
            <a:ext cx="9144000" cy="9229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ru-RU" sz="1662" b="1" kern="0" dirty="0">
              <a:solidFill>
                <a:srgbClr val="2A166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CB8E57-CBB5-4B8D-8553-44B1E19EDD85}"/>
              </a:ext>
            </a:extLst>
          </p:cNvPr>
          <p:cNvSpPr/>
          <p:nvPr/>
        </p:nvSpPr>
        <p:spPr>
          <a:xfrm>
            <a:off x="-1" y="263819"/>
            <a:ext cx="9138462" cy="529622"/>
          </a:xfrm>
          <a:prstGeom prst="rect">
            <a:avLst/>
          </a:prstGeom>
          <a:solidFill>
            <a:srgbClr val="1B045C"/>
          </a:solidFill>
          <a:ln>
            <a:solidFill>
              <a:srgbClr val="240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6" b="1" cap="small" dirty="0"/>
              <a:t>ВОЗМОЖНОСТИ ПРОВЕДЕНИЯ БЫСТРОГО ФОРСАЙТ-АНАЛИЗА </a:t>
            </a:r>
          </a:p>
        </p:txBody>
      </p:sp>
    </p:spTree>
    <p:extLst>
      <p:ext uri="{BB962C8B-B14F-4D97-AF65-F5344CB8AC3E}">
        <p14:creationId xmlns:p14="http://schemas.microsoft.com/office/powerpoint/2010/main" val="575206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2579</TotalTime>
  <Words>545</Words>
  <Application>Microsoft Office PowerPoint</Application>
  <PresentationFormat>Экран (4:3)</PresentationFormat>
  <Paragraphs>72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Тема Office</vt:lpstr>
      <vt:lpstr>Вопрос 3.  Проведение форсайт-сессий для других вузов    ЗАСЕДАНИЕ УМО ПО НАПРАВЛЕНИЮ ПОДГОТОВКИ – ЗДРАВООХРАНЕНИЕ  05 июня 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Букеева Алия</dc:creator>
  <cp:lastModifiedBy>Риклефс Виктор</cp:lastModifiedBy>
  <cp:revision>42</cp:revision>
  <dcterms:created xsi:type="dcterms:W3CDTF">2020-04-27T17:04:24Z</dcterms:created>
  <dcterms:modified xsi:type="dcterms:W3CDTF">2020-06-04T13:56:04Z</dcterms:modified>
</cp:coreProperties>
</file>