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62" r:id="rId2"/>
    <p:sldId id="268" r:id="rId3"/>
    <p:sldId id="282" r:id="rId4"/>
    <p:sldId id="283" r:id="rId5"/>
    <p:sldId id="284" r:id="rId6"/>
    <p:sldId id="285" r:id="rId7"/>
    <p:sldId id="290" r:id="rId8"/>
    <p:sldId id="288" r:id="rId9"/>
    <p:sldId id="270" r:id="rId10"/>
    <p:sldId id="287" r:id="rId11"/>
    <p:sldId id="292" r:id="rId12"/>
    <p:sldId id="291" r:id="rId13"/>
    <p:sldId id="29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8" autoAdjust="0"/>
    <p:restoredTop sz="94660"/>
  </p:normalViewPr>
  <p:slideViewPr>
    <p:cSldViewPr>
      <p:cViewPr>
        <p:scale>
          <a:sx n="50" d="100"/>
          <a:sy n="50" d="100"/>
        </p:scale>
        <p:origin x="1506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FC8E0-1677-4478-8EA3-A0EA9D5E8383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3B4AA-A4F3-4387-A1F4-D0DBBCE1C1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4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712968" cy="1752600"/>
          </a:xfrm>
        </p:spPr>
        <p:txBody>
          <a:bodyPr>
            <a:noAutofit/>
          </a:bodyPr>
          <a:lstStyle/>
          <a:p>
            <a:pPr algn="ctr"/>
            <a:r>
              <a:rPr lang="kk-KZ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Отчет о реализации проектов в рамках формата Группы управления проектами по направлению – «</a:t>
            </a:r>
            <a:r>
              <a:rPr lang="kk-KZ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Сестринское дело»</a:t>
            </a:r>
            <a:endParaRPr lang="kk-KZ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kk-KZ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</a:t>
            </a:r>
          </a:p>
          <a:p>
            <a:pPr algn="ctr"/>
            <a:endParaRPr lang="kk-KZ" sz="3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Оспанова Д.А.</a:t>
            </a:r>
          </a:p>
          <a:p>
            <a:pPr algn="ctr"/>
            <a:r>
              <a:rPr lang="kk-KZ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Заведующая кафедрой общественного здоровья и здравоохранения с курсом сестринского </a:t>
            </a:r>
            <a:r>
              <a:rPr lang="kk-KZ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дела АО </a:t>
            </a:r>
            <a:r>
              <a:rPr lang="kk-KZ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«КазМУНО»</a:t>
            </a:r>
          </a:p>
          <a:p>
            <a:pPr algn="ctr"/>
            <a:endParaRPr lang="kk-KZ" sz="3200" b="1" dirty="0">
              <a:latin typeface="Arial" pitchFamily="34" charset="0"/>
              <a:cs typeface="Arial" pitchFamily="34" charset="0"/>
            </a:endParaRPr>
          </a:p>
          <a:p>
            <a:endParaRPr lang="ru-RU" sz="3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314096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latin typeface="Arial" pitchFamily="34" charset="0"/>
                <a:cs typeface="Arial" pitchFamily="34" charset="0"/>
              </a:rPr>
              <a:t>Подготовили УМО по специальности «Сестринское дело»</a:t>
            </a:r>
            <a:endParaRPr lang="kk-K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6980" y="6429236"/>
            <a:ext cx="92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>
                <a:latin typeface="Arial" pitchFamily="34" charset="0"/>
                <a:cs typeface="Arial" pitchFamily="34" charset="0"/>
              </a:rPr>
              <a:t>2020 г.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3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49492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М141«Сестринское дело» –магистратура профильное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333444"/>
              </p:ext>
            </p:extLst>
          </p:nvPr>
        </p:nvGraphicFramePr>
        <p:xfrm>
          <a:off x="0" y="620688"/>
          <a:ext cx="91440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Действующая редакция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Предлагаемая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Примечание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Приложением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50-«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магистратуры по профильному направлению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». Регламентирована для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всех специальностей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образовательной программы магистратуры «Сестринское дело» по профильному направлению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ГОСО по СД отсутствует типовой учебный план по специальности «Сестринское дело» профильное направление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 Цикл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профилирующих дисциплин (ПД) 750/ 25кр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компонент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по выбору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Производственная практика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Экспериментально-исследовательская работа магистранта, включая прохождение стажировки и выполнение магистерского проекта (ЭИРМ)390/13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виды обучения (ДВО)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Итоговая аттестация360/12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и защита магистерского проекта (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ОиЗМП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360/12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1800/60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Цикл профилирующих дисциплин (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ПД)750/25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(ВК) - 15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0660" algn="l"/>
                        </a:tabLs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Биостатистика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5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066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Times New Roman" panose="02020603050405020304" pitchFamily="18" charset="0"/>
                        </a:rPr>
                        <a:t>Основы клинической</a:t>
                      </a:r>
                      <a:r>
                        <a:rPr lang="ru-RU" sz="1400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Times New Roman" panose="02020603050405020304" pitchFamily="18" charset="0"/>
                        </a:rPr>
                        <a:t>эпидемиологии и доказательной медицины   5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0066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  <a:cs typeface="Times New Roman" panose="02020603050405020304" pitchFamily="18" charset="0"/>
                        </a:rPr>
                        <a:t>Организация сестринского процесса и документация в сестринском деле  5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по выбору-8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 Производственная практика - 2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 Удалить графу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виды обучения (ДВО)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изменений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регламентировать вузовский компонент для унификации подготовки специалистов СД новой модели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новым требованиям в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нет комплексного экзамена, поэтому пункт не нужен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910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56693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М141«Сестринское дело» –магистратура научно-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189748"/>
              </p:ext>
            </p:extLst>
          </p:nvPr>
        </p:nvGraphicFramePr>
        <p:xfrm>
          <a:off x="0" y="692696"/>
          <a:ext cx="9144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/>
                <a:gridCol w="3180184"/>
                <a:gridCol w="304800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Действующая редакция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Предлагаемая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Примечание</a:t>
                      </a:r>
                      <a:endParaRPr lang="ru-RU" sz="1200" dirty="0"/>
                    </a:p>
                  </a:txBody>
                  <a:tcPr/>
                </a:tc>
              </a:tr>
              <a:tr h="3281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52 к Типовой программе </a:t>
                      </a:r>
                      <a:endParaRPr lang="ru-RU" sz="1200" b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r>
                        <a:rPr lang="ru-RU" sz="1200" b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Цикл </a:t>
                      </a:r>
                      <a:r>
                        <a:rPr lang="ru-RU" sz="1200" b="1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базовых </a:t>
                      </a:r>
                      <a:r>
                        <a:rPr lang="ru-RU" sz="1200" b="1" dirty="0" smtClean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</a:t>
                      </a:r>
                      <a:endParaRPr lang="ru-RU" sz="1200" b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 </a:t>
                      </a:r>
                      <a:r>
                        <a:rPr lang="ru-RU" sz="1200" b="1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Цикл профилирующих дисциплин (ПД)  49кр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компонент (ВК)    35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компонент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доказательной СД                                         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Методология и методы научных исследований             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СД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Современные концепции и теории СД                        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Методология публикаций научных исследований  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Современные тенденции в СД                                      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Современные </a:t>
                      </a:r>
                      <a:r>
                        <a:rPr lang="ru-RU" sz="1200" b="1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парадигмы в СД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по выбору    8</a:t>
                      </a:r>
                      <a:endParaRPr lang="ru-RU" sz="12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Исследовательская практика    </a:t>
                      </a:r>
                      <a:r>
                        <a:rPr lang="ru-RU" sz="1200" b="0" dirty="0" smtClean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цикл базовых дисциплин изменения не вносятся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 Цикл профилирующих дисциплин (ПД)  49кр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компонент (ВК)    35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компонент (ВК)    18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доказательной СД    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                                   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Методология и методы научных исследований в СД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Методология публикаций научных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исследований 6    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выбору    31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Исследовательская практика   6               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убрать  следующие дисциплины из вузовского компонента  «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Современные концепции и теории СД», Современные  тенденции в  СД»,  «Современные парадигмы развития СД»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«Информационно-коммуникационные технологии и  Цифровизация в  здравоохранении и СД».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этих  дисциплин увеличить 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по выбору  с 8 до 31 кредитов.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Перечисленные дисциплины могут быть включены вузами самостоятельно</a:t>
                      </a:r>
                    </a:p>
                  </a:txBody>
                  <a:tcPr marL="68580" marR="68580" marT="0" marB="0"/>
                </a:tc>
              </a:tr>
              <a:tr h="2142501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52 Структура образовательной программы «Сестринское дело» магистратура научно-педагогическое направление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«Научно-исследовательская работа магистранта, включая </a:t>
                      </a:r>
                      <a:r>
                        <a:rPr lang="ru-RU" sz="1200" b="1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прохождение стажировки</a:t>
                      </a: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выполнение магистерской диссертации»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 виды обучения (ДВО)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Итоговая  аттестация (ИА)   12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и защита магистерской диссертации (</a:t>
                      </a:r>
                      <a:r>
                        <a:rPr lang="ru-RU" sz="1200" dirty="0" err="1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ОиЗМД</a:t>
                      </a:r>
                      <a:r>
                        <a:rPr lang="ru-RU" sz="1200" dirty="0">
                          <a:solidFill>
                            <a:srgbClr val="1E1E1E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Научно-исследовательская работа магистранта, включая выполнение магистерской диссертации»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Удалить «прохождение стажировки»   как правило выделение финансовых средств затруднительно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Удалить дополнительные методы обучения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832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Д142«Сестринское </a:t>
            </a:r>
            <a:r>
              <a:rPr lang="ru-RU" sz="24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PhD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докторантура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658668"/>
              </p:ext>
            </p:extLst>
          </p:nvPr>
        </p:nvGraphicFramePr>
        <p:xfrm>
          <a:off x="35496" y="1032587"/>
          <a:ext cx="9108503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2161"/>
                <a:gridCol w="2888171"/>
                <a:gridCol w="2888171"/>
              </a:tblGrid>
              <a:tr h="2217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57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 программы докторантуры "Сестринская наука" по научно-педагогическому направлению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Цикл базовых дисциплин-20кр.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цикл базовых дисциплин изменения не вносятся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 Цикл профилирующих дисциплин -  33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компонент (ВК)-20кр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54305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Продвинутые качественные методы в сестринском деле  5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54305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Продвинутые количественные методы исследования в СД - 5кр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5430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  в  сестринском  образовании - 5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5430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Исследования в области менеджмента и лидерства в СД 5кр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по выбору - 10кр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Исследовательская практика -3кр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 Цикл профилирующих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  33кр.                                         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Вузовский компонент (ВК)-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Продвинутые  качественные методы в сестринском деле  8кр.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Продвинутые количественные методы исследования в СД         8кр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 по выбору -10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Исследовательская  практика     7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Внесенные изменения : увеличить число кредитов на исследовательскую практику с 3 до7 кредитов за счет сокращения кредитов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вузовского компонента с 20кр.до 16кр.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57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Типовой профессиональной учебной программе послевузовского образования по медицинским и фармацевтическим специальностям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образовательной программы докторантуры «Сестринская наука» по научно-педагогическому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направлению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Устранить различия в названиях специальности .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образовательной программы докторантуры «Сестринская наука» по научно-педагогическому направлению заменить 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 Сестринское дело»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 «Сестринская наука» имеет узко-направленную траекторию трудоустройства ,  что приведет к оттоку претендентов для поступления в докторантуру 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58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Типовой профессиональной учебной программе послевузовского образования по медицинским и фармацевтическим специальностям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Компетенции выпускника образовательной программы докторантуры «Сестринское дело» для получения степени PhD в науке сестринского 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Пересмотреть компетенции и сократить результаты обучения(отдельная таблица).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087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739823" y="1464605"/>
            <a:ext cx="5380349" cy="4154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700" dirty="0">
                <a:latin typeface="HK Grotesk Bold" charset="-52"/>
              </a:rPr>
              <a:t>Проект решения</a:t>
            </a:r>
            <a:endParaRPr lang="en-US" sz="2700" dirty="0">
              <a:solidFill>
                <a:srgbClr val="302B70"/>
              </a:solidFill>
              <a:latin typeface="HK Grotesk Bold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3254" y="2214554"/>
            <a:ext cx="847074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Принять к сведению</a:t>
            </a:r>
            <a:r>
              <a:rPr 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тоги обсуждения  предложений ВУЗов, организаций ТИПО и работодателей  по внесению изменений и дополнений в ГОСО 647 всех уровней подготовки по специальности </a:t>
            </a:r>
            <a:r>
              <a:rPr lang="x-non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Сестринское дело</a:t>
            </a:r>
            <a:r>
              <a:rPr lang="x-non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Ходатайствовать</a:t>
            </a:r>
            <a:r>
              <a:rPr 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инистерством  здравоохранения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x-non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изменений и дополнений в ГОСО 647 всех уровней подготовки по специальности </a:t>
            </a:r>
            <a:r>
              <a:rPr lang="x-non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Сестринское дело</a:t>
            </a:r>
            <a:r>
              <a:rPr lang="x-non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результатами обсуждения с заинтересованными сторонами.</a:t>
            </a:r>
          </a:p>
          <a:p>
            <a:pPr marL="228600" indent="-228600" algn="just"/>
            <a:endParaRPr lang="ru-RU" sz="1600" dirty="0"/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4383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179512" y="188640"/>
            <a:ext cx="8712968" cy="1584176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kk-KZ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Предложения по внесению изменений в образовательные программы по специальности «Сестринское дело»</a:t>
            </a:r>
            <a:r>
              <a:rPr lang="kk-KZ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204864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0302000 «Сестринское дело» – ТИПО</a:t>
            </a:r>
          </a:p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030204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b="1" u="sng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b="1" u="sng" dirty="0">
                <a:latin typeface="Times New Roman" pitchFamily="18" charset="0"/>
                <a:cs typeface="Times New Roman" pitchFamily="18" charset="0"/>
              </a:rPr>
              <a:t>Медицинская сестра  общей практики</a:t>
            </a:r>
            <a:r>
              <a:rPr lang="kk-KZ" b="1" u="sng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endParaRPr lang="kk-KZ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0302000 Сестринское дело» - Послесреднее образование</a:t>
            </a:r>
          </a:p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0302054 –</a:t>
            </a:r>
            <a:r>
              <a:rPr lang="kk-KZ" b="1" u="sng" dirty="0" smtClean="0">
                <a:latin typeface="Times New Roman" pitchFamily="18" charset="0"/>
                <a:cs typeface="Times New Roman" pitchFamily="18" charset="0"/>
              </a:rPr>
              <a:t> Прикладной бакалавр сестринского дела</a:t>
            </a:r>
          </a:p>
          <a:p>
            <a:pPr algn="just"/>
            <a:endParaRPr lang="kk-KZ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В084 «Сестринское дело»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M141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Сестринское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D142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Сестринская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kk-KZ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7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685353"/>
              </p:ext>
            </p:extLst>
          </p:nvPr>
        </p:nvGraphicFramePr>
        <p:xfrm>
          <a:off x="0" y="1268760"/>
          <a:ext cx="9144000" cy="5381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91"/>
                <a:gridCol w="3440399"/>
                <a:gridCol w="197275"/>
                <a:gridCol w="3405482"/>
                <a:gridCol w="1868653"/>
              </a:tblGrid>
              <a:tr h="5781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Действующая редакция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Предлагаемая редакция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Примечание</a:t>
                      </a:r>
                      <a:endParaRPr lang="ru-RU" sz="1400" dirty="0"/>
                    </a:p>
                  </a:txBody>
                  <a:tcPr/>
                </a:tc>
              </a:tr>
              <a:tr h="28595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Типовой учебный план</a:t>
                      </a:r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0716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семестр, модуль «</a:t>
                      </a:r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 здоровья в сестринском деле»,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900/30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Сестринское дело в реабилитации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150/5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 здоровья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120/4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пациентов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120/4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Социальная работа  в сестринском деле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120/4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Сестринское дело в инфекционных болезнях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150/5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система  здравоохранения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,30/1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Элективы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,30/1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Сестринский уход в сфере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ПМСП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180/6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семестр, модуль «</a:t>
                      </a:r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 здоровья в сестринском деле»,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900/30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Сестринское дело в реабилитации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150/5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 здоровья</a:t>
                      </a:r>
                      <a:r>
                        <a:rPr kumimoji="0" lang="kk-KZ" sz="14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90/3</a:t>
                      </a:r>
                      <a:endParaRPr kumimoji="0" lang="ru-RU" sz="14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пациентов</a:t>
                      </a:r>
                      <a:r>
                        <a:rPr kumimoji="0" lang="kk-K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k-KZ" sz="14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90/3</a:t>
                      </a:r>
                      <a:endParaRPr kumimoji="0" lang="ru-RU" sz="14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Социальная работа  в сестринском деле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k-KZ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90/3</a:t>
                      </a:r>
                      <a:endParaRPr kumimoji="0" lang="ru-RU" sz="14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Сестринское дело в инфекционных болезнях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150/5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Эпидемиология в сестринском деле</a:t>
                      </a:r>
                      <a:r>
                        <a:rPr kumimoji="0" lang="kk-KZ" sz="1400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k-KZ" sz="1400" b="1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90/3</a:t>
                      </a:r>
                      <a:endParaRPr kumimoji="0" lang="ru-RU" sz="1400" b="1" u="sng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система  здравоохранения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,30/1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Элективы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,30/1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Сестринский уход в сфере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ПМСП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180/6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Добавляем дисциплину «Э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пидемиология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сестринском деле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90/3 за счет уменьшения кредитов на других дисциплинах для усиления компетенций по эпидемиологии заболеваний и их профилактике.</a:t>
                      </a:r>
                      <a:endParaRPr lang="ru-RU" sz="1400" dirty="0"/>
                    </a:p>
                  </a:txBody>
                  <a:tcPr/>
                </a:tc>
              </a:tr>
              <a:tr h="320364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0302000 «Сестринское дело» – ТИПО</a:t>
            </a:r>
            <a:b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030204 3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4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«Медицинская сестра  общей практики»</a:t>
            </a:r>
            <a:br>
              <a:rPr lang="kk-KZ" sz="2400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7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941881"/>
              </p:ext>
            </p:extLst>
          </p:nvPr>
        </p:nvGraphicFramePr>
        <p:xfrm>
          <a:off x="0" y="1273746"/>
          <a:ext cx="9144000" cy="5716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91"/>
                <a:gridCol w="3187681"/>
                <a:gridCol w="449993"/>
                <a:gridCol w="3405482"/>
                <a:gridCol w="176973"/>
                <a:gridCol w="1691680"/>
              </a:tblGrid>
              <a:tr h="474369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Действующая редакция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Предлагаемая редакция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Примечание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376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Типовой учебный план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643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курс   4 семестр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 философии и культурологии 30/1</a:t>
                      </a: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Социально-значимые заболевания 120/4</a:t>
                      </a:r>
                    </a:p>
                    <a:p>
                      <a:pPr lvl="0"/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Психическое здоровье и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аддикция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120/4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Паллиативная помощь и уход за пациентами онкологического профиля 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150/5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Сестринский уход на дому  120/4</a:t>
                      </a:r>
                    </a:p>
                    <a:p>
                      <a:pPr lvl="0"/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Практика: "Сестринский уход в психиатрии"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120/4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Практика: "Сестринский уход за пациентами онкологического профиля"  120/4</a:t>
                      </a: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Практика: "Сестринский уход на дому"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120/4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курс   4 семестр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 философии и культурологии 30/1</a:t>
                      </a: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Социально-значимые заболевания 120/4</a:t>
                      </a:r>
                    </a:p>
                    <a:p>
                      <a:pPr lvl="0"/>
                      <a:r>
                        <a:rPr kumimoji="0" lang="kk-KZ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 эпидемиологии  в сестринском деле  60/2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Психическое здоровье и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аддикция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90/3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Паллиативная помощь и уход за пациентами онкологического профиля 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120/4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Сестринский уход на дому  120/4</a:t>
                      </a:r>
                    </a:p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«Госпитальная эпидемиология и инфекционный контроль»  60/2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Практика: "Сестринский уход в психиатрии"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90/3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Практика: "Сестринский уход за пациентами онкологического профиля"  120/4</a:t>
                      </a: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Практика: "Сестринский уход на дому"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90/3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Включить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предлагаемые дисциплины и практики.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Общее количество часов модуля не изменено, часы определены за счет других дисциплин данного семестра.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1438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Autofit/>
          </a:bodyPr>
          <a:lstStyle/>
          <a:p>
            <a: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0302000 «Сестринское дело» – ТИПО</a:t>
            </a:r>
            <a:b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0302054 –</a:t>
            </a:r>
            <a:r>
              <a:rPr lang="kk-KZ" sz="2400" u="sng" dirty="0">
                <a:latin typeface="Times New Roman" pitchFamily="18" charset="0"/>
                <a:cs typeface="Times New Roman" pitchFamily="18" charset="0"/>
              </a:rPr>
              <a:t> Прикладной бакалавр сестринского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дела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0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542168"/>
              </p:ext>
            </p:extLst>
          </p:nvPr>
        </p:nvGraphicFramePr>
        <p:xfrm>
          <a:off x="23911" y="1340768"/>
          <a:ext cx="9120089" cy="582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09"/>
                <a:gridCol w="3168352"/>
                <a:gridCol w="449993"/>
                <a:gridCol w="3405482"/>
                <a:gridCol w="465005"/>
                <a:gridCol w="1403648"/>
              </a:tblGrid>
              <a:tr h="402361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Действующая редакция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Предлагаемая редакция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Примечание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733"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Типовой учебный план</a:t>
                      </a:r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0643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курс   5 семестр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Физическая культура  30/1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 здоровья  90/3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пациентов   60/2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Неотложная помощь   150/5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Социальная работа в сестринском деле 120/4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Принципы планирования и проведения исследований в сестринском деле  90/3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"Укрепление здоровья и обучение пациентов"  90/3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"Неотложная помощь"  90/3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"Сестринское дело в первичной медико-санитарной помощи"  180/6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курс   5 семестр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Физическая культура  30/1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Сестринское дело при инфекционных заболеваниях  60/2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 здоровья  90/3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пациентов   60/2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Неотложная помощь  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120/4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Социальная работа в сестринском деле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90/3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Принципы планирования и проведения исследований в сестринском деле  90/3</a:t>
                      </a:r>
                    </a:p>
                    <a:p>
                      <a:pPr lvl="0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«Сестринское дело при инфекционных заболеваниях»  60/2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"Укрепление здоровья и обучение пациентов"  90/3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"Неотложная помощь"  90/3</a:t>
                      </a:r>
                    </a:p>
                    <a:p>
                      <a:pPr lvl="0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Практика "Сестринское дело в первичной медико-санитарной помощи"  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120/4</a:t>
                      </a:r>
                      <a:endParaRPr kumimoji="0"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Включить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предлагаемые дисциплины и практики.</a:t>
                      </a:r>
                    </a:p>
                    <a:p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Общее количество часов модуля не изменено, часы определены за счет других дисциплин данного семестра.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1438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Autofit/>
          </a:bodyPr>
          <a:lstStyle/>
          <a:p>
            <a: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0302000 «Сестринское дело» – ТИПО</a:t>
            </a:r>
            <a:b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0302054 –</a:t>
            </a:r>
            <a:r>
              <a:rPr lang="kk-KZ" sz="2400" u="sng" dirty="0">
                <a:latin typeface="Times New Roman" pitchFamily="18" charset="0"/>
                <a:cs typeface="Times New Roman" pitchFamily="18" charset="0"/>
              </a:rPr>
              <a:t> Прикладной бакалавр сестринского </a:t>
            </a:r>
            <a:r>
              <a:rPr lang="kk-KZ" sz="2400" u="sng" dirty="0" smtClean="0">
                <a:latin typeface="Times New Roman" pitchFamily="18" charset="0"/>
                <a:cs typeface="Times New Roman" pitchFamily="18" charset="0"/>
              </a:rPr>
              <a:t>дела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58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Autofit/>
          </a:bodyPr>
          <a:lstStyle/>
          <a:p>
            <a: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В084 «Сестринское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дело» –академический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146474"/>
              </p:ext>
            </p:extLst>
          </p:nvPr>
        </p:nvGraphicFramePr>
        <p:xfrm>
          <a:off x="1" y="1235646"/>
          <a:ext cx="9144000" cy="5468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398"/>
                <a:gridCol w="3452147"/>
                <a:gridCol w="1872455"/>
              </a:tblGrid>
              <a:tr h="249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Действующая редакция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Предлагаемая редакция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Примечание</a:t>
                      </a:r>
                      <a:endParaRPr lang="ru-RU" sz="1600" dirty="0"/>
                    </a:p>
                  </a:txBody>
                  <a:tcPr/>
                </a:tc>
              </a:tr>
              <a:tr h="4217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к государственному общеобязательному стандарту высшего образования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предшествующему уровню образования лиц, желающих освоить образовательные программам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В084 "Сестринское дело" на базе технического и профессионального образования (срок обучения – 2 года 6 месяцев)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Техническое и профессиональное образование по специальности 0302000 "Сестринское дело" с квалификацией "Медицинская сестра общей практики", "Специализированная медицинская сестра" или по специальности 0301000 "Лечебное дело", сертификат специалиста и стаж работы не менее трех лет по специальности "Сестринское дело".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В084 "Сестринское дело" на базе технического и профессионального образования (срок обучения – 2 года 6 месяцев)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Техническое и профессиональное образование по специальности 0302000 "Сестринское дело" с квалификацией "Медицинская сестра общей практики", "Специализированная медицинская сестра" или по специальностям "Лечебное дело" </a:t>
                      </a: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(«Акушерское дело»),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сертификат специалиста и стаж работы не менее трех лет по специальности "Сестринское дело".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получать высшее образование по ускоренным программам должна быть и у акушерок, т.е. с дипломом ТИПО по специальности «Акушерское дело»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19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85496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В084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«Сестринское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дело» –академический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163452"/>
              </p:ext>
            </p:extLst>
          </p:nvPr>
        </p:nvGraphicFramePr>
        <p:xfrm>
          <a:off x="0" y="964382"/>
          <a:ext cx="9144000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736"/>
                <a:gridCol w="6948264"/>
              </a:tblGrid>
              <a:tr h="6497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Действующая редакция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Предлагаемая редакция</a:t>
                      </a:r>
                      <a:endParaRPr lang="ru-RU" sz="1600" dirty="0"/>
                    </a:p>
                  </a:txBody>
                  <a:tcPr/>
                </a:tc>
              </a:tr>
              <a:tr h="4966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 стандарта по модулям.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Пересмотр программы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Модули построены без взаимосвязи, а иногда и логики.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Т.к. внутри каждого модуля внесены дисциплины ООД,БД, ПД.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Например: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Модуль социально-политических знаний -ООД  входит в модуль Основы сестринского дела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Хирургия (в хирургическом отделении)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Физическая культура в 2х модулях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Дисциплина «углубленный курс по доказательной сестринской практике» - считаем нецелесообразным- эту дисциплину лучше преподавать в магистратуре и докторантуре, а для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бакалвариата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достаточно только основ доказательной медицины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29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85496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В084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«Сестринское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дело» –академический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896228"/>
              </p:ext>
            </p:extLst>
          </p:nvPr>
        </p:nvGraphicFramePr>
        <p:xfrm>
          <a:off x="0" y="964382"/>
          <a:ext cx="9144000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736"/>
                <a:gridCol w="6948264"/>
              </a:tblGrid>
              <a:tr h="6497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Действующая редакция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Предлагаемая редакция</a:t>
                      </a:r>
                      <a:endParaRPr lang="ru-RU" sz="1600" dirty="0"/>
                    </a:p>
                  </a:txBody>
                  <a:tcPr/>
                </a:tc>
              </a:tr>
              <a:tr h="4966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Этих дисциплин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 в 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ТУПе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 обязательные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дисциплины в течение всего периода обучения</a:t>
                      </a: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endParaRPr lang="ru-RU" sz="1600" u="sng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spcAft>
                          <a:spcPts val="100"/>
                        </a:spcAft>
                      </a:pPr>
                      <a:r>
                        <a:rPr lang="ru-RU" sz="1600" b="1" u="sng" dirty="0" smtClean="0"/>
                        <a:t>Латинский язык</a:t>
                      </a:r>
                      <a:r>
                        <a:rPr lang="ru-RU" sz="1600" b="1" dirty="0" smtClean="0"/>
                        <a:t>,</a:t>
                      </a:r>
                    </a:p>
                    <a:p>
                      <a:pPr lvl="0"/>
                      <a:r>
                        <a:rPr lang="ru-RU" sz="1600" b="1" u="sng" dirty="0" smtClean="0"/>
                        <a:t>Общая микробиология</a:t>
                      </a:r>
                      <a:r>
                        <a:rPr lang="ru-RU" sz="1600" b="1" dirty="0" smtClean="0"/>
                        <a:t>,</a:t>
                      </a:r>
                    </a:p>
                    <a:p>
                      <a:pPr lvl="0"/>
                      <a:r>
                        <a:rPr lang="ru-RU" sz="1600" b="1" u="sng" dirty="0" smtClean="0"/>
                        <a:t>Основы эпидемиологии и гигиены</a:t>
                      </a:r>
                      <a:r>
                        <a:rPr lang="ru-RU" sz="1600" u="sng" dirty="0" smtClean="0"/>
                        <a:t> </a:t>
                      </a:r>
                      <a:r>
                        <a:rPr lang="ru-RU" sz="1600" dirty="0" smtClean="0"/>
                        <a:t>- если </a:t>
                      </a:r>
                      <a:r>
                        <a:rPr lang="ru-RU" sz="1600" dirty="0" smtClean="0"/>
                        <a:t>данная подготовка бакалавра предполагает работу в качестве главной мед сестры в медицинской организации, то знание инфекционного контроля, основ эпидемиологии и гигиены является основными компетенциями.</a:t>
                      </a:r>
                    </a:p>
                    <a:p>
                      <a:pPr lvl="0"/>
                      <a:r>
                        <a:rPr lang="ru-RU" sz="1600" b="1" u="sng" dirty="0" smtClean="0"/>
                        <a:t>Коммуникативные навыки</a:t>
                      </a:r>
                      <a:r>
                        <a:rPr lang="ru-RU" sz="1600" dirty="0" smtClean="0"/>
                        <a:t>-что представляется наиболее важным в сестринском деле, </a:t>
                      </a:r>
                      <a:r>
                        <a:rPr lang="ru-RU" sz="1600" dirty="0" err="1" smtClean="0"/>
                        <a:t>тк</a:t>
                      </a:r>
                      <a:r>
                        <a:rPr lang="ru-RU" sz="1600" dirty="0" smtClean="0"/>
                        <a:t> в ведущих университетах и школах по подготовке медицинских сестер- вся коммуникативная составляющая- от подготовки больного к интервенциям до патронажа на дому входит в список компетенций медицинской сестры.</a:t>
                      </a:r>
                    </a:p>
                    <a:p>
                      <a:pPr lvl="0"/>
                      <a:r>
                        <a:rPr lang="ru-RU" sz="1600" b="1" u="sng" dirty="0" smtClean="0"/>
                        <a:t>Вопросы </a:t>
                      </a:r>
                      <a:r>
                        <a:rPr lang="ru-RU" sz="1600" b="1" u="sng" dirty="0" err="1" smtClean="0"/>
                        <a:t>реабилитологии</a:t>
                      </a:r>
                      <a:r>
                        <a:rPr lang="ru-RU" sz="1600" dirty="0" smtClean="0"/>
                        <a:t>, что является сегодня актуальным и руководство младшими сестрами в реабилитационном процессе могли бы занять сестры-бакалавры.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025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lnSpcReduction="10000"/>
          </a:bodyPr>
          <a:lstStyle/>
          <a:p>
            <a:pPr lvl="0"/>
            <a:r>
              <a:rPr lang="kk-KZ" dirty="0" smtClean="0"/>
              <a:t>Достоточно </a:t>
            </a:r>
            <a:r>
              <a:rPr lang="kk-KZ" dirty="0"/>
              <a:t>много предметов весом 3 кредита, что не дает полного понимания и освоения предмета.</a:t>
            </a:r>
            <a:endParaRPr lang="ru-RU" dirty="0"/>
          </a:p>
          <a:p>
            <a:r>
              <a:rPr lang="kk-KZ" dirty="0"/>
              <a:t>В стандартах МОН на КВ дается 45 кредитов, из которых  25 кредитов в БД и 20 кредитов в ПД, что позволяет ВУЗам разрабатывать новые программы с учетом рынка образовательных программ в мире и потребности системы здравоохранения. В данном стандарте на КВ всего 22 кредита, из которых 13-БД и 9-ПД, что не соответствует Концепции академической свободы ВУЗов.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948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601</TotalTime>
  <Words>1494</Words>
  <Application>Microsoft Office PowerPoint</Application>
  <PresentationFormat>Экран (4:3)</PresentationFormat>
  <Paragraphs>280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Calibri</vt:lpstr>
      <vt:lpstr>Consolas</vt:lpstr>
      <vt:lpstr>HK Grotesk Bold</vt:lpstr>
      <vt:lpstr>Lucida Sans Unicode</vt:lpstr>
      <vt:lpstr>Symbol</vt:lpstr>
      <vt:lpstr>Times New Roman</vt:lpstr>
      <vt:lpstr>TimesNewRomanPSMT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0302000 «Сестринское дело» – ТИПО 030204 3 – «Медицинская сестра  общей практики» </vt:lpstr>
      <vt:lpstr>0302000 «Сестринское дело» – ТИПО 0302054 – Прикладной бакалавр сестринского дела</vt:lpstr>
      <vt:lpstr>0302000 «Сестринское дело» – ТИПО 0302054 – Прикладной бакалавр сестринского дела</vt:lpstr>
      <vt:lpstr> В084 «Сестринское дело» –академический бакалавриат</vt:lpstr>
      <vt:lpstr>В084 «Сестринское дело» –академический бакалавриат</vt:lpstr>
      <vt:lpstr>В084 «Сестринское дело» –академический бакалавриат</vt:lpstr>
      <vt:lpstr>Презентация PowerPoint</vt:lpstr>
      <vt:lpstr>М141«Сестринское дело» –магистратура профильное </vt:lpstr>
      <vt:lpstr>М141«Сестринское дело» –магистратура научно-педаг </vt:lpstr>
      <vt:lpstr>Д142«Сестринское дело» – PhD докторантура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Динара Оспанова</cp:lastModifiedBy>
  <cp:revision>29</cp:revision>
  <dcterms:created xsi:type="dcterms:W3CDTF">2020-05-26T14:21:25Z</dcterms:created>
  <dcterms:modified xsi:type="dcterms:W3CDTF">2020-06-04T13:03:48Z</dcterms:modified>
</cp:coreProperties>
</file>