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1" r:id="rId4"/>
    <p:sldId id="272" r:id="rId5"/>
    <p:sldId id="274" r:id="rId6"/>
    <p:sldId id="261" r:id="rId7"/>
    <p:sldId id="269" r:id="rId8"/>
    <p:sldId id="268" r:id="rId9"/>
    <p:sldId id="262" r:id="rId10"/>
    <p:sldId id="263" r:id="rId11"/>
    <p:sldId id="264" r:id="rId12"/>
    <p:sldId id="259" r:id="rId13"/>
    <p:sldId id="265" r:id="rId14"/>
    <p:sldId id="266" r:id="rId15"/>
    <p:sldId id="267" r:id="rId16"/>
  </p:sldIdLst>
  <p:sldSz cx="18288000" cy="10287000"/>
  <p:notesSz cx="9144000" cy="6858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lear Sans Regular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4556A-D0C0-44C9-998F-0DDF1969C3E4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7012CAEF-99A0-451A-8FD2-022C2752B3D0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itchFamily="18" charset="0"/>
            </a:rPr>
            <a:t>3г 6 </a:t>
          </a:r>
          <a:r>
            <a:rPr lang="ru-RU" sz="1800" b="1" dirty="0" err="1">
              <a:latin typeface="+mn-lt"/>
              <a:cs typeface="Times New Roman" pitchFamily="18" charset="0"/>
            </a:rPr>
            <a:t>мес</a:t>
          </a:r>
          <a:r>
            <a:rPr lang="ru-RU" sz="1800" b="1" dirty="0">
              <a:latin typeface="+mn-lt"/>
              <a:cs typeface="Times New Roman" pitchFamily="18" charset="0"/>
            </a:rPr>
            <a:t> </a:t>
          </a:r>
          <a:r>
            <a:rPr lang="ru-RU" sz="1800" b="1" dirty="0" err="1">
              <a:latin typeface="+mn-lt"/>
              <a:cs typeface="Times New Roman" pitchFamily="18" charset="0"/>
            </a:rPr>
            <a:t>ТиПО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9ACE649F-83F2-4B4A-9986-1CC51B67173E}" type="parTrans" cxnId="{E986644D-EA15-4274-A7BC-7C07DEEF5691}">
      <dgm:prSet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12643725-6562-4418-A158-7A8B26E9ADBF}" type="sibTrans" cxnId="{E986644D-EA15-4274-A7BC-7C07DEEF5691}">
      <dgm:prSet custT="1"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3CC4B9A5-68BF-430D-9950-BFFA604AF8D1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itchFamily="18" charset="0"/>
            </a:rPr>
            <a:t>3 года ВУЗ</a:t>
          </a:r>
        </a:p>
      </dgm:t>
    </dgm:pt>
    <dgm:pt modelId="{5CF7744B-DAAD-4DD7-B9FE-A5097BF01024}" type="parTrans" cxnId="{A55DBA52-18B2-4DF3-A5BE-8D7FC8470464}">
      <dgm:prSet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D89E92E8-13F0-42FF-9BF2-4174AC0D1B7A}" type="sibTrans" cxnId="{A55DBA52-18B2-4DF3-A5BE-8D7FC8470464}">
      <dgm:prSet custT="1"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371BCAB8-76DC-4001-B28C-A3A56DF2309B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itchFamily="18" charset="0"/>
            </a:rPr>
            <a:t>Качество знаний</a:t>
          </a:r>
        </a:p>
      </dgm:t>
    </dgm:pt>
    <dgm:pt modelId="{E7C190AC-674D-4616-B4FC-61059B3B10BE}" type="parTrans" cxnId="{71AD050A-F8EF-424C-ADFA-7B23AF26137C}">
      <dgm:prSet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05B54746-AA15-4D46-8C55-A60860F504B1}" type="sibTrans" cxnId="{71AD050A-F8EF-424C-ADFA-7B23AF26137C}">
      <dgm:prSet/>
      <dgm:spPr/>
      <dgm:t>
        <a:bodyPr/>
        <a:lstStyle/>
        <a:p>
          <a:endParaRPr lang="ru-RU" sz="1800">
            <a:latin typeface="+mn-lt"/>
            <a:cs typeface="Times New Roman" pitchFamily="18" charset="0"/>
          </a:endParaRPr>
        </a:p>
      </dgm:t>
    </dgm:pt>
    <dgm:pt modelId="{7CBB3EE9-C139-4D33-B29C-85A1D043283A}" type="pres">
      <dgm:prSet presAssocID="{17C4556A-D0C0-44C9-998F-0DDF1969C3E4}" presName="linearFlow" presStyleCnt="0">
        <dgm:presLayoutVars>
          <dgm:dir/>
          <dgm:resizeHandles val="exact"/>
        </dgm:presLayoutVars>
      </dgm:prSet>
      <dgm:spPr/>
    </dgm:pt>
    <dgm:pt modelId="{E4482636-675D-44F1-9475-7AE137120114}" type="pres">
      <dgm:prSet presAssocID="{7012CAEF-99A0-451A-8FD2-022C2752B3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EF7B3-6509-4DFE-9E95-177C938D32BF}" type="pres">
      <dgm:prSet presAssocID="{12643725-6562-4418-A158-7A8B26E9ADBF}" presName="spacerL" presStyleCnt="0"/>
      <dgm:spPr/>
    </dgm:pt>
    <dgm:pt modelId="{FA082D11-C556-42D3-AE8E-6C53172305E8}" type="pres">
      <dgm:prSet presAssocID="{12643725-6562-4418-A158-7A8B26E9ADB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C7EFE77-9F99-4896-BEC6-9A3DD186800F}" type="pres">
      <dgm:prSet presAssocID="{12643725-6562-4418-A158-7A8B26E9ADBF}" presName="spacerR" presStyleCnt="0"/>
      <dgm:spPr/>
    </dgm:pt>
    <dgm:pt modelId="{425014CC-3D1A-41CB-8FED-9A09A96A12FB}" type="pres">
      <dgm:prSet presAssocID="{3CC4B9A5-68BF-430D-9950-BFFA604AF8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BE2F0-3E1D-43C0-978A-68700BE7FC50}" type="pres">
      <dgm:prSet presAssocID="{D89E92E8-13F0-42FF-9BF2-4174AC0D1B7A}" presName="spacerL" presStyleCnt="0"/>
      <dgm:spPr/>
    </dgm:pt>
    <dgm:pt modelId="{4B2020E1-CACB-420E-8A0B-7994107DFF29}" type="pres">
      <dgm:prSet presAssocID="{D89E92E8-13F0-42FF-9BF2-4174AC0D1B7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A768FBA-B7A4-4CF2-98C5-B666D639158B}" type="pres">
      <dgm:prSet presAssocID="{D89E92E8-13F0-42FF-9BF2-4174AC0D1B7A}" presName="spacerR" presStyleCnt="0"/>
      <dgm:spPr/>
    </dgm:pt>
    <dgm:pt modelId="{287AAB28-4090-46B4-B08F-023C58C6171B}" type="pres">
      <dgm:prSet presAssocID="{371BCAB8-76DC-4001-B28C-A3A56DF230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0C469-D02E-4371-829B-2B7020B589E8}" type="presOf" srcId="{17C4556A-D0C0-44C9-998F-0DDF1969C3E4}" destId="{7CBB3EE9-C139-4D33-B29C-85A1D043283A}" srcOrd="0" destOrd="0" presId="urn:microsoft.com/office/officeart/2005/8/layout/equation1"/>
    <dgm:cxn modelId="{D32CF84E-DD37-4BB9-9DA9-2DCB39A90EB1}" type="presOf" srcId="{12643725-6562-4418-A158-7A8B26E9ADBF}" destId="{FA082D11-C556-42D3-AE8E-6C53172305E8}" srcOrd="0" destOrd="0" presId="urn:microsoft.com/office/officeart/2005/8/layout/equation1"/>
    <dgm:cxn modelId="{3D5210B9-86FA-4BFA-9750-9C0271C492FA}" type="presOf" srcId="{3CC4B9A5-68BF-430D-9950-BFFA604AF8D1}" destId="{425014CC-3D1A-41CB-8FED-9A09A96A12FB}" srcOrd="0" destOrd="0" presId="urn:microsoft.com/office/officeart/2005/8/layout/equation1"/>
    <dgm:cxn modelId="{71AD050A-F8EF-424C-ADFA-7B23AF26137C}" srcId="{17C4556A-D0C0-44C9-998F-0DDF1969C3E4}" destId="{371BCAB8-76DC-4001-B28C-A3A56DF2309B}" srcOrd="2" destOrd="0" parTransId="{E7C190AC-674D-4616-B4FC-61059B3B10BE}" sibTransId="{05B54746-AA15-4D46-8C55-A60860F504B1}"/>
    <dgm:cxn modelId="{E986644D-EA15-4274-A7BC-7C07DEEF5691}" srcId="{17C4556A-D0C0-44C9-998F-0DDF1969C3E4}" destId="{7012CAEF-99A0-451A-8FD2-022C2752B3D0}" srcOrd="0" destOrd="0" parTransId="{9ACE649F-83F2-4B4A-9986-1CC51B67173E}" sibTransId="{12643725-6562-4418-A158-7A8B26E9ADBF}"/>
    <dgm:cxn modelId="{A55DBA52-18B2-4DF3-A5BE-8D7FC8470464}" srcId="{17C4556A-D0C0-44C9-998F-0DDF1969C3E4}" destId="{3CC4B9A5-68BF-430D-9950-BFFA604AF8D1}" srcOrd="1" destOrd="0" parTransId="{5CF7744B-DAAD-4DD7-B9FE-A5097BF01024}" sibTransId="{D89E92E8-13F0-42FF-9BF2-4174AC0D1B7A}"/>
    <dgm:cxn modelId="{1C72BF20-7AAB-48D0-92C3-35F7E7C9B2E5}" type="presOf" srcId="{7012CAEF-99A0-451A-8FD2-022C2752B3D0}" destId="{E4482636-675D-44F1-9475-7AE137120114}" srcOrd="0" destOrd="0" presId="urn:microsoft.com/office/officeart/2005/8/layout/equation1"/>
    <dgm:cxn modelId="{8F424CF3-C5C2-462C-A497-956F05C8A64A}" type="presOf" srcId="{371BCAB8-76DC-4001-B28C-A3A56DF2309B}" destId="{287AAB28-4090-46B4-B08F-023C58C6171B}" srcOrd="0" destOrd="0" presId="urn:microsoft.com/office/officeart/2005/8/layout/equation1"/>
    <dgm:cxn modelId="{85FF8E70-DFF1-47CA-BB3A-7DB9A4006C46}" type="presOf" srcId="{D89E92E8-13F0-42FF-9BF2-4174AC0D1B7A}" destId="{4B2020E1-CACB-420E-8A0B-7994107DFF29}" srcOrd="0" destOrd="0" presId="urn:microsoft.com/office/officeart/2005/8/layout/equation1"/>
    <dgm:cxn modelId="{2F313971-9962-4989-905C-B0860A7D8F48}" type="presParOf" srcId="{7CBB3EE9-C139-4D33-B29C-85A1D043283A}" destId="{E4482636-675D-44F1-9475-7AE137120114}" srcOrd="0" destOrd="0" presId="urn:microsoft.com/office/officeart/2005/8/layout/equation1"/>
    <dgm:cxn modelId="{0E14A982-4E49-4BA1-833E-1ADD145F29FE}" type="presParOf" srcId="{7CBB3EE9-C139-4D33-B29C-85A1D043283A}" destId="{428EF7B3-6509-4DFE-9E95-177C938D32BF}" srcOrd="1" destOrd="0" presId="urn:microsoft.com/office/officeart/2005/8/layout/equation1"/>
    <dgm:cxn modelId="{7C1B9AB5-04A6-4497-A399-FCF86316BC44}" type="presParOf" srcId="{7CBB3EE9-C139-4D33-B29C-85A1D043283A}" destId="{FA082D11-C556-42D3-AE8E-6C53172305E8}" srcOrd="2" destOrd="0" presId="urn:microsoft.com/office/officeart/2005/8/layout/equation1"/>
    <dgm:cxn modelId="{A7A758FE-30EC-46DE-8EDC-E92118563A25}" type="presParOf" srcId="{7CBB3EE9-C139-4D33-B29C-85A1D043283A}" destId="{CC7EFE77-9F99-4896-BEC6-9A3DD186800F}" srcOrd="3" destOrd="0" presId="urn:microsoft.com/office/officeart/2005/8/layout/equation1"/>
    <dgm:cxn modelId="{76D33E22-F0CD-4721-ADC9-290B6EEACF36}" type="presParOf" srcId="{7CBB3EE9-C139-4D33-B29C-85A1D043283A}" destId="{425014CC-3D1A-41CB-8FED-9A09A96A12FB}" srcOrd="4" destOrd="0" presId="urn:microsoft.com/office/officeart/2005/8/layout/equation1"/>
    <dgm:cxn modelId="{1B3A87BC-8394-4D51-B2A5-D2DB055A3329}" type="presParOf" srcId="{7CBB3EE9-C139-4D33-B29C-85A1D043283A}" destId="{293BE2F0-3E1D-43C0-978A-68700BE7FC50}" srcOrd="5" destOrd="0" presId="urn:microsoft.com/office/officeart/2005/8/layout/equation1"/>
    <dgm:cxn modelId="{102F2F95-317D-4260-9BC5-79877B313E1C}" type="presParOf" srcId="{7CBB3EE9-C139-4D33-B29C-85A1D043283A}" destId="{4B2020E1-CACB-420E-8A0B-7994107DFF29}" srcOrd="6" destOrd="0" presId="urn:microsoft.com/office/officeart/2005/8/layout/equation1"/>
    <dgm:cxn modelId="{BFC4B4EE-30ED-43FB-99B2-21B17A6F98C5}" type="presParOf" srcId="{7CBB3EE9-C139-4D33-B29C-85A1D043283A}" destId="{0A768FBA-B7A4-4CF2-98C5-B666D639158B}" srcOrd="7" destOrd="0" presId="urn:microsoft.com/office/officeart/2005/8/layout/equation1"/>
    <dgm:cxn modelId="{CAE9295D-8977-4EDF-A895-17C0E935041B}" type="presParOf" srcId="{7CBB3EE9-C139-4D33-B29C-85A1D043283A}" destId="{287AAB28-4090-46B4-B08F-023C58C6171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2636-675D-44F1-9475-7AE137120114}">
      <dsp:nvSpPr>
        <dsp:cNvPr id="0" name=""/>
        <dsp:cNvSpPr/>
      </dsp:nvSpPr>
      <dsp:spPr>
        <a:xfrm>
          <a:off x="997" y="1053684"/>
          <a:ext cx="1321655" cy="1321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itchFamily="18" charset="0"/>
            </a:rPr>
            <a:t>3г 6 </a:t>
          </a:r>
          <a:r>
            <a:rPr lang="ru-RU" sz="1800" b="1" kern="1200" dirty="0" err="1">
              <a:latin typeface="+mn-lt"/>
              <a:cs typeface="Times New Roman" pitchFamily="18" charset="0"/>
            </a:rPr>
            <a:t>мес</a:t>
          </a:r>
          <a:r>
            <a:rPr lang="ru-RU" sz="1800" b="1" kern="1200" dirty="0">
              <a:latin typeface="+mn-lt"/>
              <a:cs typeface="Times New Roman" pitchFamily="18" charset="0"/>
            </a:rPr>
            <a:t> </a:t>
          </a:r>
          <a:r>
            <a:rPr lang="ru-RU" sz="1800" b="1" kern="1200" dirty="0" err="1">
              <a:latin typeface="+mn-lt"/>
              <a:cs typeface="Times New Roman" pitchFamily="18" charset="0"/>
            </a:rPr>
            <a:t>ТиПО</a:t>
          </a:r>
          <a:endParaRPr lang="ru-RU" sz="1800" b="1" kern="1200" dirty="0">
            <a:latin typeface="+mn-lt"/>
            <a:cs typeface="Times New Roman" pitchFamily="18" charset="0"/>
          </a:endParaRPr>
        </a:p>
      </dsp:txBody>
      <dsp:txXfrm>
        <a:off x="194549" y="1247236"/>
        <a:ext cx="934551" cy="934551"/>
      </dsp:txXfrm>
    </dsp:sp>
    <dsp:sp modelId="{FA082D11-C556-42D3-AE8E-6C53172305E8}">
      <dsp:nvSpPr>
        <dsp:cNvPr id="0" name=""/>
        <dsp:cNvSpPr/>
      </dsp:nvSpPr>
      <dsp:spPr>
        <a:xfrm>
          <a:off x="1429970" y="1331231"/>
          <a:ext cx="766560" cy="76656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  <a:cs typeface="Times New Roman" pitchFamily="18" charset="0"/>
          </a:endParaRPr>
        </a:p>
      </dsp:txBody>
      <dsp:txXfrm>
        <a:off x="1531578" y="1624364"/>
        <a:ext cx="563344" cy="180294"/>
      </dsp:txXfrm>
    </dsp:sp>
    <dsp:sp modelId="{425014CC-3D1A-41CB-8FED-9A09A96A12FB}">
      <dsp:nvSpPr>
        <dsp:cNvPr id="0" name=""/>
        <dsp:cNvSpPr/>
      </dsp:nvSpPr>
      <dsp:spPr>
        <a:xfrm>
          <a:off x="2303849" y="1053684"/>
          <a:ext cx="1321655" cy="1321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itchFamily="18" charset="0"/>
            </a:rPr>
            <a:t>3 года ВУЗ</a:t>
          </a:r>
        </a:p>
      </dsp:txBody>
      <dsp:txXfrm>
        <a:off x="2497401" y="1247236"/>
        <a:ext cx="934551" cy="934551"/>
      </dsp:txXfrm>
    </dsp:sp>
    <dsp:sp modelId="{4B2020E1-CACB-420E-8A0B-7994107DFF29}">
      <dsp:nvSpPr>
        <dsp:cNvPr id="0" name=""/>
        <dsp:cNvSpPr/>
      </dsp:nvSpPr>
      <dsp:spPr>
        <a:xfrm>
          <a:off x="3732823" y="1331231"/>
          <a:ext cx="766560" cy="76656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+mn-lt"/>
            <a:cs typeface="Times New Roman" pitchFamily="18" charset="0"/>
          </a:endParaRPr>
        </a:p>
      </dsp:txBody>
      <dsp:txXfrm>
        <a:off x="3834431" y="1489142"/>
        <a:ext cx="563344" cy="450738"/>
      </dsp:txXfrm>
    </dsp:sp>
    <dsp:sp modelId="{287AAB28-4090-46B4-B08F-023C58C6171B}">
      <dsp:nvSpPr>
        <dsp:cNvPr id="0" name=""/>
        <dsp:cNvSpPr/>
      </dsp:nvSpPr>
      <dsp:spPr>
        <a:xfrm>
          <a:off x="4606701" y="1053684"/>
          <a:ext cx="1321655" cy="1321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itchFamily="18" charset="0"/>
            </a:rPr>
            <a:t>Качество знаний</a:t>
          </a:r>
        </a:p>
      </dsp:txBody>
      <dsp:txXfrm>
        <a:off x="4800253" y="1247236"/>
        <a:ext cx="934551" cy="934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B1BA-DDF6-41FA-AF60-D6D97C5600E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B7EAA-AAD0-47E4-A55D-AF550417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4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C30F7-A8EE-4D2A-99A6-E4361D054518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6363-EF44-44AC-B479-9A1A6B760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B6363-EF44-44AC-B479-9A1A6B760C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5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787CD1"/>
          </a:solidFill>
        </p:spPr>
      </p:sp>
      <p:grpSp>
        <p:nvGrpSpPr>
          <p:cNvPr id="3" name="Group 3"/>
          <p:cNvGrpSpPr/>
          <p:nvPr/>
        </p:nvGrpSpPr>
        <p:grpSpPr>
          <a:xfrm>
            <a:off x="575048" y="1214709"/>
            <a:ext cx="9612812" cy="6786310"/>
            <a:chOff x="-1" y="180975"/>
            <a:chExt cx="10504889" cy="9048415"/>
          </a:xfrm>
        </p:grpSpPr>
        <p:sp>
          <p:nvSpPr>
            <p:cNvPr id="4" name="TextBox 4"/>
            <p:cNvSpPr txBox="1"/>
            <p:nvPr/>
          </p:nvSpPr>
          <p:spPr>
            <a:xfrm>
              <a:off x="-1" y="180975"/>
              <a:ext cx="10504889" cy="6647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b="1" dirty="0">
                  <a:solidFill>
                    <a:schemeClr val="tx2"/>
                  </a:solidFill>
                  <a:latin typeface="HK Grotesk Bold" charset="-52"/>
                </a:rPr>
                <a:t>Отчет</a:t>
              </a:r>
              <a:r>
                <a:rPr lang="ru-RU" sz="5400" dirty="0">
                  <a:solidFill>
                    <a:schemeClr val="tx2"/>
                  </a:solidFill>
                  <a:latin typeface="HK Grotesk Bold" charset="-52"/>
                </a:rPr>
                <a:t> о реализации проектов в рамках формата Группы управления проектами по направлению подготовки –</a:t>
              </a:r>
            </a:p>
            <a:p>
              <a:r>
                <a:rPr lang="ru-RU" sz="5400" dirty="0">
                  <a:solidFill>
                    <a:schemeClr val="tx2"/>
                  </a:solidFill>
                  <a:latin typeface="HK Grotesk Bold" charset="-52"/>
                </a:rPr>
                <a:t>Здравоохранение</a:t>
              </a:r>
              <a:endParaRPr lang="en-US" sz="5400" dirty="0">
                <a:solidFill>
                  <a:schemeClr val="tx2"/>
                </a:solidFill>
                <a:latin typeface="HK Grotesk Bold" charset="-5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382730"/>
              <a:ext cx="10504888" cy="1846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Кауышева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 А.А.</a:t>
              </a:r>
              <a:endParaRPr lang="ru-RU" sz="2599" dirty="0">
                <a:solidFill>
                  <a:srgbClr val="16214B"/>
                </a:solidFill>
                <a:latin typeface="Montserrat"/>
              </a:endParaRP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Проректор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 </a:t>
              </a: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по</a:t>
              </a:r>
              <a:r>
                <a:rPr lang="ru-RU" sz="2599" dirty="0">
                  <a:solidFill>
                    <a:srgbClr val="16214B"/>
                  </a:solidFill>
                  <a:latin typeface="Montserrat"/>
                </a:rPr>
                <a:t> </a:t>
              </a: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образовательной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 и </a:t>
              </a: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научной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 </a:t>
              </a:r>
              <a:r>
                <a:rPr lang="en-US" sz="2599" dirty="0" err="1">
                  <a:solidFill>
                    <a:srgbClr val="16214B"/>
                  </a:solidFill>
                  <a:latin typeface="Montserrat"/>
                </a:rPr>
                <a:t>деятельности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 </a:t>
              </a:r>
              <a:endParaRPr lang="ru-RU" sz="2599" dirty="0">
                <a:solidFill>
                  <a:srgbClr val="16214B"/>
                </a:solidFill>
                <a:latin typeface="Montserrat"/>
              </a:endParaRP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ТОО «КМУ «ВШОЗ»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18256" y="9518212"/>
            <a:ext cx="851487" cy="155656"/>
            <a:chOff x="0" y="0"/>
            <a:chExt cx="1135316" cy="2075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207541" cy="2075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63887" y="0"/>
              <a:ext cx="207541" cy="2075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927775" y="0"/>
              <a:ext cx="207541" cy="207541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271742" y="4387501"/>
            <a:ext cx="2987558" cy="445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165553" y="1028700"/>
            <a:ext cx="6745844" cy="95011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187860" y="1637939"/>
            <a:ext cx="2154826" cy="2154826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644726" y="214278"/>
            <a:ext cx="3217950" cy="2522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914400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914400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9144000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633464"/>
            <a:ext cx="11502256" cy="1155517"/>
            <a:chOff x="0" y="-251276"/>
            <a:chExt cx="15336341" cy="1540689"/>
          </a:xfrm>
        </p:grpSpPr>
        <p:sp>
          <p:nvSpPr>
            <p:cNvPr id="9" name="TextBox 9"/>
            <p:cNvSpPr txBox="1"/>
            <p:nvPr/>
          </p:nvSpPr>
          <p:spPr>
            <a:xfrm>
              <a:off x="5747089" y="-251276"/>
              <a:ext cx="9589252" cy="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МАГИСТРАТУРА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8096531" cy="4204960"/>
            <a:chOff x="0" y="-1780454"/>
            <a:chExt cx="10795374" cy="560661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4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F0F2F6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87896"/>
              <a:ext cx="10795374" cy="45140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Приложение 55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к Типовой профессиональной учебной программе послевузовского образования по медицинским и фармацевтическим специальностям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Компетенции выпускника образовательной программы магистратуры «Общественное здравоохранение дело» для получения степени магистра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2. Использовать наиболее распространенных IT-функции;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4. Планирование профиля поиска с участием наиболее важными базами данных литературы;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5. Разработка профиля поиска и осуществления поиска литературы на его основе;</a:t>
              </a:r>
            </a:p>
            <a:p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1197439"/>
            <a:chOff x="0" y="-878610"/>
            <a:chExt cx="10509623" cy="15965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518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0120031" y="2714608"/>
            <a:ext cx="8167969" cy="4117530"/>
            <a:chOff x="0" y="-250742"/>
            <a:chExt cx="9847558" cy="722605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717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302B70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rgbClr val="302B70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33860"/>
              <a:ext cx="9847558" cy="59414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dk1"/>
                  </a:solidFill>
                </a:rPr>
                <a:t>Приложение 55</a:t>
              </a:r>
            </a:p>
            <a:p>
              <a:r>
                <a:rPr lang="ru-RU" sz="2000" dirty="0">
                  <a:solidFill>
                    <a:schemeClr val="dk1"/>
                  </a:solidFill>
                </a:rPr>
                <a:t>К Типовой профессиональной учебной программе послевузовского образования по медицинским и фармацевтическим специальностям</a:t>
              </a:r>
            </a:p>
            <a:p>
              <a:r>
                <a:rPr lang="ru-RU" sz="2000" dirty="0">
                  <a:solidFill>
                    <a:schemeClr val="dk1"/>
                  </a:solidFill>
                </a:rPr>
                <a:t>Компетенции выпускника образовательной программы магистратуры «Общественное здравоохранение дело» для получения степени магистра </a:t>
              </a:r>
            </a:p>
            <a:p>
              <a:r>
                <a:rPr lang="ru-RU" sz="2000" b="1" dirty="0">
                  <a:solidFill>
                    <a:srgbClr val="FF0000"/>
                  </a:solidFill>
                </a:rPr>
                <a:t>Переформулировать</a:t>
              </a:r>
              <a:r>
                <a:rPr lang="ru-RU" sz="2000" b="1" dirty="0">
                  <a:solidFill>
                    <a:schemeClr val="dk1"/>
                  </a:solidFill>
                </a:rPr>
                <a:t> на:</a:t>
              </a:r>
              <a:endParaRPr lang="ru-RU" sz="2000" dirty="0">
                <a:solidFill>
                  <a:schemeClr val="dk1"/>
                </a:solidFill>
              </a:endParaRPr>
            </a:p>
            <a:p>
              <a:r>
                <a:rPr lang="ru-RU" sz="2000" b="1" dirty="0">
                  <a:solidFill>
                    <a:schemeClr val="dk1"/>
                  </a:solidFill>
                </a:rPr>
                <a:t>2.Использовать наиболее распространенные функции информационных технологий;</a:t>
              </a:r>
              <a:endParaRPr lang="ru-RU" sz="2000" dirty="0">
                <a:solidFill>
                  <a:schemeClr val="dk1"/>
                </a:solidFill>
              </a:endParaRPr>
            </a:p>
            <a:p>
              <a:r>
                <a:rPr lang="ru-RU" sz="2000" b="1" dirty="0">
                  <a:solidFill>
                    <a:schemeClr val="dk1"/>
                  </a:solidFill>
                </a:rPr>
                <a:t>4. Использование различных стратегий поиска профессиональной информации в научно-обоснованных базах данных;</a:t>
              </a:r>
              <a:endParaRPr lang="ru-RU" sz="2000" dirty="0">
                <a:solidFill>
                  <a:schemeClr val="dk1"/>
                </a:solidFill>
              </a:endParaRPr>
            </a:p>
            <a:p>
              <a:r>
                <a:rPr lang="ru-RU" sz="2000" b="1" dirty="0">
                  <a:solidFill>
                    <a:schemeClr val="dk1"/>
                  </a:solidFill>
                </a:rPr>
                <a:t>5. Убрать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10120031" y="7046629"/>
            <a:ext cx="7191939" cy="1846659"/>
            <a:chOff x="0" y="156239"/>
            <a:chExt cx="9589252" cy="246221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56239"/>
              <a:ext cx="9589252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</a:rPr>
                <a:t>Исключить:</a:t>
              </a:r>
              <a:endParaRPr lang="ru-RU" sz="2000" dirty="0">
                <a:solidFill>
                  <a:srgbClr val="FF0000"/>
                </a:solidFill>
              </a:endParaRPr>
            </a:p>
            <a:p>
              <a:r>
                <a:rPr lang="ru-RU" sz="2000" dirty="0">
                  <a:solidFill>
                    <a:srgbClr val="FF0000"/>
                  </a:solidFill>
                </a:rPr>
                <a:t>5В051300 - «Мировая экономика».</a:t>
              </a:r>
            </a:p>
            <a:p>
              <a:r>
                <a:rPr lang="ru-RU" sz="2000" b="1" dirty="0">
                  <a:solidFill>
                    <a:srgbClr val="FF0000"/>
                  </a:solidFill>
                </a:rPr>
                <a:t>Ввести:</a:t>
              </a:r>
              <a:endParaRPr lang="ru-RU" sz="2000" dirty="0">
                <a:solidFill>
                  <a:srgbClr val="FF0000"/>
                </a:solidFill>
              </a:endParaRPr>
            </a:p>
            <a:p>
              <a:r>
                <a:rPr lang="ru-RU" sz="2000" dirty="0">
                  <a:solidFill>
                    <a:srgbClr val="FF0000"/>
                  </a:solidFill>
                </a:rPr>
                <a:t>6B06 «Информационно-коммуникационные технологии».</a:t>
              </a:r>
            </a:p>
            <a:p>
              <a:r>
                <a:rPr lang="ru-RU" sz="2000" dirty="0">
                  <a:solidFill>
                    <a:srgbClr val="FF0000"/>
                  </a:solidFill>
                </a:rPr>
                <a:t>5В070300 Информационные системы</a:t>
              </a:r>
            </a:p>
            <a:p>
              <a:r>
                <a:rPr lang="ru-RU" sz="2000" dirty="0">
                  <a:solidFill>
                    <a:srgbClr val="FF0000"/>
                  </a:solidFill>
                </a:rPr>
                <a:t>5В05 «П</a:t>
              </a:r>
              <a:r>
                <a:rPr lang="kk-KZ" sz="2000" dirty="0">
                  <a:solidFill>
                    <a:srgbClr val="FF0000"/>
                  </a:solidFill>
                </a:rPr>
                <a:t>сихология»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032" y="428223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976031" y="7000888"/>
            <a:ext cx="8096531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Требования к предшествующему уровню образования лиц, желающих освоить образовательные программам магистратуры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M140 Общественное здравоохранение: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5В110100 - «Сестринское дело», 5В110300 - «Фармация», 5В030100 - «Юриспруденция», 5В050600 - «Экономика» 5В050700 - «Менеджмент», 5В051000 - «Государственное и местное управление», 5В051300 - «Мировая экономика».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21010" y="-37248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9167531" y="3486652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914400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9144000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884312"/>
            <a:ext cx="11525556" cy="935319"/>
            <a:chOff x="0" y="83188"/>
            <a:chExt cx="15367407" cy="1247092"/>
          </a:xfrm>
        </p:grpSpPr>
        <p:sp>
          <p:nvSpPr>
            <p:cNvPr id="9" name="TextBox 9"/>
            <p:cNvSpPr txBox="1"/>
            <p:nvPr/>
          </p:nvSpPr>
          <p:spPr>
            <a:xfrm>
              <a:off x="5778155" y="83188"/>
              <a:ext cx="9589252" cy="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МАГИСТРАТУРА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b="1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623220"/>
            <a:ext cx="8096531" cy="6019897"/>
            <a:chOff x="0" y="-1902305"/>
            <a:chExt cx="10795374" cy="802653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902305"/>
              <a:ext cx="958925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F0F2F6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87896"/>
              <a:ext cx="10795374" cy="68121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Требования к предшествующему уровню образования лиц, желающих освоить образовательные программам магистратуры</a:t>
              </a:r>
            </a:p>
            <a:p>
              <a:r>
                <a:rPr lang="ru-RU" sz="2400" b="1" dirty="0">
                  <a:solidFill>
                    <a:schemeClr val="bg1"/>
                  </a:solidFill>
                </a:rPr>
                <a:t>M139 Менеджмент в здравоохранении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5В110100 - «Сестринское дело», 5В110300 - «Фармация», 5В110400 - «Медико-профилактическое дело», 5В050600 - «Экономика», 5В050700 - «Менеджмент», 5В030100 - «Юриспруденция», 5В051000 - «Государственное и местное управление», 5В051300 - «Мировая экономика»</a:t>
              </a:r>
            </a:p>
            <a:p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1197439"/>
            <a:chOff x="0" y="-878610"/>
            <a:chExt cx="10509623" cy="15965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518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0120031" y="2714608"/>
            <a:ext cx="8167969" cy="2036690"/>
            <a:chOff x="0" y="-250742"/>
            <a:chExt cx="9847558" cy="357428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717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302B70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rgbClr val="302B70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379069"/>
              <a:ext cx="9847558" cy="1944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</a:rPr>
                <a:t>Ввести</a:t>
              </a:r>
              <a:endParaRPr lang="ru-RU" sz="2400" dirty="0">
                <a:solidFill>
                  <a:srgbClr val="FF0000"/>
                </a:solidFill>
              </a:endParaRPr>
            </a:p>
            <a:p>
              <a:r>
                <a:rPr lang="ru-RU" sz="2400" dirty="0">
                  <a:solidFill>
                    <a:srgbClr val="FF0000"/>
                  </a:solidFill>
                </a:rPr>
                <a:t>6B06 «Информационно-коммуникационные технологии».</a:t>
              </a:r>
            </a:p>
            <a:p>
              <a:r>
                <a:rPr lang="ru-RU" sz="2400" dirty="0">
                  <a:solidFill>
                    <a:srgbClr val="FF0000"/>
                  </a:solidFill>
                </a:rPr>
                <a:t>5В070300 Информационные системы</a:t>
              </a: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9064" y="298434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42396" cy="190555"/>
            <a:chOff x="0" y="0"/>
            <a:chExt cx="1389862" cy="2540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254073" cy="25407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67894" y="0"/>
              <a:ext cx="254073" cy="2540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135788" y="0"/>
              <a:ext cx="254073" cy="25407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975648" y="346526"/>
            <a:ext cx="6447870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3600" b="1" dirty="0">
                <a:solidFill>
                  <a:srgbClr val="F0F2F6"/>
                </a:solidFill>
                <a:latin typeface="HK Grotesk Bold"/>
              </a:rPr>
              <a:t>ДОКТОРАНТУРА</a:t>
            </a:r>
            <a:endParaRPr lang="en-US" sz="3600" b="1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-42051" y="6847197"/>
            <a:ext cx="9228102" cy="2582583"/>
          </a:xfrm>
          <a:prstGeom prst="rect">
            <a:avLst/>
          </a:prstGeom>
          <a:solidFill>
            <a:srgbClr val="302B70">
              <a:alpha val="49803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610839" y="2657189"/>
            <a:ext cx="7981095" cy="7058343"/>
            <a:chOff x="0" y="-694033"/>
            <a:chExt cx="10641461" cy="941111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94033"/>
              <a:ext cx="10641461" cy="9411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1.1 Цикл базовых дисциплин (БД) 810ч / 27кр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Введение в исследование </a:t>
              </a:r>
              <a:r>
                <a:rPr lang="ru-RU" sz="2400" dirty="0" err="1">
                  <a:solidFill>
                    <a:schemeClr val="bg1"/>
                  </a:solidFill>
                </a:rPr>
                <a:t>PhD</a:t>
              </a:r>
              <a:endParaRPr lang="ru-RU" sz="2400" dirty="0">
                <a:solidFill>
                  <a:schemeClr val="bg1"/>
                </a:solidFill>
              </a:endParaRP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Устная коммуникация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Этика исследования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Теория и практика научного письма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Партнерство: исследования и общество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Введение в преподавание и обучение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Навыки чтения и критический анализ научных публикаций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Проектный менеджмент</a:t>
              </a: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b="1" dirty="0">
                  <a:solidFill>
                    <a:schemeClr val="bg1"/>
                  </a:solidFill>
                </a:rPr>
                <a:t>1.2 Цикл профилирующих дисциплин (ПД) 780ч / 26кр</a:t>
              </a:r>
              <a:r>
                <a:rPr lang="ru-RU" sz="2400" dirty="0">
                  <a:solidFill>
                    <a:schemeClr val="bg1"/>
                  </a:solidFill>
                </a:rPr>
                <a:t/>
              </a:r>
              <a:br>
                <a:rPr lang="ru-RU" sz="2400" dirty="0">
                  <a:solidFill>
                    <a:schemeClr val="bg1"/>
                  </a:solidFill>
                </a:rPr>
              </a:br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Методология качественных типов исследований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Прикладная статистика 1 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Прикладная статистика 2 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Менеджмент научной информации </a:t>
              </a: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59898" y="2582583"/>
            <a:ext cx="9228102" cy="258258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9059898" y="5165166"/>
            <a:ext cx="9228102" cy="2582583"/>
          </a:xfrm>
          <a:prstGeom prst="rect">
            <a:avLst/>
          </a:prstGeom>
          <a:solidFill>
            <a:srgbClr val="302B70">
              <a:alpha val="80000"/>
            </a:srgbClr>
          </a:solidFill>
        </p:spPr>
      </p:sp>
      <p:grpSp>
        <p:nvGrpSpPr>
          <p:cNvPr id="15" name="Group 15"/>
          <p:cNvGrpSpPr/>
          <p:nvPr/>
        </p:nvGrpSpPr>
        <p:grpSpPr>
          <a:xfrm>
            <a:off x="9683401" y="2711781"/>
            <a:ext cx="7981095" cy="4431983"/>
            <a:chOff x="0" y="-635712"/>
            <a:chExt cx="10641461" cy="590930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35712"/>
              <a:ext cx="10641461" cy="590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1.1 Цикл базовых дисциплин (БД)810ч / 27кр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r>
                <a:rPr lang="ru-RU" sz="2400" b="1" dirty="0">
                  <a:solidFill>
                    <a:schemeClr val="bg1"/>
                  </a:solidFill>
                </a:rPr>
                <a:t>1.2 Цикл профилирующих дисциплин (ПД)780ч/ 26кр</a:t>
              </a:r>
              <a:r>
                <a:rPr lang="ru-RU" sz="2400" dirty="0">
                  <a:solidFill>
                    <a:schemeClr val="bg1"/>
                  </a:solidFill>
                </a:rPr>
                <a:t/>
              </a:r>
              <a:br>
                <a:rPr lang="ru-RU" sz="2400" dirty="0">
                  <a:solidFill>
                    <a:schemeClr val="bg1"/>
                  </a:solidFill>
                </a:rPr>
              </a:br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r>
                <a:rPr lang="ru-RU" sz="2400" b="1" dirty="0">
                  <a:solidFill>
                    <a:srgbClr val="FFFF00"/>
                  </a:solidFill>
                </a:rPr>
                <a:t>Содержание вузовского компонента </a:t>
              </a:r>
              <a:r>
                <a:rPr lang="kk-KZ" sz="2400" b="1" dirty="0">
                  <a:solidFill>
                    <a:srgbClr val="FFFF00"/>
                  </a:solidFill>
                </a:rPr>
                <a:t>определяется ВУЗом самостоятельно</a:t>
              </a:r>
              <a:endParaRPr lang="ru-RU" sz="2400" dirty="0">
                <a:solidFill>
                  <a:srgbClr val="FFFF00"/>
                </a:solidFill>
              </a:endParaRPr>
            </a:p>
            <a:p>
              <a:r>
                <a:rPr lang="ru-RU" sz="2400" b="1" dirty="0">
                  <a:solidFill>
                    <a:srgbClr val="FFFF00"/>
                  </a:solidFill>
                </a:rPr>
                <a:t>Соотношение объема БД и ПД определяется ВУЗом самостоятельно.</a:t>
              </a:r>
              <a:endParaRPr lang="ru-RU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683401" y="5771145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83401" y="8353728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976031" y="1785914"/>
            <a:ext cx="7191939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F0F2F6"/>
                </a:solidFill>
                <a:latin typeface="HK Grotesk Bold"/>
              </a:rPr>
              <a:t>ДЕЙСТВУЮЩАЯ РЕДАКЦИЯ</a:t>
            </a: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120031" y="1785914"/>
            <a:ext cx="7953719" cy="40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302B70"/>
                </a:solidFill>
                <a:latin typeface="HK Grotesk Bold"/>
              </a:rPr>
              <a:t>ПРЕДЛАГАЕМАЯ РЕДАКЦИЯ</a:t>
            </a:r>
            <a:endParaRPr lang="en-US" sz="3499" dirty="0">
              <a:solidFill>
                <a:srgbClr val="302B70"/>
              </a:solidFill>
              <a:latin typeface="HK Grotesk Bold"/>
            </a:endParaRPr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88378" y="-142912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1664" y="-71474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42396" cy="190555"/>
            <a:chOff x="0" y="0"/>
            <a:chExt cx="1389862" cy="2540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254073" cy="25407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67894" y="0"/>
              <a:ext cx="254073" cy="2540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135788" y="0"/>
              <a:ext cx="254073" cy="25407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835963" y="408460"/>
            <a:ext cx="6447870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3600" b="1" dirty="0">
                <a:solidFill>
                  <a:srgbClr val="F0F2F6"/>
                </a:solidFill>
                <a:latin typeface="HK Grotesk Bold"/>
              </a:rPr>
              <a:t>ДОКТОРАНТУРА</a:t>
            </a:r>
            <a:endParaRPr lang="en-US" sz="3600" b="1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-12664" y="6847197"/>
            <a:ext cx="9228102" cy="2582583"/>
          </a:xfrm>
          <a:prstGeom prst="rect">
            <a:avLst/>
          </a:prstGeom>
          <a:solidFill>
            <a:srgbClr val="302B70">
              <a:alpha val="49803"/>
            </a:srgbClr>
          </a:solidFill>
        </p:spPr>
      </p:sp>
      <p:grpSp>
        <p:nvGrpSpPr>
          <p:cNvPr id="7" name="Group 9"/>
          <p:cNvGrpSpPr/>
          <p:nvPr/>
        </p:nvGrpSpPr>
        <p:grpSpPr>
          <a:xfrm>
            <a:off x="610839" y="2657189"/>
            <a:ext cx="7981095" cy="6689011"/>
            <a:chOff x="0" y="-694033"/>
            <a:chExt cx="10641461" cy="891867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94033"/>
              <a:ext cx="10641461" cy="891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Приложение 59</a:t>
              </a:r>
              <a:r>
                <a:rPr lang="ru-RU" sz="2400" dirty="0">
                  <a:solidFill>
                    <a:schemeClr val="bg1"/>
                  </a:solidFill>
                </a:rPr>
                <a:t> к Типовой профессиональной учебной программе послевузовского образования по медицинским и фармацевтическим специальностям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В структуре образовательной программы "Общественное здравоохранение" докторантура научно-педагогическое направление.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Пункт 90 главы 10 «Требования к содержанию образовательных программ магистратуры с ориентиром на результаты обучения» (50 стр.) ГОСО (Приложение 4 к приказу Министра здравоохранения Республики Казахстан от 21 февраля 2020 года № ҚР ДСМ-12/2020) </a:t>
              </a: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b="1" dirty="0">
                  <a:solidFill>
                    <a:schemeClr val="bg1"/>
                  </a:solidFill>
                </a:rPr>
                <a:t>Приложение 60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Компетенции выпускника образовательной программы докторантуры «Общественное здравоохранение» для получения степени </a:t>
              </a:r>
              <a:r>
                <a:rPr lang="ru-RU" sz="2400" dirty="0" err="1">
                  <a:solidFill>
                    <a:schemeClr val="bg1"/>
                  </a:solidFill>
                </a:rPr>
                <a:t>PhD</a:t>
              </a:r>
              <a:endParaRPr lang="ru-RU" sz="2400" dirty="0">
                <a:solidFill>
                  <a:schemeClr val="bg1"/>
                </a:solidFill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59898" y="2582583"/>
            <a:ext cx="9228102" cy="258258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9059898" y="6847197"/>
            <a:ext cx="9228102" cy="2582583"/>
          </a:xfrm>
          <a:prstGeom prst="rect">
            <a:avLst/>
          </a:prstGeom>
          <a:solidFill>
            <a:srgbClr val="302B70">
              <a:alpha val="80000"/>
            </a:srgbClr>
          </a:solidFill>
        </p:spPr>
      </p:sp>
      <p:grpSp>
        <p:nvGrpSpPr>
          <p:cNvPr id="9" name="Group 15"/>
          <p:cNvGrpSpPr/>
          <p:nvPr/>
        </p:nvGrpSpPr>
        <p:grpSpPr>
          <a:xfrm>
            <a:off x="9683401" y="3152551"/>
            <a:ext cx="7981095" cy="5170646"/>
            <a:chOff x="0" y="-48017"/>
            <a:chExt cx="10641461" cy="689418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8017"/>
              <a:ext cx="10641461" cy="689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rgbClr val="FFFF00"/>
                  </a:solidFill>
                </a:rPr>
                <a:t>Сократить количество кредитов образовательной компоненты с 53 до 45, и увеличить количество кредитов научно-исследовательской работы с 115 до 123.</a:t>
              </a:r>
              <a:endParaRPr lang="ru-RU" sz="2400" dirty="0">
                <a:solidFill>
                  <a:srgbClr val="FFFF00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r>
                <a:rPr lang="ru-RU" sz="2400" b="1" dirty="0">
                  <a:solidFill>
                    <a:srgbClr val="FFFF00"/>
                  </a:solidFill>
                </a:rPr>
                <a:t>Определить компетенции </a:t>
              </a:r>
              <a:r>
                <a:rPr lang="ru-RU" sz="2400" dirty="0">
                  <a:solidFill>
                    <a:srgbClr val="FFFF00"/>
                  </a:solidFill>
                </a:rPr>
                <a:t>доктора </a:t>
              </a:r>
              <a:r>
                <a:rPr lang="ru-RU" sz="2400" dirty="0" err="1">
                  <a:solidFill>
                    <a:srgbClr val="FFFF00"/>
                  </a:solidFill>
                </a:rPr>
                <a:t>PhD</a:t>
              </a:r>
              <a:r>
                <a:rPr lang="ru-RU" sz="2400" b="1" dirty="0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sz="2400" dirty="0">
                  <a:solidFill>
                    <a:srgbClr val="FFFF00"/>
                  </a:solidFill>
                </a:rPr>
                <a:t>Пересмотреть компетенции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683401" y="5771145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83401" y="8353728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976031" y="1785914"/>
            <a:ext cx="7191939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F0F2F6"/>
                </a:solidFill>
                <a:latin typeface="HK Grotesk Bold"/>
              </a:rPr>
              <a:t>ДЕЙСТВУЮЩАЯ РЕДАКЦИЯ</a:t>
            </a: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120031" y="1785914"/>
            <a:ext cx="7953719" cy="40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302B70"/>
                </a:solidFill>
                <a:latin typeface="HK Grotesk Bold"/>
              </a:rPr>
              <a:t>ПРЕДЛАГАЕМАЯ РЕДАКЦИЯ</a:t>
            </a:r>
            <a:endParaRPr lang="en-US" sz="3499" dirty="0">
              <a:solidFill>
                <a:srgbClr val="302B70"/>
              </a:solidFill>
              <a:latin typeface="HK Grotesk Bold"/>
            </a:endParaRPr>
          </a:p>
        </p:txBody>
      </p:sp>
      <p:pic>
        <p:nvPicPr>
          <p:cNvPr id="27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61664" y="-71474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88378" y="-142912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42396" cy="190555"/>
            <a:chOff x="0" y="0"/>
            <a:chExt cx="1389862" cy="2540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254073" cy="25407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67894" y="0"/>
              <a:ext cx="254073" cy="2540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135788" y="0"/>
              <a:ext cx="254073" cy="25407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991503" y="408460"/>
            <a:ext cx="6447870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3600" b="1" dirty="0">
                <a:solidFill>
                  <a:srgbClr val="F0F2F6"/>
                </a:solidFill>
                <a:latin typeface="HK Grotesk Bold"/>
              </a:rPr>
              <a:t>ДОКТОРАНТУРА</a:t>
            </a:r>
            <a:endParaRPr lang="en-US" sz="3600" b="1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-12664" y="6215071"/>
            <a:ext cx="9228102" cy="2714644"/>
          </a:xfrm>
          <a:prstGeom prst="rect">
            <a:avLst/>
          </a:prstGeom>
          <a:solidFill>
            <a:srgbClr val="302B70">
              <a:alpha val="49803"/>
            </a:srgbClr>
          </a:solidFill>
        </p:spPr>
      </p:sp>
      <p:grpSp>
        <p:nvGrpSpPr>
          <p:cNvPr id="7" name="Group 9"/>
          <p:cNvGrpSpPr/>
          <p:nvPr/>
        </p:nvGrpSpPr>
        <p:grpSpPr>
          <a:xfrm>
            <a:off x="610839" y="2657189"/>
            <a:ext cx="7981095" cy="7797006"/>
            <a:chOff x="0" y="-694033"/>
            <a:chExt cx="10641461" cy="103960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94033"/>
              <a:ext cx="10641461" cy="1039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Приложение 57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к Типовой профессиональной учебной программе послевузовского образования по медицинским и фармацевтическим специальностям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Структура образовательной программы докторантуры «Сестринская наука» по научно-педагогическому направлению</a:t>
              </a:r>
            </a:p>
            <a:p>
              <a:endParaRPr lang="ru-RU" sz="2400" dirty="0">
                <a:solidFill>
                  <a:schemeClr val="dk1"/>
                </a:solidFill>
              </a:endParaRPr>
            </a:p>
            <a:p>
              <a:endParaRPr lang="ru-RU" sz="2400" dirty="0">
                <a:solidFill>
                  <a:schemeClr val="dk1"/>
                </a:solidFill>
              </a:endParaRPr>
            </a:p>
            <a:p>
              <a:endParaRPr lang="ru-RU" sz="2400" dirty="0">
                <a:solidFill>
                  <a:schemeClr val="dk1"/>
                </a:solidFill>
              </a:endParaRPr>
            </a:p>
            <a:p>
              <a:r>
                <a:rPr lang="ru-RU" sz="2400" b="1" dirty="0">
                  <a:solidFill>
                    <a:schemeClr val="bg1"/>
                  </a:solidFill>
                </a:rPr>
                <a:t>Приложение 58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к Типовой профессиональной учебной программе послевузовского образования по медицинским и фармацевтическим специальностям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Компетенции выпускника образовательной программы докторантуры «Сестринское дело» для получения степени </a:t>
              </a:r>
              <a:r>
                <a:rPr lang="ru-RU" sz="2400" dirty="0" err="1">
                  <a:solidFill>
                    <a:schemeClr val="bg1"/>
                  </a:solidFill>
                </a:rPr>
                <a:t>PhD</a:t>
              </a:r>
              <a:r>
                <a:rPr lang="ru-RU" sz="2400" dirty="0">
                  <a:solidFill>
                    <a:schemeClr val="bg1"/>
                  </a:solidFill>
                </a:rPr>
                <a:t> в науке сестринского дела</a:t>
              </a: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59898" y="2582583"/>
            <a:ext cx="9228102" cy="258258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9059898" y="5165166"/>
            <a:ext cx="9228102" cy="2582583"/>
          </a:xfrm>
          <a:prstGeom prst="rect">
            <a:avLst/>
          </a:prstGeom>
          <a:solidFill>
            <a:srgbClr val="302B70">
              <a:alpha val="80000"/>
            </a:srgbClr>
          </a:solidFill>
        </p:spPr>
      </p:sp>
      <p:grpSp>
        <p:nvGrpSpPr>
          <p:cNvPr id="9" name="Group 15"/>
          <p:cNvGrpSpPr/>
          <p:nvPr/>
        </p:nvGrpSpPr>
        <p:grpSpPr>
          <a:xfrm>
            <a:off x="9683401" y="3188564"/>
            <a:ext cx="7981095" cy="4743845"/>
            <a:chOff x="0" y="0"/>
            <a:chExt cx="10641461" cy="632511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10641461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15815"/>
              <a:ext cx="10641461" cy="5909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Устранить различия в названиях специальности 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Структура образовательной программы докторантуры «Сестринская наука» по научно-педагогическому направлению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Компетенции выпускника образовательной программы докторантуры «Сестринское дело» для получения степени </a:t>
              </a:r>
              <a:r>
                <a:rPr lang="ru-RU" sz="2400" dirty="0" err="1">
                  <a:solidFill>
                    <a:schemeClr val="bg1"/>
                  </a:solidFill>
                </a:rPr>
                <a:t>PhD</a:t>
              </a:r>
              <a:r>
                <a:rPr lang="ru-RU" sz="2400" dirty="0">
                  <a:solidFill>
                    <a:schemeClr val="bg1"/>
                  </a:solidFill>
                </a:rPr>
                <a:t> в науке сестринского дела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683401" y="5771145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83401" y="8353728"/>
            <a:ext cx="7981095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976031" y="1785914"/>
            <a:ext cx="7191939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F0F2F6"/>
                </a:solidFill>
                <a:latin typeface="HK Grotesk Bold"/>
              </a:rPr>
              <a:t>ДЕЙСТВУЮЩАЯ РЕДАКЦИЯ</a:t>
            </a: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120031" y="1785914"/>
            <a:ext cx="7953719" cy="40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ru-RU" sz="3499" dirty="0">
                <a:solidFill>
                  <a:srgbClr val="302B70"/>
                </a:solidFill>
                <a:latin typeface="HK Grotesk Bold"/>
              </a:rPr>
              <a:t>ПРЕДЛАГАЕМАЯ РЕДАКЦИЯ</a:t>
            </a:r>
            <a:endParaRPr lang="en-US" sz="3499" dirty="0">
              <a:solidFill>
                <a:srgbClr val="302B70"/>
              </a:solidFill>
              <a:latin typeface="HK Grotesk Bold"/>
            </a:endParaRPr>
          </a:p>
        </p:txBody>
      </p:sp>
      <p:pic>
        <p:nvPicPr>
          <p:cNvPr id="27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61664" y="-71474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88378" y="-142912"/>
            <a:ext cx="1883524" cy="188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827" y="8762212"/>
            <a:ext cx="18288000" cy="1511999"/>
          </a:xfrm>
          <a:prstGeom prst="rect">
            <a:avLst/>
          </a:prstGeom>
          <a:solidFill>
            <a:srgbClr val="787CD1"/>
          </a:solidFill>
        </p:spPr>
      </p:sp>
      <p:sp>
        <p:nvSpPr>
          <p:cNvPr id="4" name="TextBox 4"/>
          <p:cNvSpPr txBox="1"/>
          <p:nvPr/>
        </p:nvSpPr>
        <p:spPr>
          <a:xfrm>
            <a:off x="1479646" y="1214709"/>
            <a:ext cx="1076069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latin typeface="HK Grotesk Bold" charset="-52"/>
              </a:rPr>
              <a:t>Проект решения</a:t>
            </a:r>
            <a:endParaRPr lang="en-US" sz="5400" dirty="0">
              <a:solidFill>
                <a:srgbClr val="302B70"/>
              </a:solidFill>
              <a:latin typeface="HK Grotesk Bold" charset="-5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718256" y="9518212"/>
            <a:ext cx="851487" cy="155656"/>
            <a:chOff x="0" y="0"/>
            <a:chExt cx="1135316" cy="2075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207541" cy="2075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63887" y="0"/>
              <a:ext cx="207541" cy="2075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927775" y="0"/>
              <a:ext cx="207541" cy="207541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904640" y="4279404"/>
            <a:ext cx="2987558" cy="445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581183" y="2857484"/>
            <a:ext cx="5447407" cy="76724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6508" y="2714608"/>
            <a:ext cx="101549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Принять к сведению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тоги обсуждения  предложений ВУЗов, организаций ТИПО и работодателей  по внесению изменений и дополнений в ГОСО 647 всех уровней подготовки по специальности «Общественное здравоохранение»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Ходатайствовать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инистерством  здравоохранения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и дополнений в ГОСО 647 всех уровней подготовки по специальности «Общественное здравоохранение»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результатами обсуждения с заинтересованными сторонами.</a:t>
            </a:r>
          </a:p>
          <a:p>
            <a:pPr marL="457200" indent="-457200" algn="just"/>
            <a:endParaRPr lang="ru-RU" sz="3200" dirty="0"/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2001520" y="428592"/>
            <a:ext cx="5786478" cy="3429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Прямоугольник 1"/>
          <p:cNvSpPr/>
          <p:nvPr/>
        </p:nvSpPr>
        <p:spPr>
          <a:xfrm>
            <a:off x="12287272" y="5429814"/>
            <a:ext cx="5786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Результаты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обсуждения  предложений ВУЗов, организаций ТИПО и работодателей  по внесению изменений и дополнений в Государственный общеобязательный стандарт образования от 21 февраля 2020 года № ҚР ДСМ-12/2020 (далее ГОСО 647) всех уровней подготовки по специальности «Общественное здравоохранение.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9215466"/>
            <a:ext cx="18288000" cy="1071534"/>
          </a:xfrm>
          <a:prstGeom prst="rect">
            <a:avLst/>
          </a:prstGeom>
          <a:solidFill>
            <a:srgbClr val="787CD1"/>
          </a:solidFill>
        </p:spPr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B847B359-1E78-4E2E-BD43-9A90296CF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/>
          <a:stretch>
            <a:fillRect/>
          </a:stretch>
        </p:blipFill>
        <p:spPr>
          <a:xfrm>
            <a:off x="357126" y="4286244"/>
            <a:ext cx="8143932" cy="429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26" y="667752"/>
            <a:ext cx="9215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ГУП </a:t>
            </a:r>
            <a:r>
              <a:rPr lang="kk-KZ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УМО по направлению подготовки «Общественное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здравоохранение» были проведены совещания в режиме видеоконференции (20.05.2020г., 23.05.2020г.) с представителями:</a:t>
            </a:r>
          </a:p>
          <a:p>
            <a:endParaRPr lang="ru-R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ВУЗов, организация ТИПО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Работодателей (КККБТУ МЗ РК, РЦ, ННЦООИ и др., ветераны СЭС)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Центра Глобального Здравоохранения США по Контролю и Профилактике Заболеваний (СDC) в Центральной Азии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01520" y="428592"/>
            <a:ext cx="58578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по внесению изменений и дополнений в Государственный общеобязательный стандарт образования от 21 февраля 2020 года № ҚР ДСМ-12/2020 (далее ГОСО 647) всех уровней подготовки по специальности «Общественное здравоохранение».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0429884" y="1500162"/>
            <a:ext cx="1357322" cy="171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9429752" y="1500162"/>
            <a:ext cx="1285884" cy="171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8643934" y="5966109"/>
            <a:ext cx="3475174" cy="274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858280" y="4357682"/>
            <a:ext cx="9215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Информация Центра Глобального Здравоохранения США по    Контролю и Профилактике Заболеваний (СDC) в Центральной Азии </a:t>
            </a:r>
            <a:r>
              <a:rPr lang="ru-RU" sz="2400" b="1" dirty="0">
                <a:solidFill>
                  <a:srgbClr val="1F497D"/>
                </a:solidFill>
                <a:cs typeface="Times New Roman" panose="02020603050405020304" pitchFamily="18" charset="0"/>
              </a:rPr>
              <a:t>принята к сведению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787CD1"/>
          </a:solidFill>
        </p:spPr>
      </p:sp>
      <p:sp>
        <p:nvSpPr>
          <p:cNvPr id="3" name="Прямоугольник 2"/>
          <p:cNvSpPr/>
          <p:nvPr/>
        </p:nvSpPr>
        <p:spPr>
          <a:xfrm>
            <a:off x="1428696" y="3214674"/>
            <a:ext cx="14573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Предложения организаций </a:t>
            </a:r>
            <a:r>
              <a:rPr lang="ru-RU" sz="3200" b="1" dirty="0" err="1">
                <a:cs typeface="Times New Roman" pitchFamily="18" charset="0"/>
              </a:rPr>
              <a:t>ТиПО</a:t>
            </a:r>
            <a:r>
              <a:rPr lang="ru-RU" sz="3200" dirty="0">
                <a:cs typeface="Times New Roman" pitchFamily="18" charset="0"/>
              </a:rPr>
              <a:t/>
            </a:r>
            <a:br>
              <a:rPr lang="ru-RU" sz="3200" dirty="0">
                <a:cs typeface="Times New Roman" pitchFamily="18" charset="0"/>
              </a:rPr>
            </a:br>
            <a:r>
              <a:rPr lang="ru-RU" sz="3200" b="1" dirty="0">
                <a:cs typeface="Times New Roman" pitchFamily="18" charset="0"/>
              </a:rPr>
              <a:t>для внесения изменений и дополнений в приказ исполняющего обязанности Министра здравоохранения и социального развития Республики Казахстан от 31 июля 2015 года № 647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001652" y="5429252"/>
            <a:ext cx="3508484" cy="3315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64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144064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14400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-64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552680"/>
            <a:ext cx="9882481" cy="1236301"/>
            <a:chOff x="0" y="-358988"/>
            <a:chExt cx="13176652" cy="1648401"/>
          </a:xfrm>
        </p:grpSpPr>
        <p:sp>
          <p:nvSpPr>
            <p:cNvPr id="9" name="TextBox 9"/>
            <p:cNvSpPr txBox="1"/>
            <p:nvPr/>
          </p:nvSpPr>
          <p:spPr>
            <a:xfrm>
              <a:off x="3587392" y="-358988"/>
              <a:ext cx="9589260" cy="697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БАКАЛАВРИАТ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7191939" cy="4023966"/>
            <a:chOff x="0" y="-1780453"/>
            <a:chExt cx="9589252" cy="53652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3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002060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002060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9813"/>
              <a:ext cx="9589252" cy="3365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cs typeface="Times New Roman" pitchFamily="18" charset="0"/>
                </a:rPr>
                <a:t>Типовой учебный план по специальности 0303000 - «Гигиена и эпидемиология»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cs typeface="Times New Roman" pitchFamily="18" charset="0"/>
                </a:rPr>
                <a:t>Квалификация: 030301 3 - «Гигиенист - эпидемиолог»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cs typeface="Times New Roman" pitchFamily="18" charset="0"/>
                </a:rPr>
                <a:t>Форма обучения: очная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cs typeface="Times New Roman" pitchFamily="18" charset="0"/>
                </a:rPr>
                <a:t>Нормативный срок обучения: 2 года 10 месяцев на базе общего среднего образования</a:t>
              </a:r>
            </a:p>
            <a:p>
              <a:pPr marL="441325" indent="-395288">
                <a:buFont typeface="Wingdings" pitchFamily="2" charset="2"/>
                <a:buChar char="Ø"/>
              </a:pP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1197439"/>
            <a:chOff x="0" y="-878610"/>
            <a:chExt cx="10509623" cy="15965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518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0120031" y="2714608"/>
            <a:ext cx="7953719" cy="1101320"/>
            <a:chOff x="0" y="-250742"/>
            <a:chExt cx="9589252" cy="193276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91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chemeClr val="bg1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chemeClr val="bg1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33860"/>
              <a:ext cx="9589252" cy="648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10120031" y="4189109"/>
            <a:ext cx="7191939" cy="3643594"/>
            <a:chOff x="0" y="-3568714"/>
            <a:chExt cx="9589252" cy="485812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568714"/>
              <a:ext cx="9589252" cy="3939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Типовой учебный план по специальности 0303000 - </a:t>
              </a:r>
              <a:r>
                <a:rPr lang="ru-RU" sz="2400" b="1" dirty="0">
                  <a:solidFill>
                    <a:schemeClr val="bg1"/>
                  </a:solidFill>
                  <a:cs typeface="Times New Roman" pitchFamily="18" charset="0"/>
                </a:rPr>
                <a:t>«</a:t>
              </a:r>
              <a:r>
                <a:rPr lang="ru-RU" sz="2400" b="1" dirty="0" err="1">
                  <a:solidFill>
                    <a:schemeClr val="bg1"/>
                  </a:solidFill>
                  <a:cs typeface="Times New Roman" pitchFamily="18" charset="0"/>
                </a:rPr>
                <a:t>Медико</a:t>
              </a:r>
              <a:r>
                <a:rPr lang="ru-RU" sz="2400" b="1" dirty="0">
                  <a:solidFill>
                    <a:schemeClr val="bg1"/>
                  </a:solidFill>
                  <a:cs typeface="Times New Roman" pitchFamily="18" charset="0"/>
                </a:rPr>
                <a:t> –профилактическое дело»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Квалификация: 0303013 - «</a:t>
              </a:r>
              <a:r>
                <a:rPr lang="ru-RU" sz="2400" b="1" dirty="0">
                  <a:solidFill>
                    <a:schemeClr val="bg1"/>
                  </a:solidFill>
                  <a:cs typeface="Times New Roman" pitchFamily="18" charset="0"/>
                </a:rPr>
                <a:t>Специалист </a:t>
              </a:r>
              <a:r>
                <a:rPr lang="ru-RU" sz="2400" b="1" dirty="0" err="1">
                  <a:solidFill>
                    <a:schemeClr val="bg1"/>
                  </a:solidFill>
                  <a:cs typeface="Times New Roman" pitchFamily="18" charset="0"/>
                </a:rPr>
                <a:t>медико</a:t>
              </a:r>
              <a:r>
                <a:rPr lang="ru-RU" sz="2400" b="1" dirty="0">
                  <a:solidFill>
                    <a:schemeClr val="bg1"/>
                  </a:solidFill>
                  <a:cs typeface="Times New Roman" pitchFamily="18" charset="0"/>
                </a:rPr>
                <a:t>  -профилактического дела</a:t>
              </a: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»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Форма обучения: очная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Нормативный срок обучения: 2 года 10 месяцев на базе общего среднего образования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008" y="47608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904978" y="3428988"/>
            <a:ext cx="6096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cs typeface="Times New Roman" pitchFamily="18" charset="0"/>
              </a:rPr>
              <a:t>Переименование специальности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78381" y="6773303"/>
            <a:ext cx="936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solidFill>
                  <a:schemeClr val="tx2"/>
                </a:solidFill>
                <a:cs typeface="Times New Roman" pitchFamily="18" charset="0"/>
              </a:rPr>
              <a:t>Открытие прикладного </a:t>
            </a:r>
            <a:r>
              <a:rPr lang="ru-RU" sz="3200" b="1" u="sng" dirty="0" err="1">
                <a:solidFill>
                  <a:schemeClr val="tx2"/>
                </a:solidFill>
                <a:cs typeface="Times New Roman" pitchFamily="18" charset="0"/>
              </a:rPr>
              <a:t>бакалавриата</a:t>
            </a:r>
            <a:r>
              <a:rPr lang="ru-RU" sz="3200" b="1" u="sng" dirty="0">
                <a:solidFill>
                  <a:schemeClr val="tx2"/>
                </a:solidFill>
                <a:cs typeface="Times New Roman" pitchFamily="18" charset="0"/>
              </a:rPr>
              <a:t> на базе </a:t>
            </a:r>
            <a:r>
              <a:rPr lang="ru-RU" sz="3200" b="1" u="sng" dirty="0" err="1">
                <a:solidFill>
                  <a:schemeClr val="tx2"/>
                </a:solidFill>
                <a:cs typeface="Times New Roman" pitchFamily="18" charset="0"/>
              </a:rPr>
              <a:t>ТиПО</a:t>
            </a:r>
            <a:endParaRPr lang="ru-RU" sz="3200" b="1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26" y="7311486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cs typeface="Times New Roman" pitchFamily="18" charset="0"/>
              </a:rPr>
              <a:t>Предлагается: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Типовой учебный план по специальности 0303000 - «</a:t>
            </a:r>
            <a:r>
              <a:rPr lang="ru-RU" sz="2400" dirty="0" err="1">
                <a:cs typeface="Times New Roman" pitchFamily="18" charset="0"/>
              </a:rPr>
              <a:t>Медико</a:t>
            </a:r>
            <a:r>
              <a:rPr lang="ru-RU" sz="2400" dirty="0">
                <a:cs typeface="Times New Roman" pitchFamily="18" charset="0"/>
              </a:rPr>
              <a:t> –профилактическое дело»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Квалификация: 030302 3 – прикладной бакалавр «Специалист санитарно-эпидемиологического профиля»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Форма обучения: очная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Нормативный срок обучения: 3 года 6 месяцев на базе общего среднего образования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58314" y="693142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Примечание: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 возможностью ускоренного обучения в медицинских ВУЗах РК по специальности «Общественное здравоохранение». Сокращение сроков обучения в ВУЗе не менее 1 года</a:t>
            </a:r>
          </a:p>
        </p:txBody>
      </p:sp>
      <p:graphicFrame>
        <p:nvGraphicFramePr>
          <p:cNvPr id="33" name="Схема 32"/>
          <p:cNvGraphicFramePr/>
          <p:nvPr/>
        </p:nvGraphicFramePr>
        <p:xfrm>
          <a:off x="10715636" y="7715268"/>
          <a:ext cx="592935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787CD1"/>
          </a:solidFill>
        </p:spPr>
      </p:sp>
      <p:sp>
        <p:nvSpPr>
          <p:cNvPr id="3" name="Прямоугольник 2"/>
          <p:cNvSpPr/>
          <p:nvPr/>
        </p:nvSpPr>
        <p:spPr>
          <a:xfrm>
            <a:off x="1428696" y="3214674"/>
            <a:ext cx="14573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Предложения ВУЗов </a:t>
            </a:r>
            <a:r>
              <a:rPr lang="ru-RU" sz="3200" dirty="0">
                <a:cs typeface="Times New Roman" pitchFamily="18" charset="0"/>
              </a:rPr>
              <a:t/>
            </a:r>
            <a:br>
              <a:rPr lang="ru-RU" sz="3200" dirty="0">
                <a:cs typeface="Times New Roman" pitchFamily="18" charset="0"/>
              </a:rPr>
            </a:br>
            <a:r>
              <a:rPr lang="ru-RU" sz="3200" b="1" dirty="0">
                <a:cs typeface="Times New Roman" pitchFamily="18" charset="0"/>
              </a:rPr>
              <a:t>для внесения изменений и дополнений в приказ исполняющего обязанности Министра здравоохранения и социального развития Республики Казахстан от 31 июля 2015 года № 647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001652" y="5429252"/>
            <a:ext cx="3508484" cy="3315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64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144064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14400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-64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552680"/>
            <a:ext cx="9882481" cy="1236301"/>
            <a:chOff x="0" y="-358988"/>
            <a:chExt cx="13176652" cy="1648401"/>
          </a:xfrm>
        </p:grpSpPr>
        <p:sp>
          <p:nvSpPr>
            <p:cNvPr id="9" name="TextBox 9"/>
            <p:cNvSpPr txBox="1"/>
            <p:nvPr/>
          </p:nvSpPr>
          <p:spPr>
            <a:xfrm>
              <a:off x="3587392" y="-358988"/>
              <a:ext cx="9589260" cy="697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БАКАЛАВРИАТ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7191939" cy="4204960"/>
            <a:chOff x="0" y="-1780453"/>
            <a:chExt cx="9589252" cy="560661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3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002060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002060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87895"/>
              <a:ext cx="9589252" cy="4514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1325" indent="-395288">
                <a:buNone/>
              </a:pPr>
              <a:r>
                <a:rPr lang="ru-RU" sz="2000" b="1" dirty="0"/>
                <a:t>Цикл общеобразовательные дисциплины (ООД) 1680ч / 56 </a:t>
              </a:r>
              <a:r>
                <a:rPr lang="ru-RU" sz="2000" b="1" dirty="0" err="1"/>
                <a:t>кр</a:t>
              </a:r>
              <a:r>
                <a:rPr lang="ru-RU" sz="2000" b="1" dirty="0"/>
                <a:t> </a:t>
              </a:r>
              <a:r>
                <a:rPr lang="ru-RU" sz="2000" b="1" dirty="0">
                  <a:solidFill>
                    <a:srgbClr val="FF0000"/>
                  </a:solidFill>
                </a:rPr>
                <a:t>оставить без изменения </a:t>
              </a:r>
              <a:r>
                <a:rPr lang="ru-RU" sz="2000" b="1" dirty="0"/>
                <a:t>в соответствии с приказом</a:t>
              </a:r>
              <a:endParaRPr lang="ru-RU" sz="2000" dirty="0"/>
            </a:p>
            <a:p>
              <a:pPr marL="441325" indent="-395288">
                <a:buFont typeface="Wingdings" pitchFamily="2" charset="2"/>
                <a:buChar char="Ø"/>
              </a:pPr>
              <a:r>
                <a:rPr lang="ru-RU" sz="2000" b="1" dirty="0"/>
                <a:t>Обязательный компонент (ОК)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Современная история Казахстана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Философия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Иностранный язык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Казахский (русский) язык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Информационно-коммуникационные технологии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Модуль социально политических знаний</a:t>
              </a:r>
            </a:p>
            <a:p>
              <a:pPr marL="1166813" lvl="0" indent="-536575">
                <a:buFont typeface="Wingdings" pitchFamily="2" charset="2"/>
                <a:buChar char="ü"/>
              </a:pPr>
              <a:r>
                <a:rPr lang="ru-RU" sz="2000" dirty="0"/>
                <a:t>Физическая культура</a:t>
              </a:r>
            </a:p>
            <a:p>
              <a:pPr marL="441325" indent="-395288">
                <a:buFont typeface="Wingdings" pitchFamily="2" charset="2"/>
                <a:buChar char="Ø"/>
              </a:pPr>
              <a:r>
                <a:rPr lang="ru-RU" sz="2000" b="1" dirty="0"/>
                <a:t>Компонент по выбору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1197439"/>
            <a:chOff x="0" y="-878610"/>
            <a:chExt cx="10509623" cy="15965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518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20031" y="2714608"/>
            <a:ext cx="7953719" cy="1101320"/>
            <a:chOff x="0" y="-250742"/>
            <a:chExt cx="9589252" cy="193276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91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chemeClr val="bg1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chemeClr val="bg1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33860"/>
              <a:ext cx="9589252" cy="648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20031" y="6982814"/>
            <a:ext cx="7191939" cy="3447098"/>
            <a:chOff x="0" y="156239"/>
            <a:chExt cx="9589252" cy="459612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56239"/>
              <a:ext cx="9589252" cy="4596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buNone/>
              </a:pPr>
              <a:r>
                <a:rPr lang="ru-RU" sz="2400" b="1" dirty="0">
                  <a:solidFill>
                    <a:schemeClr val="bg1"/>
                  </a:solidFill>
                </a:rPr>
                <a:t>Оставить содержание вузовского компонента на самостоятельное определение вузам</a:t>
              </a:r>
            </a:p>
            <a:p>
              <a:pPr>
                <a:buFont typeface="Wingdings" pitchFamily="2" charset="2"/>
                <a:buChar char="Ø"/>
              </a:pPr>
              <a:endParaRPr lang="ru-RU" sz="2400" b="1" dirty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2400" b="1" dirty="0">
                  <a:solidFill>
                    <a:schemeClr val="bg1"/>
                  </a:solidFill>
                </a:rPr>
                <a:t>Цикл базовых дисциплин (БД) 3360ч / 112кр</a:t>
              </a:r>
              <a:endParaRPr lang="ru-RU" sz="2400" dirty="0">
                <a:solidFill>
                  <a:schemeClr val="bg1"/>
                </a:solidFill>
              </a:endParaRPr>
            </a:p>
            <a:p>
              <a:pPr lvl="0">
                <a:buNone/>
              </a:pPr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pPr lvl="0">
                <a:buNone/>
              </a:pPr>
              <a:endParaRPr lang="ru-RU" sz="2400" dirty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Ø"/>
              </a:pPr>
              <a:r>
                <a:rPr lang="ru-RU" sz="2400" b="1" dirty="0">
                  <a:solidFill>
                    <a:schemeClr val="bg1"/>
                  </a:solidFill>
                </a:rPr>
                <a:t>Цикл профилирующих дисциплин (ПД) 1800ч/60 </a:t>
              </a:r>
              <a:r>
                <a:rPr lang="ru-RU" sz="2400" b="1" dirty="0" err="1">
                  <a:solidFill>
                    <a:schemeClr val="bg1"/>
                  </a:solidFill>
                </a:rPr>
                <a:t>кр</a:t>
              </a:r>
              <a:endParaRPr lang="ru-RU" sz="2400" dirty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ru-RU" sz="2400" dirty="0">
                  <a:solidFill>
                    <a:schemeClr val="bg1"/>
                  </a:solidFill>
                </a:rPr>
                <a:t>Вузовский компонент(ВК)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008" y="47608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64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144064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14400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-64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552680"/>
            <a:ext cx="9882481" cy="1236301"/>
            <a:chOff x="0" y="-358988"/>
            <a:chExt cx="13176652" cy="1648401"/>
          </a:xfrm>
        </p:grpSpPr>
        <p:sp>
          <p:nvSpPr>
            <p:cNvPr id="9" name="TextBox 9"/>
            <p:cNvSpPr txBox="1"/>
            <p:nvPr/>
          </p:nvSpPr>
          <p:spPr>
            <a:xfrm>
              <a:off x="3587392" y="-358988"/>
              <a:ext cx="9589260" cy="697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БАКАЛАВРИАТ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7191939" cy="3883349"/>
            <a:chOff x="0" y="-1780453"/>
            <a:chExt cx="9589252" cy="517780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3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002060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002060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42193"/>
              <a:ext cx="9589252" cy="3939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4450"/>
              <a:r>
                <a:rPr lang="ru-RU" sz="2400" dirty="0"/>
                <a:t>Согласно пунктам 9 и 10 2-й главы «Требования к содержанию высшего образования с ориентиром на результаты обучения»  ГОСО (Приложение 3 к приказу Министра здравоохранения Республики Казахстан №647 от 21 февраля 2020 года № ҚР ДСМ-12/2020) прописано, что  циклы БД и ПД включают учебные дисциплины и виды профессиональных практик</a:t>
              </a:r>
              <a:r>
                <a:rPr lang="ru-RU" sz="2400" b="1" dirty="0"/>
                <a:t>.</a:t>
              </a:r>
            </a:p>
            <a:p>
              <a:pPr marL="502920" indent="-457200">
                <a:buNone/>
              </a:pPr>
              <a:endParaRPr lang="ru-RU" sz="240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1197439"/>
            <a:chOff x="0" y="-878610"/>
            <a:chExt cx="10509623" cy="15965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518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0120031" y="2714608"/>
            <a:ext cx="7953719" cy="1101320"/>
            <a:chOff x="0" y="-250742"/>
            <a:chExt cx="9589252" cy="193276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91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chemeClr val="bg1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chemeClr val="bg1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33860"/>
              <a:ext cx="9589252" cy="648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9953117" y="3643302"/>
            <a:ext cx="7358853" cy="1846659"/>
            <a:chOff x="-222553" y="156239"/>
            <a:chExt cx="9811805" cy="2462211"/>
          </a:xfrm>
        </p:grpSpPr>
        <p:sp>
          <p:nvSpPr>
            <p:cNvPr id="24" name="TextBox 24"/>
            <p:cNvSpPr txBox="1"/>
            <p:nvPr/>
          </p:nvSpPr>
          <p:spPr>
            <a:xfrm>
              <a:off x="-222553" y="156239"/>
              <a:ext cx="9589253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2920" indent="-457200">
                <a:buNone/>
              </a:pPr>
              <a:r>
                <a:rPr lang="ru-RU" sz="2400" b="1" dirty="0">
                  <a:solidFill>
                    <a:schemeClr val="bg1"/>
                  </a:solidFill>
                </a:rPr>
                <a:t>Включить в модель образовательной программы виды практик: </a:t>
              </a:r>
            </a:p>
            <a:p>
              <a:pPr marL="501650" indent="492125">
                <a:buFont typeface="Wingdings" pitchFamily="2" charset="2"/>
                <a:buChar char="Ø"/>
              </a:pPr>
              <a:r>
                <a:rPr lang="ru-RU" sz="2400" b="1" dirty="0">
                  <a:solidFill>
                    <a:schemeClr val="bg1"/>
                  </a:solidFill>
                </a:rPr>
                <a:t>  учебная </a:t>
              </a:r>
            </a:p>
            <a:p>
              <a:pPr marL="501650" indent="492125">
                <a:buFont typeface="Wingdings" pitchFamily="2" charset="2"/>
                <a:buChar char="Ø"/>
              </a:pPr>
              <a:r>
                <a:rPr lang="ru-RU" sz="2400" b="1" dirty="0">
                  <a:solidFill>
                    <a:schemeClr val="bg1"/>
                  </a:solidFill>
                </a:rPr>
                <a:t>  производственна</a:t>
              </a:r>
              <a:endParaRPr lang="ru-RU" sz="2400" dirty="0">
                <a:solidFill>
                  <a:schemeClr val="bg1"/>
                </a:solidFill>
              </a:endParaRPr>
            </a:p>
            <a:p>
              <a:pPr algn="just"/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400" spc="-34" dirty="0">
                <a:solidFill>
                  <a:schemeClr val="bg1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008" y="47608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785754" y="7189505"/>
            <a:ext cx="719193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4450"/>
            <a:r>
              <a:rPr lang="ru-RU" sz="2400" dirty="0"/>
              <a:t>Требования к компетенциям выпускника и конечным результатам обучения группы программ "Общественное здравоохранение</a:t>
            </a:r>
          </a:p>
        </p:txBody>
      </p:sp>
      <p:grpSp>
        <p:nvGrpSpPr>
          <p:cNvPr id="29" name="Group 23"/>
          <p:cNvGrpSpPr/>
          <p:nvPr/>
        </p:nvGrpSpPr>
        <p:grpSpPr>
          <a:xfrm>
            <a:off x="10120031" y="6982814"/>
            <a:ext cx="7191939" cy="1477328"/>
            <a:chOff x="0" y="156239"/>
            <a:chExt cx="9589252" cy="1969770"/>
          </a:xfrm>
        </p:grpSpPr>
        <p:sp>
          <p:nvSpPr>
            <p:cNvPr id="30" name="TextBox 24"/>
            <p:cNvSpPr txBox="1"/>
            <p:nvPr/>
          </p:nvSpPr>
          <p:spPr>
            <a:xfrm>
              <a:off x="0" y="156239"/>
              <a:ext cx="9589252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" indent="0" algn="just">
                <a:buNone/>
              </a:pPr>
              <a:r>
                <a:rPr lang="ru-RU" sz="2400" b="1" dirty="0">
                  <a:solidFill>
                    <a:schemeClr val="bg1"/>
                  </a:solidFill>
                </a:rPr>
                <a:t>обязательно описать результаты обучения программы (ключевые компетенции)  подготовки высококвалифицированных специалистов.</a:t>
              </a:r>
              <a:r>
                <a:rPr lang="kk-KZ" sz="2400" b="1" dirty="0">
                  <a:solidFill>
                    <a:schemeClr val="bg1"/>
                  </a:solidFill>
                </a:rPr>
                <a:t> </a:t>
              </a:r>
              <a:endParaRPr lang="ru-RU" sz="2400" b="1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914400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914400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9144000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552680"/>
            <a:ext cx="9882481" cy="1236301"/>
            <a:chOff x="0" y="-358988"/>
            <a:chExt cx="13176652" cy="1648401"/>
          </a:xfrm>
        </p:grpSpPr>
        <p:sp>
          <p:nvSpPr>
            <p:cNvPr id="9" name="TextBox 9"/>
            <p:cNvSpPr txBox="1"/>
            <p:nvPr/>
          </p:nvSpPr>
          <p:spPr>
            <a:xfrm>
              <a:off x="3587392" y="-358988"/>
              <a:ext cx="9589260" cy="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МАГИСТРАТУРА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7191939" cy="4143404"/>
            <a:chOff x="0" y="-1780453"/>
            <a:chExt cx="9589252" cy="552453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3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F0F2F6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87896"/>
              <a:ext cx="9589252" cy="443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1.1 Цикл базовых дисциплин (БД)  35кр</a:t>
              </a:r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Вузовский компонент (ВК):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В том числе: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История и философия науки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Иностранный язык (профессиональный)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Педагогика высшей школы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Психология управления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Педагогическая практика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6031" y="7023851"/>
            <a:ext cx="7882217" cy="3406061"/>
            <a:chOff x="0" y="-878610"/>
            <a:chExt cx="10509623" cy="454141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78610"/>
              <a:ext cx="10509623" cy="45414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1.2 Цикл профилирующих дисциплин (ПД)  49кр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Вузовский компонент (ВК)</a:t>
              </a:r>
            </a:p>
            <a:p>
              <a:pPr lvl="0"/>
              <a:r>
                <a:rPr lang="ru-RU" sz="2400" dirty="0" err="1">
                  <a:solidFill>
                    <a:schemeClr val="bg1"/>
                  </a:solidFill>
                </a:rPr>
                <a:t>Биостатистика</a:t>
              </a:r>
              <a:r>
                <a:rPr lang="ru-RU" sz="2400" dirty="0">
                  <a:solidFill>
                    <a:schemeClr val="bg1"/>
                  </a:solidFill>
                </a:rPr>
                <a:t> и эпидемиология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Политика, экономика и менеджмент в здравоохранении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Продвижение здоровья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Введение в науку Общественного Здоровья</a:t>
              </a:r>
            </a:p>
            <a:p>
              <a:pPr lvl="0"/>
              <a:r>
                <a:rPr lang="ru-RU" sz="2400" dirty="0">
                  <a:solidFill>
                    <a:schemeClr val="bg1"/>
                  </a:solidFill>
                </a:rPr>
                <a:t>Экологическая эпидемиология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Проблемы здоровья социально-незащищенного населения</a:t>
              </a: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0120031" y="2714608"/>
            <a:ext cx="7953719" cy="4055975"/>
            <a:chOff x="0" y="-250742"/>
            <a:chExt cx="9589252" cy="711803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717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302B70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rgbClr val="302B70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33860"/>
              <a:ext cx="9589252" cy="5833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dk1"/>
                  </a:solidFill>
                </a:rPr>
                <a:t>1.1 Цикл базовых дисциплин (БД)  35кр</a:t>
              </a:r>
              <a:endParaRPr lang="ru-RU" sz="2400" dirty="0">
                <a:solidFill>
                  <a:schemeClr val="dk1"/>
                </a:solidFill>
              </a:endParaRP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Вузовский компонент (ВК)</a:t>
              </a:r>
            </a:p>
            <a:p>
              <a:r>
                <a:rPr lang="ru-RU" sz="2400" dirty="0">
                  <a:solidFill>
                    <a:schemeClr val="dk1"/>
                  </a:solidFill>
                </a:rPr>
                <a:t>В том числе: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История и философия науки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Иностранный язык (профессиональный)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Педагогика высшей школы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Психология управления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Педагогическая практика</a:t>
              </a:r>
            </a:p>
            <a:p>
              <a:r>
                <a:rPr lang="ru-RU" sz="2400" dirty="0">
                  <a:solidFill>
                    <a:schemeClr val="dk1"/>
                  </a:solidFill>
                </a:rPr>
                <a:t>Компонент по выбору</a:t>
              </a: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10120031" y="7046629"/>
            <a:ext cx="7191939" cy="2954655"/>
            <a:chOff x="0" y="156239"/>
            <a:chExt cx="9589252" cy="393953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56239"/>
              <a:ext cx="9589252" cy="393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b="1" dirty="0">
                  <a:solidFill>
                    <a:schemeClr val="dk1"/>
                  </a:solidFill>
                </a:rPr>
                <a:t>1.2 Цикл профилирующих дисциплин (ПД) 49кр</a:t>
              </a:r>
              <a:endParaRPr lang="ru-RU" sz="2400" dirty="0">
                <a:solidFill>
                  <a:schemeClr val="dk1"/>
                </a:solidFill>
              </a:endParaRPr>
            </a:p>
            <a:p>
              <a:r>
                <a:rPr lang="ru-RU" sz="2400" b="1" dirty="0">
                  <a:solidFill>
                    <a:srgbClr val="FF0000"/>
                  </a:solidFill>
                </a:rPr>
                <a:t>Содержание </a:t>
              </a:r>
              <a:r>
                <a:rPr lang="kk-KZ" sz="2400" b="1" dirty="0">
                  <a:solidFill>
                    <a:srgbClr val="FF0000"/>
                  </a:solidFill>
                </a:rPr>
                <a:t>определяется ВУЗом самостоятельно</a:t>
              </a:r>
              <a:endParaRPr lang="ru-RU" sz="2400" dirty="0">
                <a:solidFill>
                  <a:srgbClr val="FF0000"/>
                </a:solidFill>
              </a:endParaRP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Вузовский компонент (ВК)</a:t>
              </a:r>
            </a:p>
            <a:p>
              <a:pPr lvl="0"/>
              <a:r>
                <a:rPr lang="ru-RU" sz="2400" dirty="0">
                  <a:solidFill>
                    <a:schemeClr val="dk1"/>
                  </a:solidFill>
                </a:rPr>
                <a:t>Компонент по выбору</a:t>
              </a:r>
            </a:p>
            <a:p>
              <a:r>
                <a:rPr lang="kk-KZ" sz="2400" b="1" dirty="0">
                  <a:solidFill>
                    <a:schemeClr val="dk1"/>
                  </a:solidFill>
                </a:rPr>
                <a:t>1.3. </a:t>
              </a:r>
              <a:r>
                <a:rPr lang="kk-KZ" sz="2400" b="1" dirty="0">
                  <a:solidFill>
                    <a:srgbClr val="FF0000"/>
                  </a:solidFill>
                </a:rPr>
                <a:t>Необходимо включить </a:t>
              </a:r>
              <a:r>
                <a:rPr lang="ru-RU" sz="2400" b="1" dirty="0">
                  <a:solidFill>
                    <a:srgbClr val="FF0000"/>
                  </a:solidFill>
                </a:rPr>
                <a:t>в структуру </a:t>
              </a:r>
              <a:r>
                <a:rPr lang="kk-KZ" sz="2400" b="1" dirty="0">
                  <a:solidFill>
                    <a:srgbClr val="FF0000"/>
                  </a:solidFill>
                </a:rPr>
                <a:t>исследовательскую практику (не менее 5  кредитов)</a:t>
              </a:r>
              <a:endParaRPr lang="ru-RU" sz="2400" dirty="0">
                <a:solidFill>
                  <a:srgbClr val="FF0000"/>
                </a:solidFill>
              </a:endParaRPr>
            </a:p>
            <a:p>
              <a:r>
                <a:rPr lang="kk-KZ" sz="2400" b="1" dirty="0">
                  <a:solidFill>
                    <a:schemeClr val="dk1"/>
                  </a:solidFill>
                </a:rPr>
                <a:t>1.4. </a:t>
              </a:r>
              <a:r>
                <a:rPr lang="kk-KZ" sz="2400" b="1" dirty="0">
                  <a:solidFill>
                    <a:srgbClr val="FF0000"/>
                  </a:solidFill>
                </a:rPr>
                <a:t>Удалить графу </a:t>
              </a:r>
              <a:r>
                <a:rPr lang="ru-RU" sz="2400" b="1" dirty="0">
                  <a:solidFill>
                    <a:srgbClr val="FF0000"/>
                  </a:solidFill>
                </a:rPr>
                <a:t>Дополнительные виды обучения (ДВО)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008" y="47608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424266"/>
            <a:ext cx="9144000" cy="3427963"/>
          </a:xfrm>
          <a:prstGeom prst="rect">
            <a:avLst/>
          </a:prstGeom>
          <a:solidFill>
            <a:srgbClr val="302B70">
              <a:alpha val="6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6859073"/>
            <a:ext cx="9144000" cy="3427963"/>
          </a:xfrm>
          <a:prstGeom prst="rect">
            <a:avLst/>
          </a:prstGeom>
          <a:solidFill>
            <a:srgbClr val="302B70">
              <a:alpha val="2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9144000" cy="3424266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5" name="AutoShape 5"/>
          <p:cNvSpPr/>
          <p:nvPr/>
        </p:nvSpPr>
        <p:spPr>
          <a:xfrm rot="-10800000">
            <a:off x="9144000" y="3429519"/>
            <a:ext cx="9144000" cy="3427963"/>
          </a:xfrm>
          <a:prstGeom prst="rect">
            <a:avLst/>
          </a:prstGeom>
          <a:solidFill>
            <a:srgbClr val="F0F2F6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9144000" y="-5253"/>
            <a:ext cx="9144000" cy="3427963"/>
          </a:xfrm>
          <a:prstGeom prst="rect">
            <a:avLst/>
          </a:prstGeom>
          <a:solidFill>
            <a:srgbClr val="F0F2F6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9165177" y="6857481"/>
            <a:ext cx="9144000" cy="3424266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8" name="Group 8"/>
          <p:cNvGrpSpPr/>
          <p:nvPr/>
        </p:nvGrpSpPr>
        <p:grpSpPr>
          <a:xfrm>
            <a:off x="976031" y="633464"/>
            <a:ext cx="9859182" cy="1155517"/>
            <a:chOff x="0" y="-251276"/>
            <a:chExt cx="13145576" cy="1540689"/>
          </a:xfrm>
        </p:grpSpPr>
        <p:sp>
          <p:nvSpPr>
            <p:cNvPr id="9" name="TextBox 9"/>
            <p:cNvSpPr txBox="1"/>
            <p:nvPr/>
          </p:nvSpPr>
          <p:spPr>
            <a:xfrm>
              <a:off x="3556324" y="-251276"/>
              <a:ext cx="9589252" cy="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ru-RU" sz="3499" b="1" dirty="0">
                  <a:solidFill>
                    <a:srgbClr val="F0F2F6"/>
                  </a:solidFill>
                  <a:latin typeface="HK Grotesk Bold"/>
                </a:rPr>
                <a:t>МАГИСТРАТУРА</a:t>
              </a:r>
              <a:endParaRPr lang="en-US" sz="3499" b="1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F0F2F6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6031" y="2714608"/>
            <a:ext cx="7191939" cy="8315332"/>
            <a:chOff x="0" y="-1780453"/>
            <a:chExt cx="9589252" cy="110871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780453"/>
              <a:ext cx="9589252" cy="71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F0F2F6"/>
                  </a:solidFill>
                  <a:latin typeface="HK Grotesk Bold"/>
                </a:rPr>
                <a:t>ДЕЙСТВУЮЩАЯ РЕДАКЦИЯ</a:t>
              </a:r>
              <a:endParaRPr lang="en-US" sz="3499" dirty="0">
                <a:solidFill>
                  <a:srgbClr val="F0F2F6"/>
                </a:solidFill>
                <a:latin typeface="HK Grotesk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42194"/>
              <a:ext cx="9589252" cy="9848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Приложение 54 Структура образовательной программы «Общественное здравоохранение» магистратура научно-педагогическое направление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«Научно-исследовательская работа магистранта, включая обязательное  прохождение стажировки и выполнение магистерской диссертации»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r>
                <a:rPr lang="ru-RU" sz="2400" dirty="0">
                  <a:solidFill>
                    <a:schemeClr val="bg1"/>
                  </a:solidFill>
                </a:rPr>
                <a:t>Приложение 49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Структура образовательной программы магистратуры по научно-педагогическому направлению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Приложение 50</a:t>
              </a:r>
            </a:p>
            <a:p>
              <a:r>
                <a:rPr lang="ru-RU" sz="2400" dirty="0">
                  <a:solidFill>
                    <a:schemeClr val="bg1"/>
                  </a:solidFill>
                </a:rPr>
                <a:t>Структура образовательной программы магистратуры по профильному направлению</a:t>
              </a: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  <a:p>
              <a:pPr lvl="0"/>
              <a:endParaRPr lang="ru-RU" sz="2400" dirty="0">
                <a:solidFill>
                  <a:schemeClr val="bg1"/>
                </a:solidFill>
              </a:endParaRPr>
            </a:p>
            <a:p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6031" y="7682808"/>
            <a:ext cx="7191939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3499" dirty="0">
              <a:solidFill>
                <a:srgbClr val="F0F2F6"/>
              </a:solidFill>
              <a:latin typeface="HK Grotesk Bold"/>
            </a:endParaRPr>
          </a:p>
        </p:txBody>
      </p:sp>
      <p:grpSp>
        <p:nvGrpSpPr>
          <p:cNvPr id="17" name="Group 20"/>
          <p:cNvGrpSpPr/>
          <p:nvPr/>
        </p:nvGrpSpPr>
        <p:grpSpPr>
          <a:xfrm>
            <a:off x="10120031" y="2714608"/>
            <a:ext cx="7953719" cy="4851586"/>
            <a:chOff x="0" y="-250742"/>
            <a:chExt cx="9589252" cy="851428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50742"/>
              <a:ext cx="9589252" cy="717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ru-RU" sz="3499" dirty="0">
                  <a:solidFill>
                    <a:srgbClr val="302B70"/>
                  </a:solidFill>
                  <a:latin typeface="HK Grotesk Bold"/>
                </a:rPr>
                <a:t>ПРЕДЛАГАЕМАЯ РЕДАКЦИЯ</a:t>
              </a:r>
              <a:endParaRPr lang="en-US" sz="3499" dirty="0">
                <a:solidFill>
                  <a:srgbClr val="302B70"/>
                </a:solidFill>
                <a:latin typeface="HK Grotesk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819429"/>
              <a:ext cx="9589252" cy="6444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Ввести базовую дисциплину «Общественное здравоохранение».</a:t>
              </a: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rgbClr val="002060"/>
                </a:solidFill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rgbClr val="002060"/>
                </a:solidFill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r>
                <a:rPr lang="ru-RU" sz="2400" dirty="0">
                  <a:solidFill>
                    <a:srgbClr val="002060"/>
                  </a:solidFill>
                </a:rPr>
                <a:t>Научно-исследовательская работа магистранта, </a:t>
              </a:r>
              <a:r>
                <a:rPr lang="ru-RU" sz="2400">
                  <a:solidFill>
                    <a:srgbClr val="002060"/>
                  </a:solidFill>
                </a:rPr>
                <a:t>включая   </a:t>
              </a:r>
              <a:r>
                <a:rPr lang="ru-RU" sz="2400" dirty="0">
                  <a:solidFill>
                    <a:srgbClr val="002060"/>
                  </a:solidFill>
                </a:rPr>
                <a:t>прохождение стажировки и выполнение магистерской диссертации»</a:t>
              </a: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b="1" dirty="0">
                <a:solidFill>
                  <a:srgbClr val="002060"/>
                </a:solidFill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10120031" y="7516790"/>
            <a:ext cx="7191939" cy="1341486"/>
            <a:chOff x="0" y="783121"/>
            <a:chExt cx="9589252" cy="178864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094441"/>
              <a:ext cx="9589252" cy="147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kk-KZ" sz="2400" b="1" dirty="0">
                  <a:solidFill>
                    <a:srgbClr val="FF0000"/>
                  </a:solidFill>
                </a:rPr>
                <a:t>Необходимо, чтобы структура образовательной программы совпадала с ГОСО 604 МОН РК новой редакции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83121"/>
              <a:ext cx="9589252" cy="506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2299" spc="-34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26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3040" y="163631"/>
            <a:ext cx="1883524" cy="1883525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61664" y="688207"/>
            <a:ext cx="1883524" cy="1883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1485</Words>
  <Application>Microsoft Office PowerPoint</Application>
  <PresentationFormat>Произвольный</PresentationFormat>
  <Paragraphs>231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Montserrat</vt:lpstr>
      <vt:lpstr>Wingdings</vt:lpstr>
      <vt:lpstr>HK Grotesk Bold</vt:lpstr>
      <vt:lpstr>Clear Sans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Sabina</dc:creator>
  <cp:lastModifiedBy>User</cp:lastModifiedBy>
  <cp:revision>59</cp:revision>
  <cp:lastPrinted>2020-06-05T04:13:10Z</cp:lastPrinted>
  <dcterms:created xsi:type="dcterms:W3CDTF">2006-08-16T00:00:00Z</dcterms:created>
  <dcterms:modified xsi:type="dcterms:W3CDTF">2020-06-05T04:13:28Z</dcterms:modified>
  <dc:identifier>DAD9DW_ETxg</dc:identifier>
</cp:coreProperties>
</file>