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4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44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55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65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70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50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38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33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4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71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34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05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2E84-99C4-4827-B87E-E25922C46FAD}" type="datetimeFigureOut">
              <a:rPr lang="ru-RU" smtClean="0"/>
              <a:t>18.03.2019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6EB8-9386-4DBD-A4B6-3DB31FBE0C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2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bek.k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nbek.k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nbek.k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60649"/>
            <a:ext cx="6404248" cy="79208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Century Gothic" pitchFamily="34" charset="0"/>
              </a:rPr>
              <a:t>РГП на ПХВ «Республиканский центр развития здравоохранения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7416824" cy="33123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500" b="1" dirty="0" smtClean="0">
                <a:solidFill>
                  <a:srgbClr val="002060"/>
                </a:solidFill>
                <a:latin typeface="Century Gothic" pitchFamily="34" charset="0"/>
                <a:cs typeface="Arial" panose="020B0604020202020204" pitchFamily="34" charset="0"/>
              </a:rPr>
              <a:t>Персональное распределение выпускников программ высшего и послевузовского медицинского образования</a:t>
            </a:r>
            <a:r>
              <a:rPr lang="en-US" sz="3500" b="1" dirty="0" smtClean="0">
                <a:solidFill>
                  <a:srgbClr val="002060"/>
                </a:solidFill>
                <a:latin typeface="Century Gothic" pitchFamily="34" charset="0"/>
                <a:cs typeface="Arial" panose="020B0604020202020204" pitchFamily="34" charset="0"/>
              </a:rPr>
              <a:t> </a:t>
            </a:r>
            <a:r>
              <a:rPr lang="ru-RU" sz="3500" b="1" dirty="0" smtClean="0">
                <a:solidFill>
                  <a:srgbClr val="002060"/>
                </a:solidFill>
                <a:latin typeface="Century Gothic" pitchFamily="34" charset="0"/>
                <a:cs typeface="Arial" panose="020B0604020202020204" pitchFamily="34" charset="0"/>
              </a:rPr>
              <a:t>- возможности Электронной биржи труда </a:t>
            </a:r>
            <a:r>
              <a:rPr lang="ru-RU" sz="3500" dirty="0" smtClean="0">
                <a:latin typeface="Century Gothic" pitchFamily="34" charset="0"/>
              </a:rPr>
              <a:t> </a:t>
            </a:r>
            <a:r>
              <a:rPr lang="en-US" sz="3500" dirty="0" smtClean="0">
                <a:latin typeface="Century Gothic" pitchFamily="34" charset="0"/>
                <a:hlinkClick r:id="rId2"/>
              </a:rPr>
              <a:t>www</a:t>
            </a:r>
            <a:r>
              <a:rPr lang="ru-RU" sz="3500" dirty="0" smtClean="0">
                <a:latin typeface="Century Gothic" pitchFamily="34" charset="0"/>
                <a:hlinkClick r:id="rId2"/>
              </a:rPr>
              <a:t>.</a:t>
            </a:r>
            <a:r>
              <a:rPr lang="en-US" sz="3500" dirty="0" err="1" smtClean="0">
                <a:latin typeface="Century Gothic" pitchFamily="34" charset="0"/>
                <a:hlinkClick r:id="rId2"/>
              </a:rPr>
              <a:t>enbek</a:t>
            </a:r>
            <a:r>
              <a:rPr lang="ru-RU" sz="3500" dirty="0">
                <a:latin typeface="Century Gothic" pitchFamily="34" charset="0"/>
                <a:hlinkClick r:id="rId2"/>
              </a:rPr>
              <a:t>.</a:t>
            </a:r>
            <a:r>
              <a:rPr lang="en-US" sz="3500" dirty="0" err="1" smtClean="0">
                <a:latin typeface="Century Gothic" pitchFamily="34" charset="0"/>
                <a:hlinkClick r:id="rId2"/>
              </a:rPr>
              <a:t>kz</a:t>
            </a:r>
            <a:endParaRPr lang="ru-RU" sz="3500" dirty="0" smtClean="0">
              <a:latin typeface="Century Gothic" pitchFamily="34" charset="0"/>
            </a:endParaRPr>
          </a:p>
          <a:p>
            <a:pPr lvl="0"/>
            <a:endParaRPr lang="ru-RU" dirty="0">
              <a:latin typeface="Century Gothic" pitchFamily="34" charset="0"/>
            </a:endParaRPr>
          </a:p>
          <a:p>
            <a:pPr lvl="0" algn="r"/>
            <a:r>
              <a:rPr lang="ru-RU" sz="2100" dirty="0" err="1" smtClean="0">
                <a:solidFill>
                  <a:schemeClr val="tx1"/>
                </a:solidFill>
                <a:latin typeface="Century Gothic" pitchFamily="34" charset="0"/>
              </a:rPr>
              <a:t>Демушкан</a:t>
            </a:r>
            <a:r>
              <a:rPr lang="ru-RU" sz="21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sz="2100" dirty="0">
                <a:solidFill>
                  <a:schemeClr val="tx1"/>
                </a:solidFill>
                <a:latin typeface="Century Gothic" pitchFamily="34" charset="0"/>
              </a:rPr>
              <a:t>О.Ю</a:t>
            </a:r>
            <a:r>
              <a:rPr lang="ru-RU" sz="2100" dirty="0" smtClean="0">
                <a:solidFill>
                  <a:schemeClr val="tx1"/>
                </a:solidFill>
                <a:latin typeface="Century Gothic" pitchFamily="34" charset="0"/>
              </a:rPr>
              <a:t>. - </a:t>
            </a:r>
            <a:r>
              <a:rPr lang="ru-RU" sz="2100" dirty="0">
                <a:solidFill>
                  <a:schemeClr val="tx1"/>
                </a:solidFill>
                <a:latin typeface="Century Gothic" pitchFamily="34" charset="0"/>
              </a:rPr>
              <a:t> </a:t>
            </a:r>
            <a:r>
              <a:rPr lang="ru-RU" sz="2100" dirty="0" smtClean="0">
                <a:solidFill>
                  <a:schemeClr val="tx1"/>
                </a:solidFill>
                <a:latin typeface="Century Gothic" pitchFamily="34" charset="0"/>
              </a:rPr>
              <a:t>руководитель обсерватории РЦРЗ </a:t>
            </a:r>
            <a:endParaRPr lang="ru-RU" sz="2100" dirty="0">
              <a:solidFill>
                <a:schemeClr val="tx1"/>
              </a:solidFill>
              <a:latin typeface="Century Gothic" pitchFamily="34" charset="0"/>
            </a:endParaRPr>
          </a:p>
          <a:p>
            <a:pPr algn="r"/>
            <a:endParaRPr lang="ru-RU" sz="2100" dirty="0">
              <a:latin typeface="Century Gothic" pitchFamily="34" charset="0"/>
            </a:endParaRPr>
          </a:p>
        </p:txBody>
      </p:sp>
      <p:pic>
        <p:nvPicPr>
          <p:cNvPr id="4" name="Рисунок 6" descr="LOGORCRZ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113731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79912" y="6021288"/>
            <a:ext cx="19062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Century Gothic" pitchFamily="34" charset="0"/>
              </a:rPr>
              <a:t>Астана, 2019 год</a:t>
            </a:r>
            <a:endParaRPr lang="ru-RU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5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Нормативно-правовое сопровождение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30439"/>
            <a:ext cx="38164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Этап 1.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Утверждение Положения о Комиссии по распределению на работу граждан, поступивших на обучение по медицинским специальностям в пределах квоты, предоставляемой гражданам из числа сельской молодежи, и граждан, поступивших на обучение по медицинским специальностям на основе государственного образовательного заказа –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Приказ Министра здравоохранения Республики Казахстан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1222881"/>
            <a:ext cx="33049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Комиссии по персональному распределению молодых специалистов на работу при МЗ РК –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Приказ Министра здравоохранения Республики Казахстан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 создании Комиссии (персональный список членов Комиссии)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861048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Рабочим органом Комиссии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является Республиканское государственное предприятие на праве хозяйственного ведения </a:t>
            </a:r>
            <a:r>
              <a:rPr lang="ru-RU" sz="16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«Республиканский центр развития здравоохранения»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Министерства здравоохранения Республики Казахстан, который осуществляет организационно-техническое обеспечение работы Комиссии, готовит предложения по повестке дня заседания Комиссии, необходимые документы, материалы. </a:t>
            </a:r>
          </a:p>
          <a:p>
            <a:pPr algn="just"/>
            <a:r>
              <a:rPr lang="ru-RU" sz="16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Рабочий орган взаимодействует с: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МИО (сбор информации о потребности в кадрах);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потенциальные работодатели, медицинские организации республики;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уполномоченный орган в области здравоохранения сбор информации об имеющихся вакансиях докторов философии (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283968" y="2011616"/>
            <a:ext cx="1152128" cy="69730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4920" y="2129435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марта</a:t>
            </a:r>
            <a:endParaRPr lang="en-US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2019 года</a:t>
            </a:r>
            <a:endParaRPr lang="ru-RU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652" y="218123"/>
            <a:ext cx="47525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Century Gothic" pitchFamily="34" charset="0"/>
              </a:rPr>
              <a:t>Между РГП на ПХВ «Республиканский центр развития здравоохранения» Министерства здравоохранения РК и АО «ЦРТР» заключен </a:t>
            </a:r>
            <a:r>
              <a:rPr lang="ru-RU" sz="1600" b="1" dirty="0" smtClean="0">
                <a:latin typeface="Century Gothic" pitchFamily="34" charset="0"/>
              </a:rPr>
              <a:t>Меморандум о сотрудничестве по вопросу распределения, трудоустройства на постоянное место работы выпускников медицинского образования и науки с </a:t>
            </a:r>
            <a:r>
              <a:rPr lang="ru-RU" sz="1600" dirty="0" smtClean="0">
                <a:latin typeface="Century Gothic" pitchFamily="34" charset="0"/>
              </a:rPr>
              <a:t>использованием современных информационных технологий путем размещения на  портале Электронной биржи труда «Enbek.kz».</a:t>
            </a:r>
            <a:endParaRPr lang="ru-RU" sz="1600" dirty="0">
              <a:latin typeface="Century Gothic" pitchFamily="34" charset="0"/>
            </a:endParaRPr>
          </a:p>
        </p:txBody>
      </p:sp>
      <p:pic>
        <p:nvPicPr>
          <p:cNvPr id="3" name="Рисунок 2" descr="ÐÐ°ÑÑÐ¸Ð½ÐºÐ¸ Ð¿Ð¾ Ð·Ð°Ð¿ÑÐ¾ÑÑ Ð´Ð²Ðµ ÑÑÐºÐ¸ Ð¿Ð°ÑÑÐ½ÐµÑÑÐºÐ¾Ðµ ÑÐ¾ÑÑÑÐ´Ð½Ð¸ÑÐµÑÑÐ²Ð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2656"/>
            <a:ext cx="3384376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67544" y="303073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Century Gothic" pitchFamily="34" charset="0"/>
              </a:rPr>
              <a:t>Цель</a:t>
            </a:r>
            <a:r>
              <a:rPr lang="ru-RU" sz="1600" dirty="0" smtClean="0">
                <a:latin typeface="Century Gothic" pitchFamily="34" charset="0"/>
              </a:rPr>
              <a:t> партнёрское сотрудничество по реализации и прозрачности полученных результатов «Механизма  распределения выпускников медицинского образования и науки их трудоустройство, оказание мер социальной поддержки».</a:t>
            </a:r>
          </a:p>
          <a:p>
            <a:pPr algn="just"/>
            <a:r>
              <a:rPr lang="ru-RU" sz="1600" dirty="0" smtClean="0">
                <a:latin typeface="Century Gothic" pitchFamily="34" charset="0"/>
              </a:rPr>
              <a:t>В рамках реализации Меморандума будет расширено сотрудничество по персонификации  и прозрачности онлайн доступ к базе данных вакансий и свободных рабочих мест для выпускников организаций медицинского образования и науки, электронному направлению на работу, получению электронной  рассылки, вновь публикуемых на портале вакансии, возможности быть принятым на работу, используя режимы откликов и приглашений на собеседования, а также активизацию работодателей в сфере здравоохранения по предоставлению сведений о вакантных рабочих местах для выпускников.</a:t>
            </a:r>
          </a:p>
          <a:p>
            <a:pPr algn="just"/>
            <a:r>
              <a:rPr lang="ru-RU" sz="1600" dirty="0" smtClean="0">
                <a:latin typeface="Century Gothic" pitchFamily="34" charset="0"/>
              </a:rPr>
              <a:t> </a:t>
            </a:r>
            <a:endParaRPr lang="ru-RU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47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92163" y="188640"/>
            <a:ext cx="7956301" cy="720725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Century Gothic" pitchFamily="34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Century Gothic" pitchFamily="34" charset="0"/>
                <a:cs typeface="Times New Roman" pitchFamily="18" charset="0"/>
              </a:rPr>
            </a:br>
            <a:r>
              <a:rPr lang="ru-RU" sz="2200" b="1" dirty="0">
                <a:latin typeface="Century Gothic" pitchFamily="34" charset="0"/>
                <a:cs typeface="Times New Roman" pitchFamily="18" charset="0"/>
              </a:rPr>
              <a:t/>
            </a:r>
            <a:br>
              <a:rPr lang="ru-RU" sz="2200" b="1" dirty="0">
                <a:latin typeface="Century Gothic" pitchFamily="34" charset="0"/>
                <a:cs typeface="Times New Roman" pitchFamily="18" charset="0"/>
              </a:rPr>
            </a:br>
            <a:r>
              <a:rPr lang="ru-RU" sz="2200" b="1" dirty="0" smtClean="0">
                <a:latin typeface="Century Gothic" pitchFamily="34" charset="0"/>
                <a:cs typeface="Times New Roman" pitchFamily="18" charset="0"/>
              </a:rPr>
              <a:t>ДЛЯ ВЫПУСКНИКОВ МЕДИЦИНСКИХ ОРГАНИЗАЦИЙ ОБРАЗОВАНИЯ И НАУКИ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4038" y="1124744"/>
            <a:ext cx="824442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</a:rPr>
              <a:t>Создание, открытие личных кабинетов выпускников медицинских организаций образования и науки для размещения резюме (в период с 15 марта по 15 апреля 2019 года)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4038" y="2650347"/>
            <a:ext cx="6084186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  <a:cs typeface="Times New Roman" pitchFamily="18" charset="0"/>
              </a:rPr>
              <a:t>- получение рассылки вновь публикуемых на портале вакансий для трудоустройства на постоянное место работы;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Century Gothic" pitchFamily="34" charset="0"/>
                <a:cs typeface="Times New Roman" pitchFamily="18" charset="0"/>
              </a:rPr>
              <a:t>возможность быть принятым на</a:t>
            </a:r>
          </a:p>
          <a:p>
            <a:pPr algn="just"/>
            <a:r>
              <a:rPr lang="ru-RU" dirty="0" smtClean="0">
                <a:latin typeface="Century Gothic" pitchFamily="34" charset="0"/>
                <a:cs typeface="Times New Roman" pitchFamily="18" charset="0"/>
              </a:rPr>
              <a:t>работу, используя режимы откликов и приглашений на собеседования, а также в соответствии с решением Республиканской комиссии по распределению на работу молодых специалистов и (или) докторов философии (</a:t>
            </a:r>
            <a:r>
              <a:rPr lang="ru-RU" dirty="0" err="1" smtClean="0">
                <a:latin typeface="Century Gothic" pitchFamily="34" charset="0"/>
                <a:cs typeface="Times New Roman" pitchFamily="18" charset="0"/>
              </a:rPr>
              <a:t>PhD</a:t>
            </a:r>
            <a:r>
              <a:rPr lang="ru-RU" dirty="0" smtClean="0">
                <a:latin typeface="Century Gothic" pitchFamily="34" charset="0"/>
              </a:rPr>
              <a:t>);</a:t>
            </a:r>
          </a:p>
          <a:p>
            <a:pPr algn="just"/>
            <a:r>
              <a:rPr lang="ru-RU" dirty="0" smtClean="0">
                <a:latin typeface="Century Gothic" pitchFamily="34" charset="0"/>
              </a:rPr>
              <a:t>- право выбора работодателя.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491880" y="2127180"/>
            <a:ext cx="484632" cy="43772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ÐÐ°ÑÑÐ¸Ð½ÐºÐ¸ Ð¿Ð¾ Ð·Ð°Ð¿ÑÐ¾ÑÑ ÑÐµÐ»Ð¾Ð²ÐµÑÐºÐ¸ Ð´Ð»Ñ Ð¿ÑÐµÐ·ÐµÐ½ÑÐ°ÑÐ¸Ð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530" y="2684069"/>
            <a:ext cx="1903790" cy="279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03040" y="5792638"/>
            <a:ext cx="8245424" cy="830997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entury Gothic" pitchFamily="34" charset="0"/>
              </a:rPr>
              <a:t>Подробная инструкция по размещению резюме соискателями на портале Электронная биржа труда направлена в организации медицинского образования и науки </a:t>
            </a:r>
            <a:endParaRPr lang="ru-RU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89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7544" y="188913"/>
            <a:ext cx="8424936" cy="100783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Инструкция по размещению резюме соискателями на портале Электронная биржа труда</a:t>
            </a:r>
            <a:br>
              <a:rPr lang="ru-RU" sz="2400" b="1" dirty="0" smtClean="0">
                <a:latin typeface="Century Gothic" pitchFamily="34" charset="0"/>
              </a:rPr>
            </a:b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3265"/>
            <a:ext cx="45365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latin typeface="Century Gothic" pitchFamily="34" charset="0"/>
              </a:rPr>
              <a:t>Регистрация на портале</a:t>
            </a:r>
            <a:endParaRPr lang="ru-RU" sz="1400" dirty="0">
              <a:latin typeface="Century Gothic" pitchFamily="34" charset="0"/>
            </a:endParaRPr>
          </a:p>
          <a:p>
            <a:pPr algn="just"/>
            <a:r>
              <a:rPr lang="ru-RU" sz="1400" dirty="0">
                <a:latin typeface="Century Gothic" pitchFamily="34" charset="0"/>
              </a:rPr>
              <a:t>Для регистрации на портале нужно пройти по ссылке </a:t>
            </a:r>
            <a:r>
              <a:rPr lang="ru-RU" sz="1400" u="sng" dirty="0">
                <a:latin typeface="Century Gothic" pitchFamily="34" charset="0"/>
                <a:hlinkClick r:id="rId2"/>
              </a:rPr>
              <a:t>www.enbek.kz</a:t>
            </a:r>
            <a:r>
              <a:rPr lang="ru-RU" sz="1400" dirty="0">
                <a:latin typeface="Century Gothic" pitchFamily="34" charset="0"/>
              </a:rPr>
              <a:t> и нажать кнопку </a:t>
            </a:r>
            <a:r>
              <a:rPr lang="ru-RU" sz="1400" b="1" dirty="0">
                <a:latin typeface="Century Gothic" pitchFamily="34" charset="0"/>
              </a:rPr>
              <a:t>«Войти»</a:t>
            </a:r>
            <a:r>
              <a:rPr lang="ru-RU" sz="1400" dirty="0">
                <a:latin typeface="Century Gothic" pitchFamily="34" charset="0"/>
              </a:rPr>
              <a:t> в правом верхнем углу главной страницы. Откроется новое окно, в котором необходимо выбрать кнопку </a:t>
            </a:r>
            <a:r>
              <a:rPr lang="ru-RU" sz="1400" b="1" dirty="0">
                <a:latin typeface="Century Gothic" pitchFamily="34" charset="0"/>
              </a:rPr>
              <a:t>«Регистрация»</a:t>
            </a:r>
            <a:r>
              <a:rPr lang="ru-RU" sz="1400" dirty="0">
                <a:latin typeface="Century Gothic" pitchFamily="34" charset="0"/>
              </a:rPr>
              <a:t> После нажатия откроется форма регистрации с полями для заполнения.</a:t>
            </a:r>
          </a:p>
          <a:p>
            <a:r>
              <a:rPr lang="ru-RU" sz="1400" b="1" dirty="0">
                <a:latin typeface="Century Gothic" pitchFamily="34" charset="0"/>
              </a:rPr>
              <a:t>В форме регистрации необходимо:</a:t>
            </a:r>
          </a:p>
          <a:p>
            <a:pPr lvl="0" algn="just"/>
            <a:r>
              <a:rPr lang="ru-RU" sz="1400" dirty="0">
                <a:latin typeface="Century Gothic" pitchFamily="34" charset="0"/>
              </a:rPr>
              <a:t>в поле «Зарегистрироваться как:» выбрать и установить флаг напротив варианта «Соискатель»;</a:t>
            </a:r>
          </a:p>
          <a:p>
            <a:pPr lvl="0" algn="just"/>
            <a:r>
              <a:rPr lang="ru-RU" sz="1400" dirty="0">
                <a:latin typeface="Century Gothic" pitchFamily="34" charset="0"/>
              </a:rPr>
              <a:t>ввести Имя пользователя (логин), который в дальнейшем будет использоваться для входа в Личный кабинет</a:t>
            </a:r>
            <a:r>
              <a:rPr lang="ru-RU" sz="1400" dirty="0" smtClean="0">
                <a:latin typeface="Century Gothic" pitchFamily="34" charset="0"/>
              </a:rPr>
              <a:t>; действующий </a:t>
            </a:r>
            <a:r>
              <a:rPr lang="en-US" sz="1400" dirty="0">
                <a:latin typeface="Century Gothic" pitchFamily="34" charset="0"/>
              </a:rPr>
              <a:t>e</a:t>
            </a:r>
            <a:r>
              <a:rPr lang="ru-RU" sz="1400" dirty="0">
                <a:latin typeface="Century Gothic" pitchFamily="34" charset="0"/>
              </a:rPr>
              <a:t>-</a:t>
            </a:r>
            <a:r>
              <a:rPr lang="en-US" sz="1400" dirty="0">
                <a:latin typeface="Century Gothic" pitchFamily="34" charset="0"/>
              </a:rPr>
              <a:t>mail</a:t>
            </a:r>
            <a:r>
              <a:rPr lang="ru-RU" sz="1400" dirty="0">
                <a:latin typeface="Century Gothic" pitchFamily="34" charset="0"/>
              </a:rPr>
              <a:t> адрес (электронная почта</a:t>
            </a:r>
            <a:r>
              <a:rPr lang="ru-RU" sz="1400" dirty="0" smtClean="0">
                <a:latin typeface="Century Gothic" pitchFamily="34" charset="0"/>
              </a:rPr>
              <a:t>); ввести </a:t>
            </a:r>
            <a:r>
              <a:rPr lang="ru-RU" sz="1400" dirty="0">
                <a:latin typeface="Century Gothic" pitchFamily="34" charset="0"/>
              </a:rPr>
              <a:t>пароль и повторить его в соответствующем поле</a:t>
            </a:r>
            <a:r>
              <a:rPr lang="ru-RU" sz="1400" dirty="0" smtClean="0">
                <a:latin typeface="Century Gothic" pitchFamily="34" charset="0"/>
              </a:rPr>
              <a:t>; отметить </a:t>
            </a:r>
            <a:r>
              <a:rPr lang="ru-RU" sz="1400" dirty="0">
                <a:latin typeface="Century Gothic" pitchFamily="34" charset="0"/>
              </a:rPr>
              <a:t>галочкой пункт «Я согласен с условиями пользовательского соглашения» (ознакомиться с пользовательским соглашением</a:t>
            </a:r>
            <a:r>
              <a:rPr lang="ru-RU" sz="1400" dirty="0" smtClean="0">
                <a:latin typeface="Century Gothic" pitchFamily="34" charset="0"/>
              </a:rPr>
              <a:t>); Подтвердить</a:t>
            </a:r>
            <a:r>
              <a:rPr lang="ru-RU" sz="1400" dirty="0">
                <a:latin typeface="Century Gothic" pitchFamily="34" charset="0"/>
              </a:rPr>
              <a:t>, что регистрируется не робот: выбрать рисунки, соответствующие запросу;</a:t>
            </a:r>
          </a:p>
          <a:p>
            <a:pPr lvl="0"/>
            <a:r>
              <a:rPr lang="ru-RU" sz="1400" dirty="0">
                <a:latin typeface="Century Gothic" pitchFamily="34" charset="0"/>
              </a:rPr>
              <a:t>Нажать кнопку </a:t>
            </a:r>
            <a:r>
              <a:rPr lang="ru-RU" sz="1400" b="1" dirty="0">
                <a:latin typeface="Century Gothic" pitchFamily="34" charset="0"/>
              </a:rPr>
              <a:t>«Регистрация»</a:t>
            </a:r>
            <a:r>
              <a:rPr lang="ru-RU" sz="1400" dirty="0">
                <a:latin typeface="Century Gothic" pitchFamily="34" charset="0"/>
              </a:rPr>
              <a:t>.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344" y="3717033"/>
            <a:ext cx="3801127" cy="270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344" y="1484784"/>
            <a:ext cx="3801127" cy="1776219"/>
          </a:xfrm>
          <a:prstGeom prst="rect">
            <a:avLst/>
          </a:prstGeom>
          <a:solidFill>
            <a:srgbClr val="FFFFFF">
              <a:shade val="85000"/>
            </a:srgbClr>
          </a:solidFill>
          <a:ln w="6350" cap="sq">
            <a:solidFill>
              <a:schemeClr val="bg1">
                <a:lumMod val="85000"/>
              </a:schemeClr>
            </a:solidFill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136474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8949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  <a:cs typeface="Times New Roman" pitchFamily="18" charset="0"/>
              </a:rPr>
              <a:t>ДЛЯ РАБОТОДАЛЕЙ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658824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entury Gothic" pitchFamily="34" charset="0"/>
              </a:rPr>
              <a:t>Размещать в Личном кабинете работодателя портала Enbek.kz информацию о вакансиях  для выпускников медицинского образования и науки с учетом оказания мер социальной поддержки.  Возможность пригласить на собеседование и принять на работу, установив статус «Принят на работу» в личном кабинете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136152"/>
            <a:ext cx="47525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Century Gothic" pitchFamily="34" charset="0"/>
              </a:rPr>
              <a:t>Инструкция по размещению вакансий работодателями на портале</a:t>
            </a:r>
            <a:endParaRPr lang="ru-RU" sz="1200" dirty="0">
              <a:latin typeface="Century Gothic" pitchFamily="34" charset="0"/>
            </a:endParaRPr>
          </a:p>
          <a:p>
            <a:r>
              <a:rPr lang="ru-RU" sz="1200" b="1" dirty="0">
                <a:latin typeface="Century Gothic" pitchFamily="34" charset="0"/>
              </a:rPr>
              <a:t>Электронная биржа </a:t>
            </a:r>
            <a:r>
              <a:rPr lang="ru-RU" sz="1200" b="1" dirty="0" smtClean="0"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1200" dirty="0">
                <a:latin typeface="Century Gothic" pitchFamily="34" charset="0"/>
              </a:rPr>
              <a:t>Для регистрации на портале нужно пройти по ссылке </a:t>
            </a:r>
            <a:r>
              <a:rPr lang="ru-RU" sz="1200" u="sng" dirty="0">
                <a:latin typeface="Century Gothic" pitchFamily="34" charset="0"/>
                <a:hlinkClick r:id="rId2"/>
              </a:rPr>
              <a:t>www.enbek.kz</a:t>
            </a:r>
            <a:r>
              <a:rPr lang="ru-RU" sz="1200" dirty="0">
                <a:latin typeface="Century Gothic" pitchFamily="34" charset="0"/>
              </a:rPr>
              <a:t> и нажать кнопку </a:t>
            </a:r>
            <a:r>
              <a:rPr lang="ru-RU" sz="1200" b="1" dirty="0">
                <a:latin typeface="Century Gothic" pitchFamily="34" charset="0"/>
              </a:rPr>
              <a:t>«Войти»</a:t>
            </a:r>
            <a:r>
              <a:rPr lang="ru-RU" sz="1200" dirty="0">
                <a:latin typeface="Century Gothic" pitchFamily="34" charset="0"/>
              </a:rPr>
              <a:t> в правом верхнем углу главной страницы. Откроется новое окно, в котором необходимо выбрать кнопку </a:t>
            </a:r>
            <a:r>
              <a:rPr lang="ru-RU" sz="1200" b="1" dirty="0">
                <a:latin typeface="Century Gothic" pitchFamily="34" charset="0"/>
              </a:rPr>
              <a:t>«Регистрация»</a:t>
            </a:r>
            <a:r>
              <a:rPr lang="ru-RU" sz="1200" dirty="0">
                <a:latin typeface="Century Gothic" pitchFamily="34" charset="0"/>
              </a:rPr>
              <a:t> После нажатия откроется форма регистрации с полями для заполнения.</a:t>
            </a:r>
          </a:p>
          <a:p>
            <a:r>
              <a:rPr lang="ru-RU" sz="1200" b="1" dirty="0" smtClean="0">
                <a:latin typeface="Century Gothic" pitchFamily="34" charset="0"/>
              </a:rPr>
              <a:t>В форме регистрации необходимо: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в поле «Зарегистрироваться как:» выбрать и установить флаг напротив варианта «Работодатель»;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ввести Имя пользователя (логин), который в дальнейшем будет использоваться для входа в Личный кабинет;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действующий e-</a:t>
            </a:r>
            <a:r>
              <a:rPr lang="ru-RU" sz="1200" dirty="0" err="1" smtClean="0">
                <a:latin typeface="Century Gothic" pitchFamily="34" charset="0"/>
              </a:rPr>
              <a:t>mail</a:t>
            </a:r>
            <a:r>
              <a:rPr lang="ru-RU" sz="1200" dirty="0" smtClean="0">
                <a:latin typeface="Century Gothic" pitchFamily="34" charset="0"/>
              </a:rPr>
              <a:t> адрес (электронная почта);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ввести пароль и повторить его в соответствующем поле;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отметить галочкой пункт «Я согласен с условиями пользовательского соглашения» (ознакомиться с пользовательским соглашением);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Подтвердить, что регистрируется не робот: выбрать рисунки, соответствующие запросу;</a:t>
            </a:r>
          </a:p>
          <a:p>
            <a:pPr algn="just"/>
            <a:r>
              <a:rPr lang="ru-RU" sz="1200" dirty="0" smtClean="0">
                <a:latin typeface="Century Gothic" pitchFamily="34" charset="0"/>
              </a:rPr>
              <a:t>• Нажать кнопку «Регистрация».</a:t>
            </a:r>
          </a:p>
          <a:p>
            <a:pPr algn="just"/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04865"/>
            <a:ext cx="3384376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bg1">
                <a:lumMod val="85000"/>
              </a:schemeClr>
            </a:solidFill>
            <a:miter lim="800000"/>
          </a:ln>
          <a:effectLst/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65845"/>
            <a:ext cx="3456384" cy="19558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bg1">
                <a:lumMod val="85000"/>
              </a:schemeClr>
            </a:solidFill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340493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Century Gothic" pitchFamily="34" charset="0"/>
                <a:cs typeface="Times New Roman" pitchFamily="18" charset="0"/>
              </a:rPr>
              <a:t>Мониторинг трудоустройства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46580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900" dirty="0" smtClean="0">
                <a:solidFill>
                  <a:schemeClr val="tx1"/>
                </a:solidFill>
                <a:latin typeface="Century Gothic" pitchFamily="34" charset="0"/>
              </a:rPr>
              <a:t>Формирование сведений о количестве выпускников медицинского организаций образования и науки, зарегистрированных на электронном портале (открытие личного кабинета), количеству полученных откликов, направлений для  трудоустройства, а также решений о принятии на работу. Дальнейший мониторинг закрепления, на рабочем месте спустя 6,12,24,36 месяцев (ОПВ-обязательные пенсионные выплаты).</a:t>
            </a: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Century Gothic" pitchFamily="34" charset="0"/>
              </a:rPr>
              <a:t>Формирование сведений о количестве вакансий в медицинских, научных организаций и организации образования в области здравоохранения  Республики Казахстан для выпускников организаций медицинского образования и науки разместивших на портале Enbek.kz</a:t>
            </a: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Формирование сведений о количестве работодателей предоставивших заявки на портале Enbek.kz для трудоустройства выпускников организаций медицинского образования и науки.</a:t>
            </a: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Формирование онлайн отчетных форм для своевременной и продуктивной работы Комиссии по распределению на работу молодых специалистов и (или) докторов философии (</a:t>
            </a:r>
            <a:r>
              <a:rPr lang="ru-RU" sz="1900" dirty="0" err="1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PhD</a:t>
            </a:r>
            <a:r>
              <a:rPr lang="ru-RU" sz="19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).</a:t>
            </a: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 smtClean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00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917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РГП на ПХВ «Республиканский центр развития здравоохранения</vt:lpstr>
      <vt:lpstr>Презентация PowerPoint</vt:lpstr>
      <vt:lpstr>Презентация PowerPoint</vt:lpstr>
      <vt:lpstr>  ДЛЯ ВЫПУСКНИКОВ МЕДИЦИНСКИХ ОРГАНИЗАЦИЙ ОБРАЗОВАНИЯ И НАУКИ  </vt:lpstr>
      <vt:lpstr>Инструкция по размещению резюме соискателями на портале Электронная биржа труда </vt:lpstr>
      <vt:lpstr>Презентация PowerPoint</vt:lpstr>
      <vt:lpstr> Мониторинг трудоустройства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РГП на ПХВ «Республиканский центр развития здравоохранения</dc:title>
  <dc:creator>Демушкан Ольга Юрьевна</dc:creator>
  <cp:lastModifiedBy>User</cp:lastModifiedBy>
  <cp:revision>6</cp:revision>
  <dcterms:created xsi:type="dcterms:W3CDTF">2019-03-14T05:40:10Z</dcterms:created>
  <dcterms:modified xsi:type="dcterms:W3CDTF">2019-03-18T05:38:58Z</dcterms:modified>
</cp:coreProperties>
</file>