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64" r:id="rId2"/>
    <p:sldId id="673" r:id="rId3"/>
    <p:sldId id="715" r:id="rId4"/>
    <p:sldId id="721" r:id="rId5"/>
    <p:sldId id="727" r:id="rId6"/>
    <p:sldId id="716" r:id="rId7"/>
    <p:sldId id="726" r:id="rId8"/>
    <p:sldId id="724" r:id="rId9"/>
    <p:sldId id="679" r:id="rId10"/>
    <p:sldId id="725" r:id="rId11"/>
    <p:sldId id="717" r:id="rId12"/>
    <p:sldId id="710" r:id="rId13"/>
    <p:sldId id="728" r:id="rId14"/>
    <p:sldId id="643" r:id="rId15"/>
    <p:sldId id="648" r:id="rId16"/>
    <p:sldId id="681" r:id="rId17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т Наджарян" initials="Л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5686C0"/>
    <a:srgbClr val="4A7EBB"/>
    <a:srgbClr val="9933FF"/>
    <a:srgbClr val="6600CC"/>
    <a:srgbClr val="3399FF"/>
    <a:srgbClr val="2A166F"/>
    <a:srgbClr val="00B050"/>
    <a:srgbClr val="1D0850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2-орташа мәнер - 1-екпін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Мәнер жоқ, кестенің тор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5" autoAdjust="0"/>
    <p:restoredTop sz="94343" autoAdjust="0"/>
  </p:normalViewPr>
  <p:slideViewPr>
    <p:cSldViewPr>
      <p:cViewPr varScale="1">
        <p:scale>
          <a:sx n="111" d="100"/>
          <a:sy n="111" d="100"/>
        </p:scale>
        <p:origin x="1236" y="13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470" y="-11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22225">
                <a:solidFill>
                  <a:srgbClr val="C00000"/>
                </a:solidFill>
              </a:ln>
              <a:effectLst/>
            </c:spPr>
          </c:marker>
          <c:xVal>
            <c:numLit>
              <c:formatCode>General</c:formatCode>
              <c:ptCount val="219"/>
              <c:pt idx="0">
                <c:v>40</c:v>
              </c:pt>
              <c:pt idx="1">
                <c:v>87.142857142857139</c:v>
              </c:pt>
              <c:pt idx="2">
                <c:v>90</c:v>
              </c:pt>
              <c:pt idx="3">
                <c:v>84.285714285714292</c:v>
              </c:pt>
              <c:pt idx="4">
                <c:v>87.142857142857139</c:v>
              </c:pt>
              <c:pt idx="5">
                <c:v>84.285714285714292</c:v>
              </c:pt>
              <c:pt idx="6">
                <c:v>75.714285714285708</c:v>
              </c:pt>
              <c:pt idx="7">
                <c:v>78.571428571428569</c:v>
              </c:pt>
              <c:pt idx="8">
                <c:v>64.285714285714292</c:v>
              </c:pt>
              <c:pt idx="9">
                <c:v>85.714285714285708</c:v>
              </c:pt>
              <c:pt idx="10">
                <c:v>82.857142857142861</c:v>
              </c:pt>
              <c:pt idx="11">
                <c:v>77.142857142857153</c:v>
              </c:pt>
              <c:pt idx="12">
                <c:v>68.571428571428569</c:v>
              </c:pt>
              <c:pt idx="13">
                <c:v>78.571428571428569</c:v>
              </c:pt>
              <c:pt idx="14">
                <c:v>91.428571428571431</c:v>
              </c:pt>
              <c:pt idx="15">
                <c:v>94.285714285714278</c:v>
              </c:pt>
              <c:pt idx="16">
                <c:v>91.428571428571431</c:v>
              </c:pt>
              <c:pt idx="17">
                <c:v>95.714285714285722</c:v>
              </c:pt>
              <c:pt idx="18">
                <c:v>94.285714285714278</c:v>
              </c:pt>
              <c:pt idx="19">
                <c:v>94.285714285714278</c:v>
              </c:pt>
              <c:pt idx="20">
                <c:v>92.857142857142861</c:v>
              </c:pt>
              <c:pt idx="21">
                <c:v>77.142857142857153</c:v>
              </c:pt>
              <c:pt idx="22">
                <c:v>82.857142857142861</c:v>
              </c:pt>
              <c:pt idx="23">
                <c:v>87.142857142857139</c:v>
              </c:pt>
              <c:pt idx="24">
                <c:v>84.285714285714292</c:v>
              </c:pt>
              <c:pt idx="25">
                <c:v>72.857142857142847</c:v>
              </c:pt>
              <c:pt idx="26">
                <c:v>82.857142857142861</c:v>
              </c:pt>
              <c:pt idx="27">
                <c:v>77.142857142857153</c:v>
              </c:pt>
              <c:pt idx="28">
                <c:v>50</c:v>
              </c:pt>
              <c:pt idx="29">
                <c:v>57.142857142857139</c:v>
              </c:pt>
              <c:pt idx="30">
                <c:v>52.857142857142861</c:v>
              </c:pt>
              <c:pt idx="31">
                <c:v>81.428571428571431</c:v>
              </c:pt>
              <c:pt idx="32">
                <c:v>82.857142857142861</c:v>
              </c:pt>
              <c:pt idx="33">
                <c:v>58.571428571428577</c:v>
              </c:pt>
              <c:pt idx="34">
                <c:v>54.285714285714285</c:v>
              </c:pt>
              <c:pt idx="35">
                <c:v>62.857142857142854</c:v>
              </c:pt>
              <c:pt idx="36">
                <c:v>87.142857142857139</c:v>
              </c:pt>
              <c:pt idx="37">
                <c:v>77.142857142857153</c:v>
              </c:pt>
              <c:pt idx="38">
                <c:v>58.571428571428577</c:v>
              </c:pt>
              <c:pt idx="39">
                <c:v>57.142857142857139</c:v>
              </c:pt>
              <c:pt idx="40">
                <c:v>88.571428571428569</c:v>
              </c:pt>
              <c:pt idx="41">
                <c:v>57.142857142857139</c:v>
              </c:pt>
              <c:pt idx="42">
                <c:v>47.142857142857139</c:v>
              </c:pt>
              <c:pt idx="43">
                <c:v>77.142857142857153</c:v>
              </c:pt>
              <c:pt idx="44">
                <c:v>57.142857142857139</c:v>
              </c:pt>
              <c:pt idx="45">
                <c:v>75.714285714285708</c:v>
              </c:pt>
              <c:pt idx="46">
                <c:v>78.571428571428569</c:v>
              </c:pt>
              <c:pt idx="47">
                <c:v>82.857142857142861</c:v>
              </c:pt>
              <c:pt idx="48">
                <c:v>61.428571428571431</c:v>
              </c:pt>
              <c:pt idx="49">
                <c:v>55.714285714285715</c:v>
              </c:pt>
              <c:pt idx="50">
                <c:v>51.428571428571423</c:v>
              </c:pt>
              <c:pt idx="51">
                <c:v>45.714285714285715</c:v>
              </c:pt>
              <c:pt idx="52">
                <c:v>72.857142857142847</c:v>
              </c:pt>
              <c:pt idx="53">
                <c:v>92.857142857142861</c:v>
              </c:pt>
              <c:pt idx="54">
                <c:v>78.571428571428569</c:v>
              </c:pt>
              <c:pt idx="55">
                <c:v>75.714285714285708</c:v>
              </c:pt>
              <c:pt idx="56">
                <c:v>72.857142857142847</c:v>
              </c:pt>
              <c:pt idx="57">
                <c:v>87.142857142857139</c:v>
              </c:pt>
              <c:pt idx="58">
                <c:v>54.285714285714285</c:v>
              </c:pt>
              <c:pt idx="59">
                <c:v>75.714285714285708</c:v>
              </c:pt>
              <c:pt idx="60">
                <c:v>88.571428571428569</c:v>
              </c:pt>
              <c:pt idx="61">
                <c:v>35.714285714285715</c:v>
              </c:pt>
              <c:pt idx="62">
                <c:v>84.285714285714292</c:v>
              </c:pt>
              <c:pt idx="63">
                <c:v>85.714285714285708</c:v>
              </c:pt>
              <c:pt idx="64">
                <c:v>57.142857142857139</c:v>
              </c:pt>
              <c:pt idx="65">
                <c:v>80</c:v>
              </c:pt>
              <c:pt idx="66">
                <c:v>82.857142857142861</c:v>
              </c:pt>
              <c:pt idx="67">
                <c:v>41.428571428571431</c:v>
              </c:pt>
              <c:pt idx="68">
                <c:v>85.714285714285708</c:v>
              </c:pt>
              <c:pt idx="69">
                <c:v>58.571428571428577</c:v>
              </c:pt>
              <c:pt idx="70">
                <c:v>91.428571428571431</c:v>
              </c:pt>
              <c:pt idx="71">
                <c:v>80</c:v>
              </c:pt>
              <c:pt idx="72">
                <c:v>90</c:v>
              </c:pt>
              <c:pt idx="73">
                <c:v>85.714285714285708</c:v>
              </c:pt>
              <c:pt idx="74">
                <c:v>81.428571428571431</c:v>
              </c:pt>
              <c:pt idx="75">
                <c:v>91.428571428571431</c:v>
              </c:pt>
              <c:pt idx="76">
                <c:v>84.285714285714292</c:v>
              </c:pt>
              <c:pt idx="77">
                <c:v>84.285714285714292</c:v>
              </c:pt>
              <c:pt idx="78">
                <c:v>85.714285714285708</c:v>
              </c:pt>
              <c:pt idx="79">
                <c:v>85.714285714285708</c:v>
              </c:pt>
              <c:pt idx="80">
                <c:v>81.428571428571431</c:v>
              </c:pt>
              <c:pt idx="81">
                <c:v>82.857142857142861</c:v>
              </c:pt>
              <c:pt idx="82">
                <c:v>50</c:v>
              </c:pt>
              <c:pt idx="83">
                <c:v>74.285714285714292</c:v>
              </c:pt>
              <c:pt idx="84">
                <c:v>61.428571428571431</c:v>
              </c:pt>
              <c:pt idx="85">
                <c:v>64.285714285714292</c:v>
              </c:pt>
              <c:pt idx="86">
                <c:v>82.857142857142861</c:v>
              </c:pt>
              <c:pt idx="87">
                <c:v>84.285714285714292</c:v>
              </c:pt>
              <c:pt idx="88">
                <c:v>78.571428571428569</c:v>
              </c:pt>
              <c:pt idx="89">
                <c:v>84.285714285714292</c:v>
              </c:pt>
              <c:pt idx="90">
                <c:v>88.571428571428569</c:v>
              </c:pt>
              <c:pt idx="91">
                <c:v>90</c:v>
              </c:pt>
              <c:pt idx="92">
                <c:v>48.571428571428569</c:v>
              </c:pt>
              <c:pt idx="93">
                <c:v>75.714285714285708</c:v>
              </c:pt>
              <c:pt idx="94">
                <c:v>82.857142857142861</c:v>
              </c:pt>
              <c:pt idx="95">
                <c:v>74.285714285714292</c:v>
              </c:pt>
              <c:pt idx="96">
                <c:v>81.428571428571431</c:v>
              </c:pt>
              <c:pt idx="97">
                <c:v>68.571428571428569</c:v>
              </c:pt>
              <c:pt idx="98">
                <c:v>81.428571428571431</c:v>
              </c:pt>
              <c:pt idx="99">
                <c:v>81.428571428571431</c:v>
              </c:pt>
              <c:pt idx="100">
                <c:v>92.857142857142861</c:v>
              </c:pt>
              <c:pt idx="101">
                <c:v>82.857142857142861</c:v>
              </c:pt>
              <c:pt idx="102">
                <c:v>47.142857142857139</c:v>
              </c:pt>
              <c:pt idx="103">
                <c:v>81.428571428571431</c:v>
              </c:pt>
              <c:pt idx="104">
                <c:v>64.285714285714292</c:v>
              </c:pt>
              <c:pt idx="105">
                <c:v>40</c:v>
              </c:pt>
              <c:pt idx="106">
                <c:v>81.428571428571431</c:v>
              </c:pt>
              <c:pt idx="107">
                <c:v>82.857142857142861</c:v>
              </c:pt>
              <c:pt idx="108">
                <c:v>87.142857142857139</c:v>
              </c:pt>
              <c:pt idx="109">
                <c:v>64.285714285714292</c:v>
              </c:pt>
              <c:pt idx="110">
                <c:v>61.428571428571431</c:v>
              </c:pt>
              <c:pt idx="111">
                <c:v>75.714285714285708</c:v>
              </c:pt>
              <c:pt idx="112">
                <c:v>81.428571428571431</c:v>
              </c:pt>
              <c:pt idx="113">
                <c:v>58.571428571428577</c:v>
              </c:pt>
              <c:pt idx="114">
                <c:v>87.142857142857139</c:v>
              </c:pt>
              <c:pt idx="115">
                <c:v>74.285714285714292</c:v>
              </c:pt>
              <c:pt idx="116">
                <c:v>87.142857142857139</c:v>
              </c:pt>
              <c:pt idx="117">
                <c:v>84.285714285714292</c:v>
              </c:pt>
              <c:pt idx="118">
                <c:v>81.428571428571431</c:v>
              </c:pt>
              <c:pt idx="119">
                <c:v>58.571428571428577</c:v>
              </c:pt>
              <c:pt idx="120">
                <c:v>88.571428571428569</c:v>
              </c:pt>
              <c:pt idx="121">
                <c:v>87.142857142857139</c:v>
              </c:pt>
              <c:pt idx="122">
                <c:v>81.428571428571431</c:v>
              </c:pt>
              <c:pt idx="123">
                <c:v>84.285714285714292</c:v>
              </c:pt>
              <c:pt idx="124">
                <c:v>72.857142857142847</c:v>
              </c:pt>
              <c:pt idx="125">
                <c:v>54.285714285714285</c:v>
              </c:pt>
              <c:pt idx="126">
                <c:v>54.285714285714285</c:v>
              </c:pt>
              <c:pt idx="127">
                <c:v>80</c:v>
              </c:pt>
              <c:pt idx="128">
                <c:v>72.857142857142847</c:v>
              </c:pt>
              <c:pt idx="129">
                <c:v>55.714285714285715</c:v>
              </c:pt>
              <c:pt idx="130">
                <c:v>81.428571428571431</c:v>
              </c:pt>
              <c:pt idx="131">
                <c:v>34.285714285714285</c:v>
              </c:pt>
              <c:pt idx="132">
                <c:v>62.857142857142854</c:v>
              </c:pt>
              <c:pt idx="133">
                <c:v>80</c:v>
              </c:pt>
              <c:pt idx="134">
                <c:v>82.857142857142861</c:v>
              </c:pt>
              <c:pt idx="135">
                <c:v>80</c:v>
              </c:pt>
              <c:pt idx="136">
                <c:v>90</c:v>
              </c:pt>
              <c:pt idx="137">
                <c:v>90</c:v>
              </c:pt>
              <c:pt idx="138">
                <c:v>64.285714285714292</c:v>
              </c:pt>
              <c:pt idx="139">
                <c:v>70</c:v>
              </c:pt>
              <c:pt idx="140">
                <c:v>74.285714285714292</c:v>
              </c:pt>
              <c:pt idx="141">
                <c:v>77.142857142857153</c:v>
              </c:pt>
              <c:pt idx="142">
                <c:v>81.428571428571431</c:v>
              </c:pt>
              <c:pt idx="143">
                <c:v>87.142857142857139</c:v>
              </c:pt>
              <c:pt idx="144">
                <c:v>82.857142857142861</c:v>
              </c:pt>
              <c:pt idx="145">
                <c:v>75.714285714285708</c:v>
              </c:pt>
              <c:pt idx="146">
                <c:v>81.428571428571431</c:v>
              </c:pt>
              <c:pt idx="147">
                <c:v>78.571428571428569</c:v>
              </c:pt>
              <c:pt idx="148">
                <c:v>80</c:v>
              </c:pt>
              <c:pt idx="149">
                <c:v>81.428571428571431</c:v>
              </c:pt>
              <c:pt idx="150">
                <c:v>87.142857142857139</c:v>
              </c:pt>
              <c:pt idx="151">
                <c:v>80</c:v>
              </c:pt>
              <c:pt idx="152">
                <c:v>48.571428571428569</c:v>
              </c:pt>
              <c:pt idx="153">
                <c:v>90</c:v>
              </c:pt>
              <c:pt idx="154">
                <c:v>70</c:v>
              </c:pt>
              <c:pt idx="155">
                <c:v>90</c:v>
              </c:pt>
              <c:pt idx="156">
                <c:v>85.714285714285708</c:v>
              </c:pt>
              <c:pt idx="157">
                <c:v>91.428571428571431</c:v>
              </c:pt>
              <c:pt idx="158">
                <c:v>84.285714285714292</c:v>
              </c:pt>
              <c:pt idx="159">
                <c:v>85.714285714285708</c:v>
              </c:pt>
              <c:pt idx="160">
                <c:v>90</c:v>
              </c:pt>
              <c:pt idx="161">
                <c:v>91.428571428571431</c:v>
              </c:pt>
              <c:pt idx="162">
                <c:v>81.428571428571431</c:v>
              </c:pt>
              <c:pt idx="163">
                <c:v>85.714285714285708</c:v>
              </c:pt>
              <c:pt idx="164">
                <c:v>91.428571428571431</c:v>
              </c:pt>
              <c:pt idx="165">
                <c:v>87.142857142857139</c:v>
              </c:pt>
              <c:pt idx="166">
                <c:v>61.428571428571431</c:v>
              </c:pt>
              <c:pt idx="167">
                <c:v>75.714285714285708</c:v>
              </c:pt>
              <c:pt idx="168">
                <c:v>80</c:v>
              </c:pt>
              <c:pt idx="169">
                <c:v>54.285714285714285</c:v>
              </c:pt>
              <c:pt idx="170">
                <c:v>75.714285714285708</c:v>
              </c:pt>
              <c:pt idx="171">
                <c:v>77.142857142857153</c:v>
              </c:pt>
              <c:pt idx="172">
                <c:v>80</c:v>
              </c:pt>
              <c:pt idx="173">
                <c:v>67.142857142857139</c:v>
              </c:pt>
              <c:pt idx="174">
                <c:v>70</c:v>
              </c:pt>
              <c:pt idx="175">
                <c:v>74.285714285714292</c:v>
              </c:pt>
              <c:pt idx="176">
                <c:v>58.571428571428577</c:v>
              </c:pt>
              <c:pt idx="177">
                <c:v>57.142857142857139</c:v>
              </c:pt>
              <c:pt idx="178">
                <c:v>84.285714285714292</c:v>
              </c:pt>
              <c:pt idx="179">
                <c:v>81.428571428571431</c:v>
              </c:pt>
              <c:pt idx="180">
                <c:v>85.714285714285708</c:v>
              </c:pt>
              <c:pt idx="181">
                <c:v>94.285714285714278</c:v>
              </c:pt>
              <c:pt idx="182">
                <c:v>94.285714285714278</c:v>
              </c:pt>
              <c:pt idx="183">
                <c:v>90</c:v>
              </c:pt>
              <c:pt idx="184">
                <c:v>71.428571428571431</c:v>
              </c:pt>
              <c:pt idx="185">
                <c:v>75.714285714285708</c:v>
              </c:pt>
              <c:pt idx="186">
                <c:v>70</c:v>
              </c:pt>
              <c:pt idx="187">
                <c:v>74.285714285714292</c:v>
              </c:pt>
              <c:pt idx="188">
                <c:v>62.857142857142854</c:v>
              </c:pt>
              <c:pt idx="189">
                <c:v>80</c:v>
              </c:pt>
              <c:pt idx="190">
                <c:v>68.571428571428569</c:v>
              </c:pt>
              <c:pt idx="191">
                <c:v>68.571428571428569</c:v>
              </c:pt>
              <c:pt idx="192">
                <c:v>64.285714285714292</c:v>
              </c:pt>
              <c:pt idx="193">
                <c:v>71.428571428571431</c:v>
              </c:pt>
              <c:pt idx="194">
                <c:v>65.714285714285708</c:v>
              </c:pt>
              <c:pt idx="195">
                <c:v>60</c:v>
              </c:pt>
              <c:pt idx="196">
                <c:v>77.142857142857153</c:v>
              </c:pt>
              <c:pt idx="197">
                <c:v>71.428571428571431</c:v>
              </c:pt>
              <c:pt idx="198">
                <c:v>71.428571428571431</c:v>
              </c:pt>
              <c:pt idx="199">
                <c:v>75.714285714285708</c:v>
              </c:pt>
              <c:pt idx="200">
                <c:v>75.714285714285708</c:v>
              </c:pt>
              <c:pt idx="201">
                <c:v>84.285714285714292</c:v>
              </c:pt>
              <c:pt idx="202">
                <c:v>88.571428571428569</c:v>
              </c:pt>
              <c:pt idx="203">
                <c:v>82.857142857142861</c:v>
              </c:pt>
              <c:pt idx="204">
                <c:v>90</c:v>
              </c:pt>
              <c:pt idx="205">
                <c:v>84.285714285714292</c:v>
              </c:pt>
              <c:pt idx="206">
                <c:v>84.285714285714292</c:v>
              </c:pt>
              <c:pt idx="207">
                <c:v>78.571428571428569</c:v>
              </c:pt>
              <c:pt idx="208">
                <c:v>80</c:v>
              </c:pt>
              <c:pt idx="209">
                <c:v>81.428571428571431</c:v>
              </c:pt>
              <c:pt idx="210">
                <c:v>78.571428571428569</c:v>
              </c:pt>
              <c:pt idx="211">
                <c:v>85.714285714285708</c:v>
              </c:pt>
              <c:pt idx="212">
                <c:v>80</c:v>
              </c:pt>
              <c:pt idx="213">
                <c:v>84.285714285714292</c:v>
              </c:pt>
              <c:pt idx="214">
                <c:v>91.428571428571431</c:v>
              </c:pt>
              <c:pt idx="215">
                <c:v>72.857142857142847</c:v>
              </c:pt>
              <c:pt idx="216">
                <c:v>78.571428571428569</c:v>
              </c:pt>
              <c:pt idx="217">
                <c:v>78.571428571428569</c:v>
              </c:pt>
              <c:pt idx="218">
                <c:v>77.142857142857153</c:v>
              </c:pt>
            </c:numLit>
          </c:xVal>
          <c:yVal>
            <c:numLit>
              <c:formatCode>General</c:formatCode>
              <c:ptCount val="219"/>
              <c:pt idx="0">
                <c:v>70</c:v>
              </c:pt>
              <c:pt idx="1">
                <c:v>73.333333333333329</c:v>
              </c:pt>
              <c:pt idx="2">
                <c:v>73.333333333333329</c:v>
              </c:pt>
              <c:pt idx="3">
                <c:v>80</c:v>
              </c:pt>
              <c:pt idx="4">
                <c:v>70</c:v>
              </c:pt>
              <c:pt idx="5">
                <c:v>83.333333333333343</c:v>
              </c:pt>
              <c:pt idx="6">
                <c:v>63.333333333333329</c:v>
              </c:pt>
              <c:pt idx="7">
                <c:v>80</c:v>
              </c:pt>
              <c:pt idx="8">
                <c:v>60</c:v>
              </c:pt>
              <c:pt idx="9">
                <c:v>80</c:v>
              </c:pt>
              <c:pt idx="10">
                <c:v>90</c:v>
              </c:pt>
              <c:pt idx="11">
                <c:v>73.333333333333329</c:v>
              </c:pt>
              <c:pt idx="12">
                <c:v>80</c:v>
              </c:pt>
              <c:pt idx="13">
                <c:v>76.666666666666671</c:v>
              </c:pt>
              <c:pt idx="14">
                <c:v>83.333333333333343</c:v>
              </c:pt>
              <c:pt idx="15">
                <c:v>93.333333333333329</c:v>
              </c:pt>
              <c:pt idx="16">
                <c:v>83.333333333333343</c:v>
              </c:pt>
              <c:pt idx="17">
                <c:v>86.666666666666671</c:v>
              </c:pt>
              <c:pt idx="18">
                <c:v>83.333333333333343</c:v>
              </c:pt>
              <c:pt idx="19">
                <c:v>90</c:v>
              </c:pt>
              <c:pt idx="20">
                <c:v>90</c:v>
              </c:pt>
              <c:pt idx="21">
                <c:v>66.666666666666657</c:v>
              </c:pt>
              <c:pt idx="22">
                <c:v>80</c:v>
              </c:pt>
              <c:pt idx="23">
                <c:v>70</c:v>
              </c:pt>
              <c:pt idx="24">
                <c:v>46.666666666666664</c:v>
              </c:pt>
              <c:pt idx="25">
                <c:v>73.333333333333329</c:v>
              </c:pt>
              <c:pt idx="26">
                <c:v>66.666666666666657</c:v>
              </c:pt>
              <c:pt idx="27">
                <c:v>76.666666666666671</c:v>
              </c:pt>
              <c:pt idx="28">
                <c:v>63.333333333333329</c:v>
              </c:pt>
              <c:pt idx="29">
                <c:v>60</c:v>
              </c:pt>
              <c:pt idx="30">
                <c:v>63.333333333333329</c:v>
              </c:pt>
              <c:pt idx="31">
                <c:v>70</c:v>
              </c:pt>
              <c:pt idx="32">
                <c:v>60</c:v>
              </c:pt>
              <c:pt idx="33">
                <c:v>63.333333333333329</c:v>
              </c:pt>
              <c:pt idx="34">
                <c:v>63.333333333333329</c:v>
              </c:pt>
              <c:pt idx="35">
                <c:v>66.666666666666657</c:v>
              </c:pt>
              <c:pt idx="36">
                <c:v>80</c:v>
              </c:pt>
              <c:pt idx="37">
                <c:v>83.333333333333343</c:v>
              </c:pt>
              <c:pt idx="38">
                <c:v>70</c:v>
              </c:pt>
              <c:pt idx="39">
                <c:v>73.333333333333329</c:v>
              </c:pt>
              <c:pt idx="40">
                <c:v>73.333333333333329</c:v>
              </c:pt>
              <c:pt idx="41">
                <c:v>70</c:v>
              </c:pt>
              <c:pt idx="42">
                <c:v>73.333333333333329</c:v>
              </c:pt>
              <c:pt idx="43">
                <c:v>83.333333333333343</c:v>
              </c:pt>
              <c:pt idx="44">
                <c:v>70</c:v>
              </c:pt>
              <c:pt idx="45">
                <c:v>76.666666666666671</c:v>
              </c:pt>
              <c:pt idx="46">
                <c:v>83.333333333333343</c:v>
              </c:pt>
              <c:pt idx="47">
                <c:v>80</c:v>
              </c:pt>
              <c:pt idx="48">
                <c:v>83.333333333333343</c:v>
              </c:pt>
              <c:pt idx="49">
                <c:v>66.666666666666657</c:v>
              </c:pt>
              <c:pt idx="50">
                <c:v>76.666666666666671</c:v>
              </c:pt>
              <c:pt idx="51">
                <c:v>80</c:v>
              </c:pt>
              <c:pt idx="52">
                <c:v>86.666666666666671</c:v>
              </c:pt>
              <c:pt idx="53">
                <c:v>76.666666666666671</c:v>
              </c:pt>
              <c:pt idx="54">
                <c:v>80</c:v>
              </c:pt>
              <c:pt idx="55">
                <c:v>80</c:v>
              </c:pt>
              <c:pt idx="56">
                <c:v>86.666666666666671</c:v>
              </c:pt>
              <c:pt idx="57">
                <c:v>63.333333333333329</c:v>
              </c:pt>
              <c:pt idx="58">
                <c:v>76.666666666666671</c:v>
              </c:pt>
              <c:pt idx="59">
                <c:v>50</c:v>
              </c:pt>
              <c:pt idx="60">
                <c:v>63.333333333333329</c:v>
              </c:pt>
              <c:pt idx="61">
                <c:v>70</c:v>
              </c:pt>
              <c:pt idx="62">
                <c:v>50</c:v>
              </c:pt>
              <c:pt idx="63">
                <c:v>73.333333333333329</c:v>
              </c:pt>
              <c:pt idx="64">
                <c:v>53.333333333333336</c:v>
              </c:pt>
              <c:pt idx="65">
                <c:v>76.666666666666671</c:v>
              </c:pt>
              <c:pt idx="66">
                <c:v>46.666666666666664</c:v>
              </c:pt>
              <c:pt idx="67">
                <c:v>50</c:v>
              </c:pt>
              <c:pt idx="68">
                <c:v>76.666666666666671</c:v>
              </c:pt>
              <c:pt idx="69">
                <c:v>63.333333333333329</c:v>
              </c:pt>
              <c:pt idx="70">
                <c:v>66.666666666666657</c:v>
              </c:pt>
              <c:pt idx="71">
                <c:v>46.666666666666664</c:v>
              </c:pt>
              <c:pt idx="72">
                <c:v>66.666666666666657</c:v>
              </c:pt>
              <c:pt idx="73">
                <c:v>63.333333333333329</c:v>
              </c:pt>
              <c:pt idx="74">
                <c:v>76.666666666666671</c:v>
              </c:pt>
              <c:pt idx="75">
                <c:v>70</c:v>
              </c:pt>
              <c:pt idx="76">
                <c:v>63.333333333333329</c:v>
              </c:pt>
              <c:pt idx="77">
                <c:v>70</c:v>
              </c:pt>
              <c:pt idx="78">
                <c:v>73.333333333333329</c:v>
              </c:pt>
              <c:pt idx="79">
                <c:v>73.333333333333329</c:v>
              </c:pt>
              <c:pt idx="80">
                <c:v>60</c:v>
              </c:pt>
              <c:pt idx="81">
                <c:v>63.333333333333329</c:v>
              </c:pt>
              <c:pt idx="82">
                <c:v>43.333333333333336</c:v>
              </c:pt>
              <c:pt idx="83">
                <c:v>70</c:v>
              </c:pt>
              <c:pt idx="84">
                <c:v>43.333333333333336</c:v>
              </c:pt>
              <c:pt idx="85">
                <c:v>53.333333333333336</c:v>
              </c:pt>
              <c:pt idx="86">
                <c:v>90</c:v>
              </c:pt>
              <c:pt idx="87">
                <c:v>83.333333333333343</c:v>
              </c:pt>
              <c:pt idx="88">
                <c:v>73.333333333333329</c:v>
              </c:pt>
              <c:pt idx="89">
                <c:v>86.666666666666671</c:v>
              </c:pt>
              <c:pt idx="90">
                <c:v>76.666666666666671</c:v>
              </c:pt>
              <c:pt idx="91">
                <c:v>83.333333333333343</c:v>
              </c:pt>
              <c:pt idx="92">
                <c:v>66.666666666666657</c:v>
              </c:pt>
              <c:pt idx="93">
                <c:v>63.333333333333329</c:v>
              </c:pt>
              <c:pt idx="94">
                <c:v>76.666666666666671</c:v>
              </c:pt>
              <c:pt idx="95">
                <c:v>60</c:v>
              </c:pt>
              <c:pt idx="96">
                <c:v>83.333333333333343</c:v>
              </c:pt>
              <c:pt idx="97">
                <c:v>73.333333333333329</c:v>
              </c:pt>
              <c:pt idx="98">
                <c:v>86.666666666666671</c:v>
              </c:pt>
              <c:pt idx="99">
                <c:v>73.333333333333329</c:v>
              </c:pt>
              <c:pt idx="100">
                <c:v>83.333333333333343</c:v>
              </c:pt>
              <c:pt idx="101">
                <c:v>76.666666666666671</c:v>
              </c:pt>
              <c:pt idx="102">
                <c:v>73.333333333333329</c:v>
              </c:pt>
              <c:pt idx="103">
                <c:v>90</c:v>
              </c:pt>
              <c:pt idx="104">
                <c:v>73.333333333333329</c:v>
              </c:pt>
              <c:pt idx="105">
                <c:v>46.666666666666664</c:v>
              </c:pt>
              <c:pt idx="106">
                <c:v>86.666666666666671</c:v>
              </c:pt>
              <c:pt idx="107">
                <c:v>83.333333333333343</c:v>
              </c:pt>
              <c:pt idx="108">
                <c:v>80</c:v>
              </c:pt>
              <c:pt idx="109">
                <c:v>53.333333333333336</c:v>
              </c:pt>
              <c:pt idx="110">
                <c:v>40</c:v>
              </c:pt>
              <c:pt idx="111">
                <c:v>66.666666666666657</c:v>
              </c:pt>
              <c:pt idx="112">
                <c:v>63.333333333333329</c:v>
              </c:pt>
              <c:pt idx="113">
                <c:v>56.666666666666664</c:v>
              </c:pt>
              <c:pt idx="114">
                <c:v>80</c:v>
              </c:pt>
              <c:pt idx="115">
                <c:v>66.666666666666657</c:v>
              </c:pt>
              <c:pt idx="116">
                <c:v>76.666666666666671</c:v>
              </c:pt>
              <c:pt idx="117">
                <c:v>66.666666666666657</c:v>
              </c:pt>
              <c:pt idx="118">
                <c:v>70</c:v>
              </c:pt>
              <c:pt idx="119">
                <c:v>63.333333333333329</c:v>
              </c:pt>
              <c:pt idx="120">
                <c:v>80</c:v>
              </c:pt>
              <c:pt idx="121">
                <c:v>80</c:v>
              </c:pt>
              <c:pt idx="122">
                <c:v>80</c:v>
              </c:pt>
              <c:pt idx="123">
                <c:v>80</c:v>
              </c:pt>
              <c:pt idx="124">
                <c:v>80</c:v>
              </c:pt>
              <c:pt idx="125">
                <c:v>66.666666666666657</c:v>
              </c:pt>
              <c:pt idx="126">
                <c:v>76.666666666666671</c:v>
              </c:pt>
              <c:pt idx="127">
                <c:v>53.333333333333336</c:v>
              </c:pt>
              <c:pt idx="128">
                <c:v>60</c:v>
              </c:pt>
              <c:pt idx="129">
                <c:v>60</c:v>
              </c:pt>
              <c:pt idx="130">
                <c:v>70</c:v>
              </c:pt>
              <c:pt idx="131">
                <c:v>46.666666666666664</c:v>
              </c:pt>
              <c:pt idx="132">
                <c:v>60</c:v>
              </c:pt>
              <c:pt idx="133">
                <c:v>70</c:v>
              </c:pt>
              <c:pt idx="134">
                <c:v>76.666666666666671</c:v>
              </c:pt>
              <c:pt idx="135">
                <c:v>80</c:v>
              </c:pt>
              <c:pt idx="136">
                <c:v>80</c:v>
              </c:pt>
              <c:pt idx="137">
                <c:v>80</c:v>
              </c:pt>
              <c:pt idx="138">
                <c:v>80</c:v>
              </c:pt>
              <c:pt idx="139">
                <c:v>73.333333333333329</c:v>
              </c:pt>
              <c:pt idx="140">
                <c:v>83.333333333333343</c:v>
              </c:pt>
              <c:pt idx="141">
                <c:v>53.333333333333336</c:v>
              </c:pt>
              <c:pt idx="142">
                <c:v>73.333333333333329</c:v>
              </c:pt>
              <c:pt idx="143">
                <c:v>76.666666666666671</c:v>
              </c:pt>
              <c:pt idx="144">
                <c:v>86.666666666666671</c:v>
              </c:pt>
              <c:pt idx="145">
                <c:v>83.333333333333343</c:v>
              </c:pt>
              <c:pt idx="146">
                <c:v>70</c:v>
              </c:pt>
              <c:pt idx="147">
                <c:v>73.333333333333329</c:v>
              </c:pt>
              <c:pt idx="148">
                <c:v>70</c:v>
              </c:pt>
              <c:pt idx="149">
                <c:v>76.666666666666671</c:v>
              </c:pt>
              <c:pt idx="150">
                <c:v>80</c:v>
              </c:pt>
              <c:pt idx="151">
                <c:v>80</c:v>
              </c:pt>
              <c:pt idx="152">
                <c:v>83.333333333333343</c:v>
              </c:pt>
              <c:pt idx="153">
                <c:v>86.666666666666671</c:v>
              </c:pt>
              <c:pt idx="154">
                <c:v>70</c:v>
              </c:pt>
              <c:pt idx="155">
                <c:v>80</c:v>
              </c:pt>
              <c:pt idx="156">
                <c:v>83.333333333333343</c:v>
              </c:pt>
              <c:pt idx="157">
                <c:v>80</c:v>
              </c:pt>
              <c:pt idx="158">
                <c:v>73.333333333333329</c:v>
              </c:pt>
              <c:pt idx="159">
                <c:v>80</c:v>
              </c:pt>
              <c:pt idx="160">
                <c:v>73.333333333333329</c:v>
              </c:pt>
              <c:pt idx="161">
                <c:v>83.333333333333343</c:v>
              </c:pt>
              <c:pt idx="162">
                <c:v>80</c:v>
              </c:pt>
              <c:pt idx="163">
                <c:v>86.666666666666671</c:v>
              </c:pt>
              <c:pt idx="164">
                <c:v>80</c:v>
              </c:pt>
              <c:pt idx="165">
                <c:v>83.333333333333343</c:v>
              </c:pt>
              <c:pt idx="166">
                <c:v>60</c:v>
              </c:pt>
              <c:pt idx="167">
                <c:v>83.333333333333343</c:v>
              </c:pt>
              <c:pt idx="168">
                <c:v>76.666666666666671</c:v>
              </c:pt>
              <c:pt idx="169">
                <c:v>73.333333333333329</c:v>
              </c:pt>
              <c:pt idx="170">
                <c:v>73.333333333333329</c:v>
              </c:pt>
              <c:pt idx="171">
                <c:v>76.666666666666671</c:v>
              </c:pt>
              <c:pt idx="172">
                <c:v>86.666666666666671</c:v>
              </c:pt>
              <c:pt idx="173">
                <c:v>66.666666666666657</c:v>
              </c:pt>
              <c:pt idx="174">
                <c:v>50</c:v>
              </c:pt>
              <c:pt idx="175">
                <c:v>70</c:v>
              </c:pt>
              <c:pt idx="176">
                <c:v>70</c:v>
              </c:pt>
              <c:pt idx="177">
                <c:v>66.666666666666657</c:v>
              </c:pt>
              <c:pt idx="178">
                <c:v>86.666666666666671</c:v>
              </c:pt>
              <c:pt idx="179">
                <c:v>80</c:v>
              </c:pt>
              <c:pt idx="180">
                <c:v>90</c:v>
              </c:pt>
              <c:pt idx="181">
                <c:v>76.666666666666671</c:v>
              </c:pt>
              <c:pt idx="182">
                <c:v>83.333333333333343</c:v>
              </c:pt>
              <c:pt idx="183">
                <c:v>86.666666666666671</c:v>
              </c:pt>
              <c:pt idx="184">
                <c:v>70</c:v>
              </c:pt>
              <c:pt idx="185">
                <c:v>86.666666666666671</c:v>
              </c:pt>
              <c:pt idx="186">
                <c:v>60</c:v>
              </c:pt>
              <c:pt idx="187">
                <c:v>70</c:v>
              </c:pt>
              <c:pt idx="188">
                <c:v>70</c:v>
              </c:pt>
              <c:pt idx="189">
                <c:v>86.666666666666671</c:v>
              </c:pt>
              <c:pt idx="190">
                <c:v>70</c:v>
              </c:pt>
              <c:pt idx="191">
                <c:v>60</c:v>
              </c:pt>
              <c:pt idx="192">
                <c:v>66.666666666666657</c:v>
              </c:pt>
              <c:pt idx="193">
                <c:v>73.333333333333329</c:v>
              </c:pt>
              <c:pt idx="194">
                <c:v>60</c:v>
              </c:pt>
              <c:pt idx="195">
                <c:v>26.666666666666668</c:v>
              </c:pt>
              <c:pt idx="196">
                <c:v>73.333333333333329</c:v>
              </c:pt>
              <c:pt idx="197">
                <c:v>33.333333333333329</c:v>
              </c:pt>
              <c:pt idx="198">
                <c:v>30</c:v>
              </c:pt>
              <c:pt idx="199">
                <c:v>66.666666666666657</c:v>
              </c:pt>
              <c:pt idx="200">
                <c:v>60</c:v>
              </c:pt>
              <c:pt idx="201">
                <c:v>80</c:v>
              </c:pt>
              <c:pt idx="202">
                <c:v>80</c:v>
              </c:pt>
              <c:pt idx="203">
                <c:v>80</c:v>
              </c:pt>
              <c:pt idx="204">
                <c:v>83.333333333333343</c:v>
              </c:pt>
              <c:pt idx="205">
                <c:v>80</c:v>
              </c:pt>
              <c:pt idx="206">
                <c:v>80</c:v>
              </c:pt>
              <c:pt idx="207">
                <c:v>70</c:v>
              </c:pt>
              <c:pt idx="208">
                <c:v>76.666666666666671</c:v>
              </c:pt>
              <c:pt idx="209">
                <c:v>80</c:v>
              </c:pt>
              <c:pt idx="210">
                <c:v>80</c:v>
              </c:pt>
              <c:pt idx="211">
                <c:v>80</c:v>
              </c:pt>
              <c:pt idx="212">
                <c:v>70</c:v>
              </c:pt>
              <c:pt idx="213">
                <c:v>60</c:v>
              </c:pt>
              <c:pt idx="214">
                <c:v>86.666666666666671</c:v>
              </c:pt>
              <c:pt idx="215">
                <c:v>66.666666666666657</c:v>
              </c:pt>
              <c:pt idx="216">
                <c:v>70</c:v>
              </c:pt>
              <c:pt idx="217">
                <c:v>76.666666666666671</c:v>
              </c:pt>
              <c:pt idx="218">
                <c:v>80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0B01-4993-9BDA-ACD55CD9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652384"/>
        <c:axId val="552625488"/>
      </c:scatterChart>
      <c:valAx>
        <c:axId val="5526523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552625488"/>
        <c:crosses val="autoZero"/>
        <c:crossBetween val="midCat"/>
      </c:valAx>
      <c:valAx>
        <c:axId val="5526254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552652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39-4C06-9839-3BA4424B525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9-4C06-9839-3BA4424B5251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9-4C06-9839-3BA4424B5251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57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9-4C06-9839-3BA4424B5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D-4558-95BE-039711DFA4D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D-4558-95BE-039711DFA4D7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D-4558-95BE-039711DFA4D7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62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CD-4558-95BE-039711DF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44-42AB-8AB8-F44FEDA8A99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44-42AB-8AB8-F44FEDA8A99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44-42AB-8AB8-F44FEDA8A99A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65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44-42AB-8AB8-F44FEDA8A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C9-481F-9561-CDC20C67B91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C9-481F-9561-CDC20C67B91A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C9-481F-9561-CDC20C67B91A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73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C9-481F-9561-CDC20C67B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8802691679434"/>
          <c:y val="0.10438873558116579"/>
          <c:w val="0.76599938943844248"/>
          <c:h val="0.791222528837668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D-4C6E-BAE7-A50B064BA6D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DD-4C6E-BAE7-A50B064BA6D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DD-4C6E-BAE7-A50B064BA6D5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75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DD-4C6E-BAE7-A50B064BA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4D-49F9-A2FA-1869FB48C1A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4D-49F9-A2FA-1869FB48C1A8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4D-49F9-A2FA-1869FB48C1A8}"/>
              </c:ext>
            </c:extLst>
          </c:dPt>
          <c:cat>
            <c:strRef>
              <c:f>Лист1!$A$2:$A$4</c:f>
              <c:strCache>
                <c:ptCount val="3"/>
                <c:pt idx="0">
                  <c:v>Базовый</c:v>
                </c:pt>
                <c:pt idx="1">
                  <c:v>Продвинутый</c:v>
                </c:pt>
                <c:pt idx="2">
                  <c:v>Эксперт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4D-49F9-A2FA-1869FB48C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26369-ACC1-4289-A2AD-52981EA127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82BE5-540E-4614-95E1-F034E8ED69C1}">
      <dgm:prSet phldrT="[Текст]" phldr="1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4F831AF6-8A3B-4460-BB56-50A82EC29DC9}" type="parTrans" cxnId="{A8ED6033-EF80-47AC-A149-C792A2749EBC}">
      <dgm:prSet/>
      <dgm:spPr/>
      <dgm:t>
        <a:bodyPr/>
        <a:lstStyle/>
        <a:p>
          <a:endParaRPr lang="ru-RU" sz="2000"/>
        </a:p>
      </dgm:t>
    </dgm:pt>
    <dgm:pt modelId="{1A7CC8F3-F7EB-4FD8-BE2A-F46C8B80EEFF}" type="sibTrans" cxnId="{A8ED6033-EF80-47AC-A149-C792A2749EBC}">
      <dgm:prSet/>
      <dgm:spPr/>
      <dgm:t>
        <a:bodyPr/>
        <a:lstStyle/>
        <a:p>
          <a:endParaRPr lang="ru-RU" sz="2000"/>
        </a:p>
      </dgm:t>
    </dgm:pt>
    <dgm:pt modelId="{37BB7A37-2765-409F-9F45-1980BA743D0B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0" dirty="0"/>
            <a:t>Расширение автономии </a:t>
          </a:r>
          <a:r>
            <a:rPr lang="ru-RU" sz="2000" b="0" dirty="0" smtClean="0"/>
            <a:t>вуза</a:t>
          </a:r>
          <a:endParaRPr lang="ru-RU" sz="2000" b="0" dirty="0"/>
        </a:p>
      </dgm:t>
    </dgm:pt>
    <dgm:pt modelId="{A33AD84D-059D-4E52-9F9D-479A793EAC1A}" type="parTrans" cxnId="{530DD773-218C-4DB3-9A76-61BB272C1213}">
      <dgm:prSet/>
      <dgm:spPr/>
      <dgm:t>
        <a:bodyPr/>
        <a:lstStyle/>
        <a:p>
          <a:endParaRPr lang="ru-RU" sz="2000"/>
        </a:p>
      </dgm:t>
    </dgm:pt>
    <dgm:pt modelId="{E1C9642D-2906-4916-8248-AAB7C21CDE3B}" type="sibTrans" cxnId="{530DD773-218C-4DB3-9A76-61BB272C1213}">
      <dgm:prSet/>
      <dgm:spPr/>
      <dgm:t>
        <a:bodyPr/>
        <a:lstStyle/>
        <a:p>
          <a:endParaRPr lang="ru-RU" sz="2000"/>
        </a:p>
      </dgm:t>
    </dgm:pt>
    <dgm:pt modelId="{325E1465-37B1-43E3-8B45-BF17ED6C2836}">
      <dgm:prSet phldrT="[Текст]" phldr="1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2000"/>
        </a:p>
      </dgm:t>
    </dgm:pt>
    <dgm:pt modelId="{149AEAF6-917D-4375-8DBE-502EAF02F6CD}" type="parTrans" cxnId="{DB4A4FAD-30BB-4C7F-A61F-E49B2213BF25}">
      <dgm:prSet/>
      <dgm:spPr/>
      <dgm:t>
        <a:bodyPr/>
        <a:lstStyle/>
        <a:p>
          <a:endParaRPr lang="ru-RU" sz="2000"/>
        </a:p>
      </dgm:t>
    </dgm:pt>
    <dgm:pt modelId="{72654323-F905-4ECD-9C56-CF990D1CC991}" type="sibTrans" cxnId="{DB4A4FAD-30BB-4C7F-A61F-E49B2213BF25}">
      <dgm:prSet/>
      <dgm:spPr/>
      <dgm:t>
        <a:bodyPr/>
        <a:lstStyle/>
        <a:p>
          <a:endParaRPr lang="ru-RU" sz="2000"/>
        </a:p>
      </dgm:t>
    </dgm:pt>
    <dgm:pt modelId="{B87CBE3E-FB3A-4FFF-99D8-D78A0C2F950D}">
      <dgm:prSet phldrT="[Текст]" phldr="1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DF6A501A-3E12-496B-975A-3D0A93D0C894}" type="parTrans" cxnId="{7472E277-B51C-497C-9C35-B3442D26C3C0}">
      <dgm:prSet/>
      <dgm:spPr/>
      <dgm:t>
        <a:bodyPr/>
        <a:lstStyle/>
        <a:p>
          <a:endParaRPr lang="ru-RU" sz="2000"/>
        </a:p>
      </dgm:t>
    </dgm:pt>
    <dgm:pt modelId="{7F0F4B9E-708D-4BC4-BFF2-B9A29EFA9C4B}" type="sibTrans" cxnId="{7472E277-B51C-497C-9C35-B3442D26C3C0}">
      <dgm:prSet/>
      <dgm:spPr/>
      <dgm:t>
        <a:bodyPr/>
        <a:lstStyle/>
        <a:p>
          <a:endParaRPr lang="ru-RU" sz="2000"/>
        </a:p>
      </dgm:t>
    </dgm:pt>
    <dgm:pt modelId="{E509A586-C944-4EC6-9803-386BC5865A6D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 b="1" dirty="0"/>
        </a:p>
      </dgm:t>
    </dgm:pt>
    <dgm:pt modelId="{180880E2-C6D2-499B-B43C-651C9793FF53}" type="parTrans" cxnId="{BCE3BF6B-AD59-4BF6-ABD9-6449BA15922F}">
      <dgm:prSet/>
      <dgm:spPr/>
      <dgm:t>
        <a:bodyPr/>
        <a:lstStyle/>
        <a:p>
          <a:endParaRPr lang="ru-RU" sz="2000"/>
        </a:p>
      </dgm:t>
    </dgm:pt>
    <dgm:pt modelId="{69181A34-197C-473A-8575-E117B2C32959}" type="sibTrans" cxnId="{BCE3BF6B-AD59-4BF6-ABD9-6449BA15922F}">
      <dgm:prSet/>
      <dgm:spPr/>
      <dgm:t>
        <a:bodyPr/>
        <a:lstStyle/>
        <a:p>
          <a:endParaRPr lang="ru-RU" sz="2000"/>
        </a:p>
      </dgm:t>
    </dgm:pt>
    <dgm:pt modelId="{16BB4C1B-9D8D-4C64-90B8-8CBDC69FA425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 b="1" dirty="0"/>
        </a:p>
      </dgm:t>
    </dgm:pt>
    <dgm:pt modelId="{B23EDA2C-493F-4B1F-A842-F4AD06258C6C}" type="parTrans" cxnId="{DC02B33F-8F01-4B30-A63C-F89F3C57467A}">
      <dgm:prSet/>
      <dgm:spPr/>
      <dgm:t>
        <a:bodyPr/>
        <a:lstStyle/>
        <a:p>
          <a:endParaRPr lang="ru-RU" sz="2000"/>
        </a:p>
      </dgm:t>
    </dgm:pt>
    <dgm:pt modelId="{FD9FA10F-7161-40F2-B37B-BE663E9DDFED}" type="sibTrans" cxnId="{DC02B33F-8F01-4B30-A63C-F89F3C57467A}">
      <dgm:prSet/>
      <dgm:spPr/>
      <dgm:t>
        <a:bodyPr/>
        <a:lstStyle/>
        <a:p>
          <a:endParaRPr lang="ru-RU" sz="2000"/>
        </a:p>
      </dgm:t>
    </dgm:pt>
    <dgm:pt modelId="{E591D88F-D603-418A-8565-93106EEC8ADB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Новые образовательные стандарты обучения</a:t>
          </a:r>
        </a:p>
      </dgm:t>
    </dgm:pt>
    <dgm:pt modelId="{097193C8-8333-483F-B30C-660CC006C301}" type="parTrans" cxnId="{8596456E-A6C3-48A3-8561-945274C2188D}">
      <dgm:prSet/>
      <dgm:spPr/>
      <dgm:t>
        <a:bodyPr/>
        <a:lstStyle/>
        <a:p>
          <a:endParaRPr lang="ru-RU" sz="2000"/>
        </a:p>
      </dgm:t>
    </dgm:pt>
    <dgm:pt modelId="{28AE0A89-D7B3-4AF0-9960-9172DDA162C2}" type="sibTrans" cxnId="{8596456E-A6C3-48A3-8561-945274C2188D}">
      <dgm:prSet/>
      <dgm:spPr/>
      <dgm:t>
        <a:bodyPr/>
        <a:lstStyle/>
        <a:p>
          <a:endParaRPr lang="ru-RU" sz="2000"/>
        </a:p>
      </dgm:t>
    </dgm:pt>
    <dgm:pt modelId="{CC57A20C-1787-4D4F-9BE5-1E9CD51E62BF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 dirty="0"/>
        </a:p>
      </dgm:t>
    </dgm:pt>
    <dgm:pt modelId="{C5A84736-5258-419D-9DC7-6E5BA2FB8DA5}" type="parTrans" cxnId="{801D7AB7-7812-4058-9341-04176CDFB47C}">
      <dgm:prSet/>
      <dgm:spPr/>
      <dgm:t>
        <a:bodyPr/>
        <a:lstStyle/>
        <a:p>
          <a:endParaRPr lang="ru-RU" sz="2000"/>
        </a:p>
      </dgm:t>
    </dgm:pt>
    <dgm:pt modelId="{FBFE39A7-DE07-43E2-92E8-980BC92E66DF}" type="sibTrans" cxnId="{801D7AB7-7812-4058-9341-04176CDFB47C}">
      <dgm:prSet/>
      <dgm:spPr/>
      <dgm:t>
        <a:bodyPr/>
        <a:lstStyle/>
        <a:p>
          <a:endParaRPr lang="ru-RU" sz="2000"/>
        </a:p>
      </dgm:t>
    </dgm:pt>
    <dgm:pt modelId="{963901FE-6F9B-4BF8-9E65-06369C674709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2000"/>
        </a:p>
      </dgm:t>
    </dgm:pt>
    <dgm:pt modelId="{5EAC2DB7-85BF-485A-94CC-14B0CE5D826A}" type="parTrans" cxnId="{39CC0AD7-C62D-47DC-A196-52439EFCFAF6}">
      <dgm:prSet/>
      <dgm:spPr/>
      <dgm:t>
        <a:bodyPr/>
        <a:lstStyle/>
        <a:p>
          <a:endParaRPr lang="ru-RU" sz="2000"/>
        </a:p>
      </dgm:t>
    </dgm:pt>
    <dgm:pt modelId="{A0B0BF78-529F-4D9D-8A7E-55AC3802F4A9}" type="sibTrans" cxnId="{39CC0AD7-C62D-47DC-A196-52439EFCFAF6}">
      <dgm:prSet/>
      <dgm:spPr/>
      <dgm:t>
        <a:bodyPr/>
        <a:lstStyle/>
        <a:p>
          <a:endParaRPr lang="ru-RU" sz="2000"/>
        </a:p>
      </dgm:t>
    </dgm:pt>
    <dgm:pt modelId="{F01F0BC2-4907-4501-A27C-BBB4D5DDD7B4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2000" b="0" dirty="0"/>
            <a:t>Повышение квалификационных требований к преподавателям</a:t>
          </a:r>
          <a:endParaRPr lang="ru-RU" sz="2000" b="0" dirty="0"/>
        </a:p>
      </dgm:t>
    </dgm:pt>
    <dgm:pt modelId="{F8A4C186-4C97-4B8B-8E85-FEF0091240D5}" type="parTrans" cxnId="{D4F7C7B5-79FE-4F0C-AA05-FF63B62AC6A8}">
      <dgm:prSet/>
      <dgm:spPr/>
      <dgm:t>
        <a:bodyPr/>
        <a:lstStyle/>
        <a:p>
          <a:endParaRPr lang="ru-RU" sz="2000"/>
        </a:p>
      </dgm:t>
    </dgm:pt>
    <dgm:pt modelId="{69760E5F-A880-4F6E-89E7-11EC9643EFEA}" type="sibTrans" cxnId="{D4F7C7B5-79FE-4F0C-AA05-FF63B62AC6A8}">
      <dgm:prSet/>
      <dgm:spPr/>
      <dgm:t>
        <a:bodyPr/>
        <a:lstStyle/>
        <a:p>
          <a:endParaRPr lang="ru-RU" sz="2000"/>
        </a:p>
      </dgm:t>
    </dgm:pt>
    <dgm:pt modelId="{A2C0A101-64A9-4FCE-9968-681789AC9E14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 b="1" dirty="0"/>
        </a:p>
      </dgm:t>
    </dgm:pt>
    <dgm:pt modelId="{76775D8F-4ACD-4073-9B09-4E4C611DB307}" type="parTrans" cxnId="{26048CF0-0815-40E2-BEDC-231D42CE8B2F}">
      <dgm:prSet/>
      <dgm:spPr/>
      <dgm:t>
        <a:bodyPr/>
        <a:lstStyle/>
        <a:p>
          <a:endParaRPr lang="ru-RU"/>
        </a:p>
      </dgm:t>
    </dgm:pt>
    <dgm:pt modelId="{3FB6C1F8-3583-49D3-B2A9-3622789AE492}" type="sibTrans" cxnId="{26048CF0-0815-40E2-BEDC-231D42CE8B2F}">
      <dgm:prSet/>
      <dgm:spPr/>
      <dgm:t>
        <a:bodyPr/>
        <a:lstStyle/>
        <a:p>
          <a:endParaRPr lang="ru-RU"/>
        </a:p>
      </dgm:t>
    </dgm:pt>
    <dgm:pt modelId="{8117B30C-5C28-42EC-AF2B-C6A7E92EA69F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0" dirty="0"/>
            <a:t>Развитие студент</a:t>
          </a:r>
          <a:r>
            <a:rPr lang="en-US" sz="2000" b="0" dirty="0"/>
            <a:t>-</a:t>
          </a:r>
          <a:r>
            <a:rPr lang="ru-RU" sz="2000" b="0" dirty="0"/>
            <a:t>центрированного обучения</a:t>
          </a:r>
          <a:endParaRPr lang="ru-RU" sz="2000" b="1" dirty="0"/>
        </a:p>
      </dgm:t>
    </dgm:pt>
    <dgm:pt modelId="{340A81E6-81AA-413D-BA02-ADC9D6E76DEC}" type="parTrans" cxnId="{570FA044-622B-4490-B904-6553C9962012}">
      <dgm:prSet/>
      <dgm:spPr/>
      <dgm:t>
        <a:bodyPr/>
        <a:lstStyle/>
        <a:p>
          <a:endParaRPr lang="ru-RU"/>
        </a:p>
      </dgm:t>
    </dgm:pt>
    <dgm:pt modelId="{2B2AEC90-69DC-469B-A6EA-9FFA06FD1442}" type="sibTrans" cxnId="{570FA044-622B-4490-B904-6553C9962012}">
      <dgm:prSet/>
      <dgm:spPr/>
      <dgm:t>
        <a:bodyPr/>
        <a:lstStyle/>
        <a:p>
          <a:endParaRPr lang="ru-RU"/>
        </a:p>
      </dgm:t>
    </dgm:pt>
    <dgm:pt modelId="{F2D4543E-5F0D-4F83-8C46-E5F334D02B26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2000" b="0" dirty="0"/>
            <a:t>Развитие предпринимательского образования</a:t>
          </a:r>
          <a:endParaRPr lang="ru-RU" sz="2000" b="0" dirty="0"/>
        </a:p>
      </dgm:t>
    </dgm:pt>
    <dgm:pt modelId="{3869ED7D-E814-4C75-AC65-742DFB1CFD4D}" type="parTrans" cxnId="{6990B911-FE34-4831-A4C4-4369D27CF475}">
      <dgm:prSet/>
      <dgm:spPr/>
      <dgm:t>
        <a:bodyPr/>
        <a:lstStyle/>
        <a:p>
          <a:endParaRPr lang="ru-RU"/>
        </a:p>
      </dgm:t>
    </dgm:pt>
    <dgm:pt modelId="{3264B3AF-61B0-494E-B1AC-D31FAFE6B7E4}" type="sibTrans" cxnId="{6990B911-FE34-4831-A4C4-4369D27CF475}">
      <dgm:prSet/>
      <dgm:spPr/>
      <dgm:t>
        <a:bodyPr/>
        <a:lstStyle/>
        <a:p>
          <a:endParaRPr lang="ru-RU"/>
        </a:p>
      </dgm:t>
    </dgm:pt>
    <dgm:pt modelId="{525721E1-D70D-4E8D-8E36-421438E87FE2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Развитие цифровых технологий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0" kern="1200" dirty="0"/>
        </a:p>
      </dgm:t>
    </dgm:pt>
    <dgm:pt modelId="{AC62AC6B-CCDA-4116-B8ED-40A4B3D109E9}" type="parTrans" cxnId="{C38C8D8B-E278-483E-A58C-620F72192C97}">
      <dgm:prSet/>
      <dgm:spPr/>
      <dgm:t>
        <a:bodyPr/>
        <a:lstStyle/>
        <a:p>
          <a:endParaRPr lang="ru-RU"/>
        </a:p>
      </dgm:t>
    </dgm:pt>
    <dgm:pt modelId="{95CF5D49-9A71-44A1-B33B-A9352CD7D12F}" type="sibTrans" cxnId="{C38C8D8B-E278-483E-A58C-620F72192C97}">
      <dgm:prSet/>
      <dgm:spPr/>
      <dgm:t>
        <a:bodyPr/>
        <a:lstStyle/>
        <a:p>
          <a:endParaRPr lang="ru-RU"/>
        </a:p>
      </dgm:t>
    </dgm:pt>
    <dgm:pt modelId="{F9BB4E4E-4333-4E5A-8041-EB408C05548C}" type="pres">
      <dgm:prSet presAssocID="{19326369-ACC1-4289-A2AD-52981EA127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57FDF-9641-4A63-BDB2-21ABDAD8B5EE}" type="pres">
      <dgm:prSet presAssocID="{5D982BE5-540E-4614-95E1-F034E8ED69C1}" presName="composite" presStyleCnt="0"/>
      <dgm:spPr/>
    </dgm:pt>
    <dgm:pt modelId="{1DEAB378-97D3-4365-867E-B7C301E1B2F5}" type="pres">
      <dgm:prSet presAssocID="{5D982BE5-540E-4614-95E1-F034E8ED69C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BFD51-9BE3-4D04-813F-7C91B122AD45}" type="pres">
      <dgm:prSet presAssocID="{5D982BE5-540E-4614-95E1-F034E8ED69C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606E9-BF5A-4C5E-A005-B860F9B27325}" type="pres">
      <dgm:prSet presAssocID="{1A7CC8F3-F7EB-4FD8-BE2A-F46C8B80EEFF}" presName="sp" presStyleCnt="0"/>
      <dgm:spPr/>
    </dgm:pt>
    <dgm:pt modelId="{77EA721B-5458-464F-BBBF-11A6FA815D3D}" type="pres">
      <dgm:prSet presAssocID="{325E1465-37B1-43E3-8B45-BF17ED6C2836}" presName="composite" presStyleCnt="0"/>
      <dgm:spPr/>
    </dgm:pt>
    <dgm:pt modelId="{71C6FB15-ED92-4BD7-AE32-8A01D86EE831}" type="pres">
      <dgm:prSet presAssocID="{325E1465-37B1-43E3-8B45-BF17ED6C2836}" presName="parentText" presStyleLbl="alignNode1" presStyleIdx="1" presStyleCnt="4" custLinFactNeighborX="1556" custLinFactNeighborY="-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BA364-B00D-49B3-B789-1952E40F9792}" type="pres">
      <dgm:prSet presAssocID="{325E1465-37B1-43E3-8B45-BF17ED6C2836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DD1B4-BEF2-408B-A460-F93C8FC9BD58}" type="pres">
      <dgm:prSet presAssocID="{72654323-F905-4ECD-9C56-CF990D1CC991}" presName="sp" presStyleCnt="0"/>
      <dgm:spPr/>
    </dgm:pt>
    <dgm:pt modelId="{DC0FE5D3-7A81-4658-B8CE-07109CB6370B}" type="pres">
      <dgm:prSet presAssocID="{B87CBE3E-FB3A-4FFF-99D8-D78A0C2F950D}" presName="composite" presStyleCnt="0"/>
      <dgm:spPr/>
    </dgm:pt>
    <dgm:pt modelId="{DA0E157E-D78F-40CA-B3C8-0575B077DDDE}" type="pres">
      <dgm:prSet presAssocID="{B87CBE3E-FB3A-4FFF-99D8-D78A0C2F95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27534-6BBF-424D-AB93-A0A251076746}" type="pres">
      <dgm:prSet presAssocID="{B87CBE3E-FB3A-4FFF-99D8-D78A0C2F95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5EDE-CDC9-47A7-B73F-690F2420B930}" type="pres">
      <dgm:prSet presAssocID="{7F0F4B9E-708D-4BC4-BFF2-B9A29EFA9C4B}" presName="sp" presStyleCnt="0"/>
      <dgm:spPr/>
    </dgm:pt>
    <dgm:pt modelId="{00A110D9-8F24-478E-9ACD-D31FC4AD4B8D}" type="pres">
      <dgm:prSet presAssocID="{963901FE-6F9B-4BF8-9E65-06369C674709}" presName="composite" presStyleCnt="0"/>
      <dgm:spPr/>
    </dgm:pt>
    <dgm:pt modelId="{7F473312-1E23-40E9-9BA0-D432AA324A92}" type="pres">
      <dgm:prSet presAssocID="{963901FE-6F9B-4BF8-9E65-06369C6747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18217-7BA2-4C83-8756-9DE835E3D385}" type="pres">
      <dgm:prSet presAssocID="{963901FE-6F9B-4BF8-9E65-06369C674709}" presName="descendantText" presStyleLbl="alignAcc1" presStyleIdx="3" presStyleCnt="4" custScaleY="83727" custLinFactNeighborY="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870F5-0514-4A87-86E6-2B227C6D0615}" type="presOf" srcId="{E509A586-C944-4EC6-9803-386BC5865A6D}" destId="{2FA27534-6BBF-424D-AB93-A0A251076746}" srcOrd="0" destOrd="0" presId="urn:microsoft.com/office/officeart/2005/8/layout/chevron2"/>
    <dgm:cxn modelId="{8EE0B58F-58E7-4920-870A-7064FA9E6F41}" type="presOf" srcId="{325E1465-37B1-43E3-8B45-BF17ED6C2836}" destId="{71C6FB15-ED92-4BD7-AE32-8A01D86EE831}" srcOrd="0" destOrd="0" presId="urn:microsoft.com/office/officeart/2005/8/layout/chevron2"/>
    <dgm:cxn modelId="{71E2203D-2035-46D8-AE0E-715A812D073C}" type="presOf" srcId="{525721E1-D70D-4E8D-8E36-421438E87FE2}" destId="{5FBBA364-B00D-49B3-B789-1952E40F9792}" srcOrd="0" destOrd="1" presId="urn:microsoft.com/office/officeart/2005/8/layout/chevron2"/>
    <dgm:cxn modelId="{DC02B33F-8F01-4B30-A63C-F89F3C57467A}" srcId="{B87CBE3E-FB3A-4FFF-99D8-D78A0C2F950D}" destId="{16BB4C1B-9D8D-4C64-90B8-8CBDC69FA425}" srcOrd="4" destOrd="0" parTransId="{B23EDA2C-493F-4B1F-A842-F4AD06258C6C}" sibTransId="{FD9FA10F-7161-40F2-B37B-BE663E9DDFED}"/>
    <dgm:cxn modelId="{A8ED6033-EF80-47AC-A149-C792A2749EBC}" srcId="{19326369-ACC1-4289-A2AD-52981EA127E3}" destId="{5D982BE5-540E-4614-95E1-F034E8ED69C1}" srcOrd="0" destOrd="0" parTransId="{4F831AF6-8A3B-4460-BB56-50A82EC29DC9}" sibTransId="{1A7CC8F3-F7EB-4FD8-BE2A-F46C8B80EEFF}"/>
    <dgm:cxn modelId="{7472E277-B51C-497C-9C35-B3442D26C3C0}" srcId="{19326369-ACC1-4289-A2AD-52981EA127E3}" destId="{B87CBE3E-FB3A-4FFF-99D8-D78A0C2F950D}" srcOrd="2" destOrd="0" parTransId="{DF6A501A-3E12-496B-975A-3D0A93D0C894}" sibTransId="{7F0F4B9E-708D-4BC4-BFF2-B9A29EFA9C4B}"/>
    <dgm:cxn modelId="{75E3412B-A776-4A59-ABA1-463155E9E510}" type="presOf" srcId="{CC57A20C-1787-4D4F-9BE5-1E9CD51E62BF}" destId="{2FA27534-6BBF-424D-AB93-A0A251076746}" srcOrd="0" destOrd="5" presId="urn:microsoft.com/office/officeart/2005/8/layout/chevron2"/>
    <dgm:cxn modelId="{6990B911-FE34-4831-A4C4-4369D27CF475}" srcId="{B87CBE3E-FB3A-4FFF-99D8-D78A0C2F950D}" destId="{F2D4543E-5F0D-4F83-8C46-E5F334D02B26}" srcOrd="3" destOrd="0" parTransId="{3869ED7D-E814-4C75-AC65-742DFB1CFD4D}" sibTransId="{3264B3AF-61B0-494E-B1AC-D31FAFE6B7E4}"/>
    <dgm:cxn modelId="{530DD773-218C-4DB3-9A76-61BB272C1213}" srcId="{5D982BE5-540E-4614-95E1-F034E8ED69C1}" destId="{37BB7A37-2765-409F-9F45-1980BA743D0B}" srcOrd="0" destOrd="0" parTransId="{A33AD84D-059D-4E52-9F9D-479A793EAC1A}" sibTransId="{E1C9642D-2906-4916-8248-AAB7C21CDE3B}"/>
    <dgm:cxn modelId="{91941770-0757-4634-B710-A8580D9DE406}" type="presOf" srcId="{963901FE-6F9B-4BF8-9E65-06369C674709}" destId="{7F473312-1E23-40E9-9BA0-D432AA324A92}" srcOrd="0" destOrd="0" presId="urn:microsoft.com/office/officeart/2005/8/layout/chevron2"/>
    <dgm:cxn modelId="{801D7AB7-7812-4058-9341-04176CDFB47C}" srcId="{B87CBE3E-FB3A-4FFF-99D8-D78A0C2F950D}" destId="{CC57A20C-1787-4D4F-9BE5-1E9CD51E62BF}" srcOrd="5" destOrd="0" parTransId="{C5A84736-5258-419D-9DC7-6E5BA2FB8DA5}" sibTransId="{FBFE39A7-DE07-43E2-92E8-980BC92E66DF}"/>
    <dgm:cxn modelId="{BCEAFF1A-0065-4E29-BB01-C437177A9918}" type="presOf" srcId="{19326369-ACC1-4289-A2AD-52981EA127E3}" destId="{F9BB4E4E-4333-4E5A-8041-EB408C05548C}" srcOrd="0" destOrd="0" presId="urn:microsoft.com/office/officeart/2005/8/layout/chevron2"/>
    <dgm:cxn modelId="{39CC0AD7-C62D-47DC-A196-52439EFCFAF6}" srcId="{19326369-ACC1-4289-A2AD-52981EA127E3}" destId="{963901FE-6F9B-4BF8-9E65-06369C674709}" srcOrd="3" destOrd="0" parTransId="{5EAC2DB7-85BF-485A-94CC-14B0CE5D826A}" sibTransId="{A0B0BF78-529F-4D9D-8A7E-55AC3802F4A9}"/>
    <dgm:cxn modelId="{DB4A4FAD-30BB-4C7F-A61F-E49B2213BF25}" srcId="{19326369-ACC1-4289-A2AD-52981EA127E3}" destId="{325E1465-37B1-43E3-8B45-BF17ED6C2836}" srcOrd="1" destOrd="0" parTransId="{149AEAF6-917D-4375-8DBE-502EAF02F6CD}" sibTransId="{72654323-F905-4ECD-9C56-CF990D1CC991}"/>
    <dgm:cxn modelId="{8596456E-A6C3-48A3-8561-945274C2188D}" srcId="{325E1465-37B1-43E3-8B45-BF17ED6C2836}" destId="{E591D88F-D603-418A-8565-93106EEC8ADB}" srcOrd="0" destOrd="0" parTransId="{097193C8-8333-483F-B30C-660CC006C301}" sibTransId="{28AE0A89-D7B3-4AF0-9960-9172DDA162C2}"/>
    <dgm:cxn modelId="{BCE3BF6B-AD59-4BF6-ABD9-6449BA15922F}" srcId="{B87CBE3E-FB3A-4FFF-99D8-D78A0C2F950D}" destId="{E509A586-C944-4EC6-9803-386BC5865A6D}" srcOrd="0" destOrd="0" parTransId="{180880E2-C6D2-499B-B43C-651C9793FF53}" sibTransId="{69181A34-197C-473A-8575-E117B2C32959}"/>
    <dgm:cxn modelId="{26048CF0-0815-40E2-BEDC-231D42CE8B2F}" srcId="{B87CBE3E-FB3A-4FFF-99D8-D78A0C2F950D}" destId="{A2C0A101-64A9-4FCE-9968-681789AC9E14}" srcOrd="1" destOrd="0" parTransId="{76775D8F-4ACD-4073-9B09-4E4C611DB307}" sibTransId="{3FB6C1F8-3583-49D3-B2A9-3622789AE492}"/>
    <dgm:cxn modelId="{7BEA903B-5466-4365-9721-89FD9DA5AADD}" type="presOf" srcId="{A2C0A101-64A9-4FCE-9968-681789AC9E14}" destId="{2FA27534-6BBF-424D-AB93-A0A251076746}" srcOrd="0" destOrd="1" presId="urn:microsoft.com/office/officeart/2005/8/layout/chevron2"/>
    <dgm:cxn modelId="{570FA044-622B-4490-B904-6553C9962012}" srcId="{B87CBE3E-FB3A-4FFF-99D8-D78A0C2F950D}" destId="{8117B30C-5C28-42EC-AF2B-C6A7E92EA69F}" srcOrd="2" destOrd="0" parTransId="{340A81E6-81AA-413D-BA02-ADC9D6E76DEC}" sibTransId="{2B2AEC90-69DC-469B-A6EA-9FFA06FD1442}"/>
    <dgm:cxn modelId="{C38C8D8B-E278-483E-A58C-620F72192C97}" srcId="{325E1465-37B1-43E3-8B45-BF17ED6C2836}" destId="{525721E1-D70D-4E8D-8E36-421438E87FE2}" srcOrd="1" destOrd="0" parTransId="{AC62AC6B-CCDA-4116-B8ED-40A4B3D109E9}" sibTransId="{95CF5D49-9A71-44A1-B33B-A9352CD7D12F}"/>
    <dgm:cxn modelId="{CC060C1E-AE6C-42DC-A650-F1C626000840}" type="presOf" srcId="{16BB4C1B-9D8D-4C64-90B8-8CBDC69FA425}" destId="{2FA27534-6BBF-424D-AB93-A0A251076746}" srcOrd="0" destOrd="4" presId="urn:microsoft.com/office/officeart/2005/8/layout/chevron2"/>
    <dgm:cxn modelId="{D4F7C7B5-79FE-4F0C-AA05-FF63B62AC6A8}" srcId="{963901FE-6F9B-4BF8-9E65-06369C674709}" destId="{F01F0BC2-4907-4501-A27C-BBB4D5DDD7B4}" srcOrd="0" destOrd="0" parTransId="{F8A4C186-4C97-4B8B-8E85-FEF0091240D5}" sibTransId="{69760E5F-A880-4F6E-89E7-11EC9643EFEA}"/>
    <dgm:cxn modelId="{BAA22E96-3111-4E5C-9AAC-89FB547C68FD}" type="presOf" srcId="{37BB7A37-2765-409F-9F45-1980BA743D0B}" destId="{B7DBFD51-9BE3-4D04-813F-7C91B122AD45}" srcOrd="0" destOrd="0" presId="urn:microsoft.com/office/officeart/2005/8/layout/chevron2"/>
    <dgm:cxn modelId="{19C926CA-C583-40AB-938E-467D89F9662B}" type="presOf" srcId="{5D982BE5-540E-4614-95E1-F034E8ED69C1}" destId="{1DEAB378-97D3-4365-867E-B7C301E1B2F5}" srcOrd="0" destOrd="0" presId="urn:microsoft.com/office/officeart/2005/8/layout/chevron2"/>
    <dgm:cxn modelId="{183EE4F9-7AAA-4662-BD4E-CF00ABCDB011}" type="presOf" srcId="{B87CBE3E-FB3A-4FFF-99D8-D78A0C2F950D}" destId="{DA0E157E-D78F-40CA-B3C8-0575B077DDDE}" srcOrd="0" destOrd="0" presId="urn:microsoft.com/office/officeart/2005/8/layout/chevron2"/>
    <dgm:cxn modelId="{9C75E728-F31B-4962-AA32-D4E416E10834}" type="presOf" srcId="{F01F0BC2-4907-4501-A27C-BBB4D5DDD7B4}" destId="{00018217-7BA2-4C83-8756-9DE835E3D385}" srcOrd="0" destOrd="0" presId="urn:microsoft.com/office/officeart/2005/8/layout/chevron2"/>
    <dgm:cxn modelId="{600452BA-7D7B-4FB3-B677-ABBDC50F0591}" type="presOf" srcId="{F2D4543E-5F0D-4F83-8C46-E5F334D02B26}" destId="{2FA27534-6BBF-424D-AB93-A0A251076746}" srcOrd="0" destOrd="3" presId="urn:microsoft.com/office/officeart/2005/8/layout/chevron2"/>
    <dgm:cxn modelId="{F93C2F21-4D9C-4E92-A65F-31EA107CF86C}" type="presOf" srcId="{8117B30C-5C28-42EC-AF2B-C6A7E92EA69F}" destId="{2FA27534-6BBF-424D-AB93-A0A251076746}" srcOrd="0" destOrd="2" presId="urn:microsoft.com/office/officeart/2005/8/layout/chevron2"/>
    <dgm:cxn modelId="{DDBCD448-0160-4493-948F-5821D05E1E27}" type="presOf" srcId="{E591D88F-D603-418A-8565-93106EEC8ADB}" destId="{5FBBA364-B00D-49B3-B789-1952E40F9792}" srcOrd="0" destOrd="0" presId="urn:microsoft.com/office/officeart/2005/8/layout/chevron2"/>
    <dgm:cxn modelId="{6FD7F3A6-E859-45E0-B637-8AFD1DC132CC}" type="presParOf" srcId="{F9BB4E4E-4333-4E5A-8041-EB408C05548C}" destId="{95957FDF-9641-4A63-BDB2-21ABDAD8B5EE}" srcOrd="0" destOrd="0" presId="urn:microsoft.com/office/officeart/2005/8/layout/chevron2"/>
    <dgm:cxn modelId="{A442E3EF-BEF2-4520-BCE0-C81F2A235B5A}" type="presParOf" srcId="{95957FDF-9641-4A63-BDB2-21ABDAD8B5EE}" destId="{1DEAB378-97D3-4365-867E-B7C301E1B2F5}" srcOrd="0" destOrd="0" presId="urn:microsoft.com/office/officeart/2005/8/layout/chevron2"/>
    <dgm:cxn modelId="{899CC8A9-6C0F-406F-9FA1-5F3C8C1C7081}" type="presParOf" srcId="{95957FDF-9641-4A63-BDB2-21ABDAD8B5EE}" destId="{B7DBFD51-9BE3-4D04-813F-7C91B122AD45}" srcOrd="1" destOrd="0" presId="urn:microsoft.com/office/officeart/2005/8/layout/chevron2"/>
    <dgm:cxn modelId="{6D638405-BA2A-4C0E-B9C2-1A885F3CA1FE}" type="presParOf" srcId="{F9BB4E4E-4333-4E5A-8041-EB408C05548C}" destId="{658606E9-BF5A-4C5E-A005-B860F9B27325}" srcOrd="1" destOrd="0" presId="urn:microsoft.com/office/officeart/2005/8/layout/chevron2"/>
    <dgm:cxn modelId="{DDF761B0-BC5A-4B2A-A031-64FEA2318DB0}" type="presParOf" srcId="{F9BB4E4E-4333-4E5A-8041-EB408C05548C}" destId="{77EA721B-5458-464F-BBBF-11A6FA815D3D}" srcOrd="2" destOrd="0" presId="urn:microsoft.com/office/officeart/2005/8/layout/chevron2"/>
    <dgm:cxn modelId="{CC764271-B2BB-4D26-A4B9-9E534B8BF3D4}" type="presParOf" srcId="{77EA721B-5458-464F-BBBF-11A6FA815D3D}" destId="{71C6FB15-ED92-4BD7-AE32-8A01D86EE831}" srcOrd="0" destOrd="0" presId="urn:microsoft.com/office/officeart/2005/8/layout/chevron2"/>
    <dgm:cxn modelId="{A92D23AF-BEF1-45CA-AFB0-59954541CA1C}" type="presParOf" srcId="{77EA721B-5458-464F-BBBF-11A6FA815D3D}" destId="{5FBBA364-B00D-49B3-B789-1952E40F9792}" srcOrd="1" destOrd="0" presId="urn:microsoft.com/office/officeart/2005/8/layout/chevron2"/>
    <dgm:cxn modelId="{0E8ECE97-4F3E-488C-AD16-D47C7D680FAE}" type="presParOf" srcId="{F9BB4E4E-4333-4E5A-8041-EB408C05548C}" destId="{8ABDD1B4-BEF2-408B-A460-F93C8FC9BD58}" srcOrd="3" destOrd="0" presId="urn:microsoft.com/office/officeart/2005/8/layout/chevron2"/>
    <dgm:cxn modelId="{CC70D623-2D41-4C09-8F28-790BCEC2C9B4}" type="presParOf" srcId="{F9BB4E4E-4333-4E5A-8041-EB408C05548C}" destId="{DC0FE5D3-7A81-4658-B8CE-07109CB6370B}" srcOrd="4" destOrd="0" presId="urn:microsoft.com/office/officeart/2005/8/layout/chevron2"/>
    <dgm:cxn modelId="{935046C7-783B-4320-9B96-E27FCCE5926E}" type="presParOf" srcId="{DC0FE5D3-7A81-4658-B8CE-07109CB6370B}" destId="{DA0E157E-D78F-40CA-B3C8-0575B077DDDE}" srcOrd="0" destOrd="0" presId="urn:microsoft.com/office/officeart/2005/8/layout/chevron2"/>
    <dgm:cxn modelId="{D829633C-3736-4841-B8E6-340E5AF7127B}" type="presParOf" srcId="{DC0FE5D3-7A81-4658-B8CE-07109CB6370B}" destId="{2FA27534-6BBF-424D-AB93-A0A251076746}" srcOrd="1" destOrd="0" presId="urn:microsoft.com/office/officeart/2005/8/layout/chevron2"/>
    <dgm:cxn modelId="{227BA204-ECA3-452D-90A6-6F195C86FA12}" type="presParOf" srcId="{F9BB4E4E-4333-4E5A-8041-EB408C05548C}" destId="{A9A35EDE-CDC9-47A7-B73F-690F2420B930}" srcOrd="5" destOrd="0" presId="urn:microsoft.com/office/officeart/2005/8/layout/chevron2"/>
    <dgm:cxn modelId="{8BD51DE2-9E24-4883-9578-3938C5F72664}" type="presParOf" srcId="{F9BB4E4E-4333-4E5A-8041-EB408C05548C}" destId="{00A110D9-8F24-478E-9ACD-D31FC4AD4B8D}" srcOrd="6" destOrd="0" presId="urn:microsoft.com/office/officeart/2005/8/layout/chevron2"/>
    <dgm:cxn modelId="{5C00369C-8A7B-4A99-924D-75F0DBEDB0F8}" type="presParOf" srcId="{00A110D9-8F24-478E-9ACD-D31FC4AD4B8D}" destId="{7F473312-1E23-40E9-9BA0-D432AA324A92}" srcOrd="0" destOrd="0" presId="urn:microsoft.com/office/officeart/2005/8/layout/chevron2"/>
    <dgm:cxn modelId="{91A19818-774B-4BE4-AB5E-8D2A1F10FBFB}" type="presParOf" srcId="{00A110D9-8F24-478E-9ACD-D31FC4AD4B8D}" destId="{00018217-7BA2-4C83-8756-9DE835E3D3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C665D-FFBF-4BC1-8BB6-CB55B31B7F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A5BF2-21FE-45FA-9A7D-68EF3CD09FE2}">
      <dgm:prSet phldrT="[Текст]" custT="1"/>
      <dgm:spPr>
        <a:solidFill>
          <a:srgbClr val="CC3399"/>
        </a:solidFill>
      </dgm:spPr>
      <dgm:t>
        <a:bodyPr/>
        <a:lstStyle/>
        <a:p>
          <a:pPr algn="ctr"/>
          <a:r>
            <a:rPr lang="ru-RU" sz="1600" dirty="0" err="1">
              <a:solidFill>
                <a:schemeClr val="bg1"/>
              </a:solidFill>
            </a:rPr>
            <a:t>Менторство</a:t>
          </a:r>
          <a:endParaRPr lang="ru-RU" sz="1600" dirty="0">
            <a:solidFill>
              <a:schemeClr val="bg1"/>
            </a:solidFill>
          </a:endParaRPr>
        </a:p>
      </dgm:t>
    </dgm:pt>
    <dgm:pt modelId="{C5D78184-C6D1-4B2C-BCE5-3C558183B2C1}" type="parTrans" cxnId="{428EB180-7F25-43C5-9915-96DFDD2D8DBF}">
      <dgm:prSet/>
      <dgm:spPr/>
      <dgm:t>
        <a:bodyPr/>
        <a:lstStyle/>
        <a:p>
          <a:pPr algn="l"/>
          <a:endParaRPr lang="ru-RU" sz="1600"/>
        </a:p>
      </dgm:t>
    </dgm:pt>
    <dgm:pt modelId="{049740CE-B440-4982-966C-CD5169018F1B}" type="sibTrans" cxnId="{428EB180-7F25-43C5-9915-96DFDD2D8DBF}">
      <dgm:prSet/>
      <dgm:spPr/>
      <dgm:t>
        <a:bodyPr/>
        <a:lstStyle/>
        <a:p>
          <a:pPr algn="l"/>
          <a:endParaRPr lang="ru-RU" sz="1600"/>
        </a:p>
      </dgm:t>
    </dgm:pt>
    <dgm:pt modelId="{ECD7D66E-DFD1-4CA0-884E-F0A5B2329A0B}">
      <dgm:prSet phldrT="[Текст]" custT="1"/>
      <dgm:spPr/>
      <dgm:t>
        <a:bodyPr/>
        <a:lstStyle/>
        <a:p>
          <a:pPr algn="l"/>
          <a:r>
            <a:rPr lang="ru-RU" sz="1600" dirty="0"/>
            <a:t/>
          </a:r>
          <a:br>
            <a:rPr lang="ru-RU" sz="1600" dirty="0"/>
          </a:br>
          <a:r>
            <a:rPr lang="ru-RU" sz="1600" dirty="0"/>
            <a:t>Консультация коллег</a:t>
          </a:r>
        </a:p>
        <a:p>
          <a:pPr algn="l"/>
          <a:r>
            <a:rPr lang="ru-RU" sz="1600" dirty="0"/>
            <a:t>Обратная связь коллег и студентов</a:t>
          </a:r>
        </a:p>
        <a:p>
          <a:pPr algn="l"/>
          <a:r>
            <a:rPr lang="ru-RU" sz="1600" dirty="0"/>
            <a:t>Онлайн обучение</a:t>
          </a:r>
        </a:p>
      </dgm:t>
    </dgm:pt>
    <dgm:pt modelId="{D50B2E83-FC41-448A-A445-D5EB3B5C4C89}" type="parTrans" cxnId="{87969AE9-35DE-4FB0-91A2-0977928CB6B3}">
      <dgm:prSet/>
      <dgm:spPr/>
      <dgm:t>
        <a:bodyPr/>
        <a:lstStyle/>
        <a:p>
          <a:pPr algn="l"/>
          <a:endParaRPr lang="ru-RU" sz="1600"/>
        </a:p>
      </dgm:t>
    </dgm:pt>
    <dgm:pt modelId="{9C6782FC-9057-4F48-BC7B-E58C82CAAA35}" type="sibTrans" cxnId="{87969AE9-35DE-4FB0-91A2-0977928CB6B3}">
      <dgm:prSet/>
      <dgm:spPr/>
      <dgm:t>
        <a:bodyPr/>
        <a:lstStyle/>
        <a:p>
          <a:pPr algn="l"/>
          <a:endParaRPr lang="ru-RU" sz="1600"/>
        </a:p>
      </dgm:t>
    </dgm:pt>
    <dgm:pt modelId="{F0C80A2C-693B-4BDF-A8CA-DE1D86F1B645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1600" dirty="0"/>
            <a:t/>
          </a:r>
          <a:br>
            <a:rPr lang="ru-RU" sz="1600" dirty="0"/>
          </a:br>
          <a:r>
            <a:rPr lang="ru-RU" sz="1600" dirty="0"/>
            <a:t>Семинары и курсы</a:t>
          </a:r>
        </a:p>
        <a:p>
          <a:pPr algn="l"/>
          <a:r>
            <a:rPr lang="ru-RU" sz="1600" dirty="0"/>
            <a:t>Обучение и стажировки</a:t>
          </a:r>
        </a:p>
        <a:p>
          <a:pPr algn="l"/>
          <a:r>
            <a:rPr lang="ru-RU" sz="1600" dirty="0"/>
            <a:t>Магистерские и докторские программы</a:t>
          </a:r>
        </a:p>
      </dgm:t>
    </dgm:pt>
    <dgm:pt modelId="{13921718-CF8A-41A9-9F34-77133A2FE741}" type="parTrans" cxnId="{157AB0E0-3352-4C8F-B24B-A5AA471E3F2D}">
      <dgm:prSet/>
      <dgm:spPr/>
      <dgm:t>
        <a:bodyPr/>
        <a:lstStyle/>
        <a:p>
          <a:pPr algn="l"/>
          <a:endParaRPr lang="ru-RU" sz="1600"/>
        </a:p>
      </dgm:t>
    </dgm:pt>
    <dgm:pt modelId="{5E8454B7-50D3-4208-91AD-27F90501527A}" type="sibTrans" cxnId="{157AB0E0-3352-4C8F-B24B-A5AA471E3F2D}">
      <dgm:prSet/>
      <dgm:spPr/>
      <dgm:t>
        <a:bodyPr/>
        <a:lstStyle/>
        <a:p>
          <a:pPr algn="l"/>
          <a:endParaRPr lang="ru-RU" sz="1600"/>
        </a:p>
      </dgm:t>
    </dgm:pt>
    <dgm:pt modelId="{03744F40-2AD4-4EED-B2AA-B2909A97330B}">
      <dgm:prSet phldrT="[Текст]" custT="1"/>
      <dgm:spPr/>
      <dgm:t>
        <a:bodyPr/>
        <a:lstStyle/>
        <a:p>
          <a:pPr algn="l"/>
          <a:r>
            <a:rPr lang="ru-RU" sz="1600" dirty="0"/>
            <a:t>Деятельностное обучение</a:t>
          </a:r>
        </a:p>
        <a:p>
          <a:pPr algn="l"/>
          <a:r>
            <a:rPr lang="ru-RU" sz="1600" dirty="0"/>
            <a:t>Наблюдательное обучение</a:t>
          </a:r>
        </a:p>
        <a:p>
          <a:pPr algn="l"/>
          <a:r>
            <a:rPr lang="ru-RU" sz="1600" dirty="0"/>
            <a:t>Рефлексия на опыт </a:t>
          </a:r>
        </a:p>
      </dgm:t>
    </dgm:pt>
    <dgm:pt modelId="{ACB4D2D4-ADDD-4395-97F4-EC5AA1F1B650}" type="parTrans" cxnId="{2DC88DF6-7684-4E13-9685-8285A2560CD1}">
      <dgm:prSet/>
      <dgm:spPr/>
      <dgm:t>
        <a:bodyPr/>
        <a:lstStyle/>
        <a:p>
          <a:pPr algn="l"/>
          <a:endParaRPr lang="ru-RU" sz="1600"/>
        </a:p>
      </dgm:t>
    </dgm:pt>
    <dgm:pt modelId="{5280830D-AAC0-4F7F-B722-51B29EAD5233}" type="sibTrans" cxnId="{2DC88DF6-7684-4E13-9685-8285A2560CD1}">
      <dgm:prSet/>
      <dgm:spPr/>
      <dgm:t>
        <a:bodyPr/>
        <a:lstStyle/>
        <a:p>
          <a:pPr algn="l"/>
          <a:endParaRPr lang="ru-RU" sz="1600"/>
        </a:p>
      </dgm:t>
    </dgm:pt>
    <dgm:pt modelId="{66D7B401-DF22-4D9B-9F2D-5A315ABCFE45}">
      <dgm:prSet phldrT="[Текст]" custT="1"/>
      <dgm:spPr/>
      <dgm:t>
        <a:bodyPr/>
        <a:lstStyle/>
        <a:p>
          <a:pPr algn="l"/>
          <a:r>
            <a:rPr lang="ru-RU" sz="1600" dirty="0"/>
            <a:t>Обучение на рабочем месте</a:t>
          </a:r>
        </a:p>
        <a:p>
          <a:pPr algn="l"/>
          <a:r>
            <a:rPr lang="ru-RU" sz="1600" dirty="0"/>
            <a:t>Сообщества на практике</a:t>
          </a:r>
        </a:p>
      </dgm:t>
    </dgm:pt>
    <dgm:pt modelId="{0A644858-FD10-4785-8F98-0AA127941D07}" type="parTrans" cxnId="{DFC70490-5650-46A9-8527-49DA5286D6E6}">
      <dgm:prSet/>
      <dgm:spPr/>
      <dgm:t>
        <a:bodyPr/>
        <a:lstStyle/>
        <a:p>
          <a:pPr algn="l"/>
          <a:endParaRPr lang="ru-RU" sz="1600"/>
        </a:p>
      </dgm:t>
    </dgm:pt>
    <dgm:pt modelId="{C690B8AF-5301-420D-9166-FC66E91A31C9}" type="sibTrans" cxnId="{DFC70490-5650-46A9-8527-49DA5286D6E6}">
      <dgm:prSet/>
      <dgm:spPr/>
      <dgm:t>
        <a:bodyPr/>
        <a:lstStyle/>
        <a:p>
          <a:pPr algn="l"/>
          <a:endParaRPr lang="ru-RU" sz="1600"/>
        </a:p>
      </dgm:t>
    </dgm:pt>
    <dgm:pt modelId="{564CE89A-433D-47EC-A488-E7B956D55922}" type="pres">
      <dgm:prSet presAssocID="{18EC665D-FFBF-4BC1-8BB6-CB55B31B7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A27E8-520C-48E0-BEBA-A627D7D32FCB}" type="pres">
      <dgm:prSet presAssocID="{18EC665D-FFBF-4BC1-8BB6-CB55B31B7F61}" presName="matrix" presStyleCnt="0"/>
      <dgm:spPr/>
    </dgm:pt>
    <dgm:pt modelId="{E2A0C159-7B32-48D6-9B90-9DB82DD082AA}" type="pres">
      <dgm:prSet presAssocID="{18EC665D-FFBF-4BC1-8BB6-CB55B31B7F61}" presName="tile1" presStyleLbl="node1" presStyleIdx="0" presStyleCnt="4"/>
      <dgm:spPr/>
      <dgm:t>
        <a:bodyPr/>
        <a:lstStyle/>
        <a:p>
          <a:endParaRPr lang="ru-RU"/>
        </a:p>
      </dgm:t>
    </dgm:pt>
    <dgm:pt modelId="{67531543-1A4A-494A-9E7E-B8A017871C06}" type="pres">
      <dgm:prSet presAssocID="{18EC665D-FFBF-4BC1-8BB6-CB55B31B7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A2E16-F778-4CC5-9674-8D36005FC792}" type="pres">
      <dgm:prSet presAssocID="{18EC665D-FFBF-4BC1-8BB6-CB55B31B7F61}" presName="tile2" presStyleLbl="node1" presStyleIdx="1" presStyleCnt="4"/>
      <dgm:spPr/>
      <dgm:t>
        <a:bodyPr/>
        <a:lstStyle/>
        <a:p>
          <a:endParaRPr lang="ru-RU"/>
        </a:p>
      </dgm:t>
    </dgm:pt>
    <dgm:pt modelId="{BE613C9A-E1A5-49A8-AAE4-BDF2CA946DB1}" type="pres">
      <dgm:prSet presAssocID="{18EC665D-FFBF-4BC1-8BB6-CB55B31B7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AF03-752B-459C-AF35-C7485B2672A7}" type="pres">
      <dgm:prSet presAssocID="{18EC665D-FFBF-4BC1-8BB6-CB55B31B7F61}" presName="tile3" presStyleLbl="node1" presStyleIdx="2" presStyleCnt="4"/>
      <dgm:spPr/>
      <dgm:t>
        <a:bodyPr/>
        <a:lstStyle/>
        <a:p>
          <a:endParaRPr lang="ru-RU"/>
        </a:p>
      </dgm:t>
    </dgm:pt>
    <dgm:pt modelId="{5AEC8126-BA6B-4598-AEF3-8203DCFA6714}" type="pres">
      <dgm:prSet presAssocID="{18EC665D-FFBF-4BC1-8BB6-CB55B31B7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A914F-FEF3-48F6-B778-CEFA5165CE38}" type="pres">
      <dgm:prSet presAssocID="{18EC665D-FFBF-4BC1-8BB6-CB55B31B7F61}" presName="tile4" presStyleLbl="node1" presStyleIdx="3" presStyleCnt="4"/>
      <dgm:spPr/>
      <dgm:t>
        <a:bodyPr/>
        <a:lstStyle/>
        <a:p>
          <a:endParaRPr lang="ru-RU"/>
        </a:p>
      </dgm:t>
    </dgm:pt>
    <dgm:pt modelId="{1FDAACCE-D395-4C99-B8CE-4C0B7A9E18DA}" type="pres">
      <dgm:prSet presAssocID="{18EC665D-FFBF-4BC1-8BB6-CB55B31B7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9987C-37E7-466E-B4E6-B6315CBD3B54}" type="pres">
      <dgm:prSet presAssocID="{18EC665D-FFBF-4BC1-8BB6-CB55B31B7F61}" presName="centerTile" presStyleLbl="fgShp" presStyleIdx="0" presStyleCnt="1" custScaleX="69536" custScaleY="766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AB0E0-3352-4C8F-B24B-A5AA471E3F2D}" srcId="{E21A5BF2-21FE-45FA-9A7D-68EF3CD09FE2}" destId="{F0C80A2C-693B-4BDF-A8CA-DE1D86F1B645}" srcOrd="1" destOrd="0" parTransId="{13921718-CF8A-41A9-9F34-77133A2FE741}" sibTransId="{5E8454B7-50D3-4208-91AD-27F90501527A}"/>
    <dgm:cxn modelId="{62A46A0B-6D63-44BE-93E3-B1D706784E5A}" type="presOf" srcId="{03744F40-2AD4-4EED-B2AA-B2909A97330B}" destId="{308BAF03-752B-459C-AF35-C7485B2672A7}" srcOrd="0" destOrd="0" presId="urn:microsoft.com/office/officeart/2005/8/layout/matrix1"/>
    <dgm:cxn modelId="{A8284220-FEE1-4316-9408-48B853FF3199}" type="presOf" srcId="{ECD7D66E-DFD1-4CA0-884E-F0A5B2329A0B}" destId="{67531543-1A4A-494A-9E7E-B8A017871C06}" srcOrd="1" destOrd="0" presId="urn:microsoft.com/office/officeart/2005/8/layout/matrix1"/>
    <dgm:cxn modelId="{7EFA1A40-C867-4BFE-AAEA-1087C449810B}" type="presOf" srcId="{F0C80A2C-693B-4BDF-A8CA-DE1D86F1B645}" destId="{BE613C9A-E1A5-49A8-AAE4-BDF2CA946DB1}" srcOrd="1" destOrd="0" presId="urn:microsoft.com/office/officeart/2005/8/layout/matrix1"/>
    <dgm:cxn modelId="{4B2312BA-F0EA-48E9-829D-019D16C6B8E1}" type="presOf" srcId="{66D7B401-DF22-4D9B-9F2D-5A315ABCFE45}" destId="{1F6A914F-FEF3-48F6-B778-CEFA5165CE38}" srcOrd="0" destOrd="0" presId="urn:microsoft.com/office/officeart/2005/8/layout/matrix1"/>
    <dgm:cxn modelId="{12F4E79A-641A-4DAD-B44D-114A09BF24F0}" type="presOf" srcId="{F0C80A2C-693B-4BDF-A8CA-DE1D86F1B645}" destId="{F04A2E16-F778-4CC5-9674-8D36005FC792}" srcOrd="0" destOrd="0" presId="urn:microsoft.com/office/officeart/2005/8/layout/matrix1"/>
    <dgm:cxn modelId="{1EF65E8C-FB79-4C21-A3CE-67BC3846C331}" type="presOf" srcId="{66D7B401-DF22-4D9B-9F2D-5A315ABCFE45}" destId="{1FDAACCE-D395-4C99-B8CE-4C0B7A9E18DA}" srcOrd="1" destOrd="0" presId="urn:microsoft.com/office/officeart/2005/8/layout/matrix1"/>
    <dgm:cxn modelId="{B0380BC0-2FCB-425E-A751-50315B3AE4B1}" type="presOf" srcId="{E21A5BF2-21FE-45FA-9A7D-68EF3CD09FE2}" destId="{8DC9987C-37E7-466E-B4E6-B6315CBD3B54}" srcOrd="0" destOrd="0" presId="urn:microsoft.com/office/officeart/2005/8/layout/matrix1"/>
    <dgm:cxn modelId="{E57DCF83-1C0D-4A82-8E07-44B656FAE263}" type="presOf" srcId="{03744F40-2AD4-4EED-B2AA-B2909A97330B}" destId="{5AEC8126-BA6B-4598-AEF3-8203DCFA6714}" srcOrd="1" destOrd="0" presId="urn:microsoft.com/office/officeart/2005/8/layout/matrix1"/>
    <dgm:cxn modelId="{AB349012-290F-439C-A638-0AA5365E610B}" type="presOf" srcId="{ECD7D66E-DFD1-4CA0-884E-F0A5B2329A0B}" destId="{E2A0C159-7B32-48D6-9B90-9DB82DD082AA}" srcOrd="0" destOrd="0" presId="urn:microsoft.com/office/officeart/2005/8/layout/matrix1"/>
    <dgm:cxn modelId="{2DC88DF6-7684-4E13-9685-8285A2560CD1}" srcId="{E21A5BF2-21FE-45FA-9A7D-68EF3CD09FE2}" destId="{03744F40-2AD4-4EED-B2AA-B2909A97330B}" srcOrd="2" destOrd="0" parTransId="{ACB4D2D4-ADDD-4395-97F4-EC5AA1F1B650}" sibTransId="{5280830D-AAC0-4F7F-B722-51B29EAD5233}"/>
    <dgm:cxn modelId="{DFC70490-5650-46A9-8527-49DA5286D6E6}" srcId="{E21A5BF2-21FE-45FA-9A7D-68EF3CD09FE2}" destId="{66D7B401-DF22-4D9B-9F2D-5A315ABCFE45}" srcOrd="3" destOrd="0" parTransId="{0A644858-FD10-4785-8F98-0AA127941D07}" sibTransId="{C690B8AF-5301-420D-9166-FC66E91A31C9}"/>
    <dgm:cxn modelId="{428EB180-7F25-43C5-9915-96DFDD2D8DBF}" srcId="{18EC665D-FFBF-4BC1-8BB6-CB55B31B7F61}" destId="{E21A5BF2-21FE-45FA-9A7D-68EF3CD09FE2}" srcOrd="0" destOrd="0" parTransId="{C5D78184-C6D1-4B2C-BCE5-3C558183B2C1}" sibTransId="{049740CE-B440-4982-966C-CD5169018F1B}"/>
    <dgm:cxn modelId="{A88EEB03-F78A-4A95-9717-0B51E182DC7E}" type="presOf" srcId="{18EC665D-FFBF-4BC1-8BB6-CB55B31B7F61}" destId="{564CE89A-433D-47EC-A488-E7B956D55922}" srcOrd="0" destOrd="0" presId="urn:microsoft.com/office/officeart/2005/8/layout/matrix1"/>
    <dgm:cxn modelId="{87969AE9-35DE-4FB0-91A2-0977928CB6B3}" srcId="{E21A5BF2-21FE-45FA-9A7D-68EF3CD09FE2}" destId="{ECD7D66E-DFD1-4CA0-884E-F0A5B2329A0B}" srcOrd="0" destOrd="0" parTransId="{D50B2E83-FC41-448A-A445-D5EB3B5C4C89}" sibTransId="{9C6782FC-9057-4F48-BC7B-E58C82CAAA35}"/>
    <dgm:cxn modelId="{D09A1DBB-9A78-4BF9-BE5E-FBB23D944D52}" type="presParOf" srcId="{564CE89A-433D-47EC-A488-E7B956D55922}" destId="{C15A27E8-520C-48E0-BEBA-A627D7D32FCB}" srcOrd="0" destOrd="0" presId="urn:microsoft.com/office/officeart/2005/8/layout/matrix1"/>
    <dgm:cxn modelId="{495C5CF9-2935-4EE2-BEC1-EA95A9B6510F}" type="presParOf" srcId="{C15A27E8-520C-48E0-BEBA-A627D7D32FCB}" destId="{E2A0C159-7B32-48D6-9B90-9DB82DD082AA}" srcOrd="0" destOrd="0" presId="urn:microsoft.com/office/officeart/2005/8/layout/matrix1"/>
    <dgm:cxn modelId="{BEC0EBFD-351C-4A86-A10D-A2A1587A6F4F}" type="presParOf" srcId="{C15A27E8-520C-48E0-BEBA-A627D7D32FCB}" destId="{67531543-1A4A-494A-9E7E-B8A017871C06}" srcOrd="1" destOrd="0" presId="urn:microsoft.com/office/officeart/2005/8/layout/matrix1"/>
    <dgm:cxn modelId="{6E41B080-64F1-43DC-9816-0938B818E544}" type="presParOf" srcId="{C15A27E8-520C-48E0-BEBA-A627D7D32FCB}" destId="{F04A2E16-F778-4CC5-9674-8D36005FC792}" srcOrd="2" destOrd="0" presId="urn:microsoft.com/office/officeart/2005/8/layout/matrix1"/>
    <dgm:cxn modelId="{CABEB752-45F4-42D6-8F26-5E1316AC4134}" type="presParOf" srcId="{C15A27E8-520C-48E0-BEBA-A627D7D32FCB}" destId="{BE613C9A-E1A5-49A8-AAE4-BDF2CA946DB1}" srcOrd="3" destOrd="0" presId="urn:microsoft.com/office/officeart/2005/8/layout/matrix1"/>
    <dgm:cxn modelId="{6EAA22E8-9A86-40BE-B307-1D40C68211DE}" type="presParOf" srcId="{C15A27E8-520C-48E0-BEBA-A627D7D32FCB}" destId="{308BAF03-752B-459C-AF35-C7485B2672A7}" srcOrd="4" destOrd="0" presId="urn:microsoft.com/office/officeart/2005/8/layout/matrix1"/>
    <dgm:cxn modelId="{18F1A8D8-6557-46F9-8B23-C7651C9CB23A}" type="presParOf" srcId="{C15A27E8-520C-48E0-BEBA-A627D7D32FCB}" destId="{5AEC8126-BA6B-4598-AEF3-8203DCFA6714}" srcOrd="5" destOrd="0" presId="urn:microsoft.com/office/officeart/2005/8/layout/matrix1"/>
    <dgm:cxn modelId="{648092E0-5D83-45CA-9DF0-0F7545A032E0}" type="presParOf" srcId="{C15A27E8-520C-48E0-BEBA-A627D7D32FCB}" destId="{1F6A914F-FEF3-48F6-B778-CEFA5165CE38}" srcOrd="6" destOrd="0" presId="urn:microsoft.com/office/officeart/2005/8/layout/matrix1"/>
    <dgm:cxn modelId="{A6B84386-809D-4671-9CE9-D3D075A8131F}" type="presParOf" srcId="{C15A27E8-520C-48E0-BEBA-A627D7D32FCB}" destId="{1FDAACCE-D395-4C99-B8CE-4C0B7A9E18DA}" srcOrd="7" destOrd="0" presId="urn:microsoft.com/office/officeart/2005/8/layout/matrix1"/>
    <dgm:cxn modelId="{DB4073EE-5EF4-4589-B445-CFA0B5E011E3}" type="presParOf" srcId="{564CE89A-433D-47EC-A488-E7B956D55922}" destId="{8DC9987C-37E7-466E-B4E6-B6315CBD3B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AB378-97D3-4365-867E-B7C301E1B2F5}">
      <dsp:nvSpPr>
        <dsp:cNvPr id="0" name=""/>
        <dsp:cNvSpPr/>
      </dsp:nvSpPr>
      <dsp:spPr>
        <a:xfrm rot="5400000">
          <a:off x="-224170" y="231297"/>
          <a:ext cx="1494468" cy="104612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0" y="530191"/>
        <a:ext cx="1046128" cy="448340"/>
      </dsp:txXfrm>
    </dsp:sp>
    <dsp:sp modelId="{B7DBFD51-9BE3-4D04-813F-7C91B122AD45}">
      <dsp:nvSpPr>
        <dsp:cNvPr id="0" name=""/>
        <dsp:cNvSpPr/>
      </dsp:nvSpPr>
      <dsp:spPr>
        <a:xfrm rot="5400000">
          <a:off x="4321837" y="-3268582"/>
          <a:ext cx="971404" cy="7522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/>
            <a:t>Расширение автономии </a:t>
          </a:r>
          <a:r>
            <a:rPr lang="ru-RU" sz="2000" b="0" kern="1200" dirty="0" smtClean="0"/>
            <a:t>вуза</a:t>
          </a:r>
          <a:endParaRPr lang="ru-RU" sz="2000" b="0" kern="1200" dirty="0"/>
        </a:p>
      </dsp:txBody>
      <dsp:txXfrm rot="-5400000">
        <a:off x="1046128" y="54547"/>
        <a:ext cx="7475403" cy="876564"/>
      </dsp:txXfrm>
    </dsp:sp>
    <dsp:sp modelId="{71C6FB15-ED92-4BD7-AE32-8A01D86EE831}">
      <dsp:nvSpPr>
        <dsp:cNvPr id="0" name=""/>
        <dsp:cNvSpPr/>
      </dsp:nvSpPr>
      <dsp:spPr>
        <a:xfrm rot="5400000">
          <a:off x="-207892" y="1568918"/>
          <a:ext cx="1494468" cy="104612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6278" y="1867812"/>
        <a:ext cx="1046128" cy="448340"/>
      </dsp:txXfrm>
    </dsp:sp>
    <dsp:sp modelId="{5FBBA364-B00D-49B3-B789-1952E40F9792}">
      <dsp:nvSpPr>
        <dsp:cNvPr id="0" name=""/>
        <dsp:cNvSpPr/>
      </dsp:nvSpPr>
      <dsp:spPr>
        <a:xfrm rot="5400000">
          <a:off x="4321837" y="-1918093"/>
          <a:ext cx="971404" cy="7522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Новые образовательные стандарты обучения</a:t>
          </a:r>
        </a:p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Развитие цифровых технологий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</dsp:txBody>
      <dsp:txXfrm rot="-5400000">
        <a:off x="1046128" y="1405036"/>
        <a:ext cx="7475403" cy="876564"/>
      </dsp:txXfrm>
    </dsp:sp>
    <dsp:sp modelId="{DA0E157E-D78F-40CA-B3C8-0575B077DDDE}">
      <dsp:nvSpPr>
        <dsp:cNvPr id="0" name=""/>
        <dsp:cNvSpPr/>
      </dsp:nvSpPr>
      <dsp:spPr>
        <a:xfrm rot="5400000">
          <a:off x="-224170" y="2932274"/>
          <a:ext cx="1494468" cy="104612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0" y="3231168"/>
        <a:ext cx="1046128" cy="448340"/>
      </dsp:txXfrm>
    </dsp:sp>
    <dsp:sp modelId="{2FA27534-6BBF-424D-AB93-A0A251076746}">
      <dsp:nvSpPr>
        <dsp:cNvPr id="0" name=""/>
        <dsp:cNvSpPr/>
      </dsp:nvSpPr>
      <dsp:spPr>
        <a:xfrm rot="5400000">
          <a:off x="4321837" y="-567605"/>
          <a:ext cx="971404" cy="7522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/>
            <a:t>Развитие студент</a:t>
          </a:r>
          <a:r>
            <a:rPr lang="en-US" sz="2000" b="0" kern="1200" dirty="0"/>
            <a:t>-</a:t>
          </a:r>
          <a:r>
            <a:rPr lang="ru-RU" sz="2000" b="0" kern="1200" dirty="0"/>
            <a:t>центрированного обучения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0" kern="1200" dirty="0"/>
            <a:t>Развитие предпринимательского образования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1046128" y="2755524"/>
        <a:ext cx="7475403" cy="876564"/>
      </dsp:txXfrm>
    </dsp:sp>
    <dsp:sp modelId="{7F473312-1E23-40E9-9BA0-D432AA324A92}">
      <dsp:nvSpPr>
        <dsp:cNvPr id="0" name=""/>
        <dsp:cNvSpPr/>
      </dsp:nvSpPr>
      <dsp:spPr>
        <a:xfrm rot="5400000">
          <a:off x="-224170" y="4282763"/>
          <a:ext cx="1494468" cy="104612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0" y="4581657"/>
        <a:ext cx="1046128" cy="448340"/>
      </dsp:txXfrm>
    </dsp:sp>
    <dsp:sp modelId="{00018217-7BA2-4C83-8756-9DE835E3D385}">
      <dsp:nvSpPr>
        <dsp:cNvPr id="0" name=""/>
        <dsp:cNvSpPr/>
      </dsp:nvSpPr>
      <dsp:spPr>
        <a:xfrm rot="5400000">
          <a:off x="4400876" y="813473"/>
          <a:ext cx="813328" cy="7522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0" kern="1200" dirty="0"/>
            <a:t>Повышение квалификационных требований к преподавателям</a:t>
          </a:r>
          <a:endParaRPr lang="ru-RU" sz="2000" b="0" kern="1200" dirty="0"/>
        </a:p>
      </dsp:txBody>
      <dsp:txXfrm rot="-5400000">
        <a:off x="1046129" y="4207924"/>
        <a:ext cx="7483120" cy="73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C159-7B32-48D6-9B90-9DB82DD082AA}">
      <dsp:nvSpPr>
        <dsp:cNvPr id="0" name=""/>
        <dsp:cNvSpPr/>
      </dsp:nvSpPr>
      <dsp:spPr>
        <a:xfrm rot="16200000">
          <a:off x="966745" y="-966745"/>
          <a:ext cx="1522893" cy="3456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kern="1200" dirty="0"/>
            <a:t>Консультация коллег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Обратная связь коллег и студентов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Онлайн обучение</a:t>
          </a:r>
        </a:p>
      </dsp:txBody>
      <dsp:txXfrm rot="5400000">
        <a:off x="0" y="0"/>
        <a:ext cx="3456384" cy="1142169"/>
      </dsp:txXfrm>
    </dsp:sp>
    <dsp:sp modelId="{F04A2E16-F778-4CC5-9674-8D36005FC792}">
      <dsp:nvSpPr>
        <dsp:cNvPr id="0" name=""/>
        <dsp:cNvSpPr/>
      </dsp:nvSpPr>
      <dsp:spPr>
        <a:xfrm>
          <a:off x="3456384" y="0"/>
          <a:ext cx="3456384" cy="1522893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/>
          </a:r>
          <a:br>
            <a:rPr lang="ru-RU" sz="1600" kern="1200" dirty="0"/>
          </a:br>
          <a:r>
            <a:rPr lang="ru-RU" sz="1600" kern="1200" dirty="0"/>
            <a:t>Семинары и курсы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Обучение и стажировки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Магистерские и докторские программы</a:t>
          </a:r>
        </a:p>
      </dsp:txBody>
      <dsp:txXfrm>
        <a:off x="3456384" y="0"/>
        <a:ext cx="3456384" cy="1142169"/>
      </dsp:txXfrm>
    </dsp:sp>
    <dsp:sp modelId="{308BAF03-752B-459C-AF35-C7485B2672A7}">
      <dsp:nvSpPr>
        <dsp:cNvPr id="0" name=""/>
        <dsp:cNvSpPr/>
      </dsp:nvSpPr>
      <dsp:spPr>
        <a:xfrm rot="10800000">
          <a:off x="0" y="1522893"/>
          <a:ext cx="3456384" cy="152289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Деятельностное обучение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Наблюдательное обучение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Рефлексия на опыт </a:t>
          </a:r>
        </a:p>
      </dsp:txBody>
      <dsp:txXfrm rot="10800000">
        <a:off x="0" y="1903616"/>
        <a:ext cx="3456384" cy="1142169"/>
      </dsp:txXfrm>
    </dsp:sp>
    <dsp:sp modelId="{1F6A914F-FEF3-48F6-B778-CEFA5165CE38}">
      <dsp:nvSpPr>
        <dsp:cNvPr id="0" name=""/>
        <dsp:cNvSpPr/>
      </dsp:nvSpPr>
      <dsp:spPr>
        <a:xfrm rot="5400000">
          <a:off x="4423129" y="556147"/>
          <a:ext cx="1522893" cy="3456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Обучение на рабочем месте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Сообщества на практике</a:t>
          </a:r>
        </a:p>
      </dsp:txBody>
      <dsp:txXfrm rot="-5400000">
        <a:off x="3456384" y="1903616"/>
        <a:ext cx="3456384" cy="1142169"/>
      </dsp:txXfrm>
    </dsp:sp>
    <dsp:sp modelId="{8DC9987C-37E7-466E-B4E6-B6315CBD3B54}">
      <dsp:nvSpPr>
        <dsp:cNvPr id="0" name=""/>
        <dsp:cNvSpPr/>
      </dsp:nvSpPr>
      <dsp:spPr>
        <a:xfrm>
          <a:off x="2735354" y="1231087"/>
          <a:ext cx="1442058" cy="583610"/>
        </a:xfrm>
        <a:prstGeom prst="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solidFill>
                <a:schemeClr val="bg1"/>
              </a:solidFill>
            </a:rPr>
            <a:t>Менторство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763843" y="1259576"/>
        <a:ext cx="1385080" cy="52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Үстіңгі деректеме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47" cy="4958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Күн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6" cy="4958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CDF014-858E-4FB7-A840-0ACEA7DC6C56}" type="datetimeFigureOut">
              <a:rPr lang="kk-KZ"/>
              <a:pPr>
                <a:defRPr/>
              </a:pPr>
              <a:t>19.06.2019</a:t>
            </a:fld>
            <a:endParaRPr lang="kk-KZ"/>
          </a:p>
        </p:txBody>
      </p:sp>
      <p:sp>
        <p:nvSpPr>
          <p:cNvPr id="4" name="Төменгі деректеме 3"/>
          <p:cNvSpPr>
            <a:spLocks noGrp="1"/>
          </p:cNvSpPr>
          <p:nvPr>
            <p:ph type="ftr" sz="quarter" idx="2"/>
          </p:nvPr>
        </p:nvSpPr>
        <p:spPr>
          <a:xfrm>
            <a:off x="4" y="9432363"/>
            <a:ext cx="2946347" cy="4958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Слайд нөмірі 4"/>
          <p:cNvSpPr>
            <a:spLocks noGrp="1"/>
          </p:cNvSpPr>
          <p:nvPr>
            <p:ph type="sldNum" sz="quarter" idx="3"/>
          </p:nvPr>
        </p:nvSpPr>
        <p:spPr>
          <a:xfrm>
            <a:off x="3849745" y="9432363"/>
            <a:ext cx="2946346" cy="4958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FDB8FC-5B48-46CC-87D4-9E079A4BB957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9411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Үстіңгі деректеме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47" cy="4958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Күн 2"/>
          <p:cNvSpPr>
            <a:spLocks noGrp="1"/>
          </p:cNvSpPr>
          <p:nvPr>
            <p:ph type="dt" idx="1"/>
          </p:nvPr>
        </p:nvSpPr>
        <p:spPr>
          <a:xfrm>
            <a:off x="3849745" y="0"/>
            <a:ext cx="2946346" cy="4958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F73F9-FA20-4D9F-8A13-E5FAB0ACDE79}" type="datetimeFigureOut">
              <a:rPr lang="kk-KZ"/>
              <a:pPr>
                <a:defRPr/>
              </a:pPr>
              <a:t>19.06.2019</a:t>
            </a:fld>
            <a:endParaRPr lang="kk-KZ"/>
          </a:p>
        </p:txBody>
      </p:sp>
      <p:sp>
        <p:nvSpPr>
          <p:cNvPr id="4" name="Слайд суреті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kk-KZ" noProof="0"/>
          </a:p>
        </p:txBody>
      </p:sp>
      <p:sp>
        <p:nvSpPr>
          <p:cNvPr id="5" name="Жазбалар 4"/>
          <p:cNvSpPr>
            <a:spLocks noGrp="1"/>
          </p:cNvSpPr>
          <p:nvPr>
            <p:ph type="body" sz="quarter" idx="3"/>
          </p:nvPr>
        </p:nvSpPr>
        <p:spPr>
          <a:xfrm>
            <a:off x="679927" y="4716185"/>
            <a:ext cx="5437822" cy="446905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kk-KZ" noProof="0"/>
              <a:t>Мәтін үлгісі</a:t>
            </a:r>
          </a:p>
          <a:p>
            <a:pPr lvl="1"/>
            <a:r>
              <a:rPr lang="kk-KZ" noProof="0"/>
              <a:t>Екінші деңгей</a:t>
            </a:r>
          </a:p>
          <a:p>
            <a:pPr lvl="2"/>
            <a:r>
              <a:rPr lang="kk-KZ" noProof="0"/>
              <a:t>Үшінші деңгей</a:t>
            </a:r>
          </a:p>
          <a:p>
            <a:pPr lvl="3"/>
            <a:r>
              <a:rPr lang="kk-KZ" noProof="0"/>
              <a:t>Төртінші деңгей</a:t>
            </a:r>
          </a:p>
          <a:p>
            <a:pPr lvl="4"/>
            <a:r>
              <a:rPr lang="kk-KZ" noProof="0"/>
              <a:t>Бесінші деңгей</a:t>
            </a:r>
          </a:p>
        </p:txBody>
      </p:sp>
      <p:sp>
        <p:nvSpPr>
          <p:cNvPr id="6" name="Төменгі деректеме 5"/>
          <p:cNvSpPr>
            <a:spLocks noGrp="1"/>
          </p:cNvSpPr>
          <p:nvPr>
            <p:ph type="ftr" sz="quarter" idx="4"/>
          </p:nvPr>
        </p:nvSpPr>
        <p:spPr>
          <a:xfrm>
            <a:off x="4" y="9432363"/>
            <a:ext cx="2946347" cy="4958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Слайд нөмірі 6"/>
          <p:cNvSpPr>
            <a:spLocks noGrp="1"/>
          </p:cNvSpPr>
          <p:nvPr>
            <p:ph type="sldNum" sz="quarter" idx="5"/>
          </p:nvPr>
        </p:nvSpPr>
        <p:spPr>
          <a:xfrm>
            <a:off x="3849745" y="9432363"/>
            <a:ext cx="2946346" cy="4958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529CDF-ECC4-42C0-B7F6-B7E7FF267532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03132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C110D-E78E-4230-8F55-976F5B5FE4AA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8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9DEB-1C3F-47D9-B300-6D021C4987C7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1612-C45E-4CE4-9814-8EDD48884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46B8-BE51-490E-BF2F-75140F1AD57B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73A7-82D5-4443-8743-93161D2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6DB1-3914-451B-88A8-C4A80B3E5C6D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9A72-1E89-40FF-8783-71A13142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2145-BA25-4BA8-96D1-BCBFAAD09304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BE45-D126-4504-A7D8-9312B9683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8403-C0D4-4812-89A3-8DA917E61B97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A486-DFC5-4622-B24B-DCB088B28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4B4-8E2A-45A7-9AA9-5E935791D792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FB01-E438-4285-A578-E0C31A7A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FACF-05BE-4562-A095-034A80E5272C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F62-0AB8-475F-9EEE-7B0C4285B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3876-E657-47E8-A516-C20D8FC80737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C8E-E2BB-41CC-B752-0AE90FAC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6C0A-0D85-45E0-ADA3-472BE7E39801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2047-EFF5-4DF3-8BD1-DE2DDBA9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F4D7-66E7-498D-B256-D58517B15A86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8D2-5D72-4ADE-82E5-7990B33E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888B-3A60-4917-BD13-9F94B3BB83CD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AA64-9167-4A49-AE8A-4D20F995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813AE-83B2-45D5-997D-C18DB23E4F35}" type="datetime1">
              <a:rPr lang="ru-RU" smtClean="0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ACFAA-A648-4546-A3B6-187C00A7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21" descr="Рисунок2.jpg"/>
          <p:cNvPicPr>
            <a:picLocks noChangeAspect="1"/>
          </p:cNvPicPr>
          <p:nvPr/>
        </p:nvPicPr>
        <p:blipFill>
          <a:blip r:embed="rId2" cstate="print"/>
          <a:srcRect l="30316" t="26041" r="18335" b="23958"/>
          <a:stretch>
            <a:fillRect/>
          </a:stretch>
        </p:blipFill>
        <p:spPr bwMode="auto">
          <a:xfrm>
            <a:off x="4321790" y="3140968"/>
            <a:ext cx="48212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40458" y="2132856"/>
            <a:ext cx="88519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>
                <a:latin typeface="+mj-lt"/>
                <a:cs typeface="Times New Roman" panose="02020603050405020304" pitchFamily="18" charset="0"/>
              </a:rPr>
              <a:t>Формирование компетенций преподавателей медицинских вузов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+mj-lt"/>
              <a:cs typeface="Times New Roman" panose="02020603050405020304" pitchFamily="18" charset="0"/>
            </a:endParaRPr>
          </a:p>
          <a:p>
            <a:pPr algn="r"/>
            <a:endParaRPr lang="en-US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ru-RU" sz="2400" b="1" dirty="0"/>
          </a:p>
          <a:p>
            <a:pPr algn="ctr"/>
            <a:r>
              <a:rPr lang="ru-RU" sz="2400" b="1" dirty="0"/>
              <a:t>          НАО «Медицинский университет Караганды»</a:t>
            </a:r>
          </a:p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Центр трансферта образовательных технологий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512" y="6076834"/>
            <a:ext cx="2368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19 июня 2019, Караганда</a:t>
            </a:r>
          </a:p>
        </p:txBody>
      </p:sp>
    </p:spTree>
    <p:extLst>
      <p:ext uri="{BB962C8B-B14F-4D97-AF65-F5344CB8AC3E}">
        <p14:creationId xmlns:p14="http://schemas.microsoft.com/office/powerpoint/2010/main" val="348873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110" y="0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bg1"/>
                </a:solidFill>
              </a:rPr>
              <a:t>Перечень компетенций ППС МУК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" y="1051200"/>
            <a:ext cx="9117221" cy="58068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 bwMode="gray">
          <a:xfrm>
            <a:off x="107504" y="3349654"/>
            <a:ext cx="3456384" cy="350834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 bwMode="gray">
          <a:xfrm rot="19278107">
            <a:off x="440181" y="2882488"/>
            <a:ext cx="724725" cy="50915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1110" y="0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  <a:r>
              <a:rPr lang="en-US" dirty="0"/>
              <a:t>     </a:t>
            </a:r>
            <a:r>
              <a:rPr lang="ru-RU" sz="2000" dirty="0"/>
              <a:t>Трансформация </a:t>
            </a:r>
            <a:endParaRPr lang="ru-RU" sz="2000" dirty="0" smtClean="0"/>
          </a:p>
          <a:p>
            <a:pPr algn="ctr"/>
            <a:r>
              <a:rPr lang="ru-RU" sz="2000" dirty="0" smtClean="0"/>
              <a:t>образовательных </a:t>
            </a:r>
            <a:r>
              <a:rPr lang="ru-RU" sz="2000" dirty="0"/>
              <a:t>программ обучения ППС</a:t>
            </a:r>
          </a:p>
        </p:txBody>
      </p:sp>
      <p:sp>
        <p:nvSpPr>
          <p:cNvPr id="9" name="Пятиугольник 8"/>
          <p:cNvSpPr/>
          <p:nvPr/>
        </p:nvSpPr>
        <p:spPr bwMode="gray">
          <a:xfrm>
            <a:off x="555680" y="1508271"/>
            <a:ext cx="1242660" cy="504056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ru-RU" dirty="0">
                <a:latin typeface="+mj-lt"/>
              </a:rPr>
              <a:t>2011-2017</a:t>
            </a:r>
          </a:p>
        </p:txBody>
      </p:sp>
      <p:sp>
        <p:nvSpPr>
          <p:cNvPr id="10" name="Пятиугольник 9"/>
          <p:cNvSpPr/>
          <p:nvPr/>
        </p:nvSpPr>
        <p:spPr bwMode="gray">
          <a:xfrm>
            <a:off x="3941254" y="1520788"/>
            <a:ext cx="1296144" cy="504056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ru-RU" dirty="0">
                <a:latin typeface="+mj-lt"/>
              </a:rPr>
              <a:t>2017-2018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17471" y="1763683"/>
            <a:ext cx="2134335" cy="71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ятиугольник 11"/>
          <p:cNvSpPr/>
          <p:nvPr/>
        </p:nvSpPr>
        <p:spPr bwMode="gray">
          <a:xfrm>
            <a:off x="7392838" y="1512365"/>
            <a:ext cx="1296144" cy="504056"/>
          </a:xfrm>
          <a:prstGeom prst="homePlate">
            <a:avLst/>
          </a:prstGeom>
          <a:solidFill>
            <a:srgbClr val="CC3399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2019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37398" y="1772816"/>
            <a:ext cx="2142914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2236386" y="43964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Очно-дистанционно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340194" y="43853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Очно-дистанционно</a:t>
            </a:r>
          </a:p>
        </p:txBody>
      </p:sp>
      <p:sp>
        <p:nvSpPr>
          <p:cNvPr id="32" name="Прямоугольник 31"/>
          <p:cNvSpPr/>
          <p:nvPr/>
        </p:nvSpPr>
        <p:spPr bwMode="gray">
          <a:xfrm>
            <a:off x="6922876" y="4248238"/>
            <a:ext cx="2049508" cy="2061082"/>
          </a:xfrm>
          <a:prstGeom prst="rect">
            <a:avLst/>
          </a:prstGeom>
          <a:solidFill>
            <a:srgbClr val="4A7EBB"/>
          </a:solidFill>
          <a:ln w="952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Модульная часть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ОП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</a:rPr>
              <a:t>(исходя из стратегических 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задач университета 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</a:rPr>
              <a:t>индивидуальных планов 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развития, согласованных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с наставником)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1877" y="1408257"/>
            <a:ext cx="2273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+mj-lt"/>
              </a:rPr>
              <a:t>Форсайт компетенций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57" y="6309320"/>
            <a:ext cx="9117221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02242" y="6409530"/>
            <a:ext cx="470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Образовательные программы обучения ППС</a:t>
            </a:r>
          </a:p>
        </p:txBody>
      </p:sp>
      <p:sp>
        <p:nvSpPr>
          <p:cNvPr id="19" name="Прямоугольник 18"/>
          <p:cNvSpPr/>
          <p:nvPr/>
        </p:nvSpPr>
        <p:spPr bwMode="gray">
          <a:xfrm>
            <a:off x="553105" y="3068960"/>
            <a:ext cx="1858655" cy="324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r>
              <a:rPr lang="ru-RU" dirty="0">
                <a:latin typeface="+mj-lt"/>
              </a:rPr>
              <a:t>Обязательные</a:t>
            </a:r>
          </a:p>
          <a:p>
            <a:pPr algn="ctr"/>
            <a:r>
              <a:rPr lang="ru-RU" dirty="0">
                <a:latin typeface="+mj-lt"/>
              </a:rPr>
              <a:t>программы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264023" y="3068960"/>
            <a:ext cx="2428319" cy="3240360"/>
            <a:chOff x="3511833" y="2636912"/>
            <a:chExt cx="2428319" cy="3672408"/>
          </a:xfrm>
        </p:grpSpPr>
        <p:sp>
          <p:nvSpPr>
            <p:cNvPr id="22" name="Прямоугольник 21"/>
            <p:cNvSpPr/>
            <p:nvPr/>
          </p:nvSpPr>
          <p:spPr bwMode="gray">
            <a:xfrm>
              <a:off x="3511833" y="2636912"/>
              <a:ext cx="429421" cy="36724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 bwMode="gray">
            <a:xfrm>
              <a:off x="3941254" y="2636912"/>
              <a:ext cx="1998898" cy="36724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</a:rPr>
                <a:t>Обязательные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</a:rPr>
                <a:t>программы</a:t>
              </a:r>
            </a:p>
          </p:txBody>
        </p:sp>
      </p:grpSp>
      <p:sp>
        <p:nvSpPr>
          <p:cNvPr id="24" name="Прямоугольник 23"/>
          <p:cNvSpPr/>
          <p:nvPr/>
        </p:nvSpPr>
        <p:spPr bwMode="gray">
          <a:xfrm>
            <a:off x="130059" y="3068960"/>
            <a:ext cx="429421" cy="32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776148" y="4476632"/>
            <a:ext cx="228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Очно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2259012" y="433402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Очно-дистанционно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451671" y="3068960"/>
            <a:ext cx="2518853" cy="3240360"/>
            <a:chOff x="6451671" y="3068960"/>
            <a:chExt cx="2518853" cy="32403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451671" y="3068960"/>
              <a:ext cx="2518853" cy="3240360"/>
              <a:chOff x="6445635" y="2636912"/>
              <a:chExt cx="2518853" cy="3672408"/>
            </a:xfrm>
          </p:grpSpPr>
          <p:sp>
            <p:nvSpPr>
              <p:cNvPr id="21" name="Прямоугольник 20"/>
              <p:cNvSpPr/>
              <p:nvPr/>
            </p:nvSpPr>
            <p:spPr bwMode="gray">
              <a:xfrm>
                <a:off x="6914980" y="2636912"/>
                <a:ext cx="2049508" cy="161186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+mj-lt"/>
                  </a:rPr>
                  <a:t>Базовая часть ОП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+mj-lt"/>
                  </a:rPr>
                  <a:t>(обязательный компонент) 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 bwMode="gray">
              <a:xfrm>
                <a:off x="6445635" y="2636912"/>
                <a:ext cx="471386" cy="367240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5377657" y="4385397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Очно-дистанционно</a:t>
              </a: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411760" y="4869160"/>
            <a:ext cx="852263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99408" y="4869160"/>
            <a:ext cx="852263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4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Карагандинский государственный медицинский университет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21594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4823" y="341462"/>
            <a:ext cx="555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Портфель образовательных программ обучения ППС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5702" y="4485736"/>
            <a:ext cx="1140908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7295" y="2809187"/>
            <a:ext cx="230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+mj-lt"/>
              </a:rPr>
              <a:t>Технологии обучения 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gray">
          <a:xfrm>
            <a:off x="4936168" y="3195048"/>
            <a:ext cx="1462939" cy="997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200" dirty="0">
                <a:latin typeface="+mj-lt"/>
              </a:rPr>
              <a:t>Информационные </a:t>
            </a:r>
          </a:p>
          <a:p>
            <a:r>
              <a:rPr lang="ru-RU" sz="1200" dirty="0">
                <a:latin typeface="+mj-lt"/>
              </a:rPr>
              <a:t>технологии </a:t>
            </a:r>
          </a:p>
          <a:p>
            <a:r>
              <a:rPr lang="ru-RU" sz="1200" dirty="0">
                <a:latin typeface="+mj-lt"/>
              </a:rPr>
              <a:t>в медицинском </a:t>
            </a:r>
          </a:p>
          <a:p>
            <a:r>
              <a:rPr lang="ru-RU" sz="1200" dirty="0">
                <a:latin typeface="+mj-lt"/>
              </a:rPr>
              <a:t>образовании</a:t>
            </a:r>
          </a:p>
        </p:txBody>
      </p:sp>
      <p:sp>
        <p:nvSpPr>
          <p:cNvPr id="125" name="Скругленный прямоугольник 124"/>
          <p:cNvSpPr/>
          <p:nvPr/>
        </p:nvSpPr>
        <p:spPr bwMode="gray">
          <a:xfrm>
            <a:off x="6429603" y="3178519"/>
            <a:ext cx="1272983" cy="997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200" dirty="0">
                <a:latin typeface="+mj-lt"/>
              </a:rPr>
              <a:t>Методическая </a:t>
            </a:r>
          </a:p>
          <a:p>
            <a:r>
              <a:rPr lang="ru-RU" sz="1200" dirty="0">
                <a:latin typeface="+mj-lt"/>
              </a:rPr>
              <a:t>работа</a:t>
            </a:r>
          </a:p>
          <a:p>
            <a:r>
              <a:rPr lang="ru-RU" sz="1200" dirty="0">
                <a:latin typeface="+mj-lt"/>
              </a:rPr>
              <a:t>в медицинском </a:t>
            </a:r>
          </a:p>
          <a:p>
            <a:r>
              <a:rPr lang="ru-RU" sz="1200" dirty="0">
                <a:latin typeface="+mj-lt"/>
              </a:rPr>
              <a:t>вузе</a:t>
            </a:r>
          </a:p>
        </p:txBody>
      </p:sp>
      <p:sp>
        <p:nvSpPr>
          <p:cNvPr id="126" name="Скругленный прямоугольник 125"/>
          <p:cNvSpPr/>
          <p:nvPr/>
        </p:nvSpPr>
        <p:spPr bwMode="gray">
          <a:xfrm>
            <a:off x="7750623" y="3162419"/>
            <a:ext cx="1371248" cy="997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200" dirty="0" err="1">
                <a:latin typeface="+mj-lt"/>
              </a:rPr>
              <a:t>Симуляционные</a:t>
            </a:r>
            <a:r>
              <a:rPr lang="ru-RU" sz="1200" dirty="0">
                <a:latin typeface="+mj-lt"/>
              </a:rPr>
              <a:t> </a:t>
            </a:r>
          </a:p>
          <a:p>
            <a:r>
              <a:rPr lang="ru-RU" sz="1200" dirty="0">
                <a:latin typeface="+mj-lt"/>
              </a:rPr>
              <a:t>технологии </a:t>
            </a:r>
          </a:p>
          <a:p>
            <a:r>
              <a:rPr lang="ru-RU" sz="1200" dirty="0">
                <a:latin typeface="+mj-lt"/>
              </a:rPr>
              <a:t>обучения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013719" y="6457758"/>
            <a:ext cx="313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+mj-lt"/>
              </a:rPr>
              <a:t>*</a:t>
            </a:r>
            <a:r>
              <a:rPr lang="ru-RU" sz="1600" i="1" dirty="0" err="1">
                <a:latin typeface="+mj-lt"/>
              </a:rPr>
              <a:t>ППС+сотрудники+обучающиеся</a:t>
            </a:r>
            <a:endParaRPr lang="ru-RU" sz="1600" i="1" dirty="0">
              <a:latin typeface="+mj-lt"/>
            </a:endParaRPr>
          </a:p>
        </p:txBody>
      </p:sp>
      <p:sp>
        <p:nvSpPr>
          <p:cNvPr id="4" name="Полилиния 3"/>
          <p:cNvSpPr/>
          <p:nvPr/>
        </p:nvSpPr>
        <p:spPr bwMode="gray">
          <a:xfrm>
            <a:off x="474453" y="4528868"/>
            <a:ext cx="6530960" cy="362309"/>
          </a:xfrm>
          <a:custGeom>
            <a:avLst/>
            <a:gdLst>
              <a:gd name="connsiteX0" fmla="*/ 0 w 6530960"/>
              <a:gd name="connsiteY0" fmla="*/ 0 h 362309"/>
              <a:gd name="connsiteX1" fmla="*/ 5382883 w 6530960"/>
              <a:gd name="connsiteY1" fmla="*/ 362309 h 362309"/>
              <a:gd name="connsiteX2" fmla="*/ 6504317 w 6530960"/>
              <a:gd name="connsiteY2" fmla="*/ 301924 h 362309"/>
              <a:gd name="connsiteX3" fmla="*/ 6504317 w 6530960"/>
              <a:gd name="connsiteY3" fmla="*/ 301924 h 362309"/>
              <a:gd name="connsiteX4" fmla="*/ 6530196 w 6530960"/>
              <a:gd name="connsiteY4" fmla="*/ 293298 h 362309"/>
              <a:gd name="connsiteX5" fmla="*/ 6521570 w 6530960"/>
              <a:gd name="connsiteY5" fmla="*/ 310551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0960" h="362309">
                <a:moveTo>
                  <a:pt x="0" y="0"/>
                </a:moveTo>
                <a:lnTo>
                  <a:pt x="5382883" y="362309"/>
                </a:lnTo>
                <a:lnTo>
                  <a:pt x="6504317" y="301924"/>
                </a:lnTo>
                <a:lnTo>
                  <a:pt x="6504317" y="301924"/>
                </a:lnTo>
                <a:cubicBezTo>
                  <a:pt x="6508630" y="300486"/>
                  <a:pt x="6527321" y="291860"/>
                  <a:pt x="6530196" y="293298"/>
                </a:cubicBezTo>
                <a:cubicBezTo>
                  <a:pt x="6533071" y="294736"/>
                  <a:pt x="6527320" y="302643"/>
                  <a:pt x="6521570" y="310551"/>
                </a:cubicBez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 bwMode="gray">
          <a:xfrm>
            <a:off x="646981" y="4485736"/>
            <a:ext cx="4787661" cy="405441"/>
          </a:xfrm>
          <a:custGeom>
            <a:avLst/>
            <a:gdLst>
              <a:gd name="connsiteX0" fmla="*/ 0 w 4787661"/>
              <a:gd name="connsiteY0" fmla="*/ 0 h 405441"/>
              <a:gd name="connsiteX1" fmla="*/ 2389517 w 4787661"/>
              <a:gd name="connsiteY1" fmla="*/ 405441 h 405441"/>
              <a:gd name="connsiteX2" fmla="*/ 2389517 w 4787661"/>
              <a:gd name="connsiteY2" fmla="*/ 405441 h 405441"/>
              <a:gd name="connsiteX3" fmla="*/ 4787661 w 4787661"/>
              <a:gd name="connsiteY3" fmla="*/ 353683 h 405441"/>
              <a:gd name="connsiteX4" fmla="*/ 4787661 w 4787661"/>
              <a:gd name="connsiteY4" fmla="*/ 353683 h 405441"/>
              <a:gd name="connsiteX5" fmla="*/ 4787661 w 4787661"/>
              <a:gd name="connsiteY5" fmla="*/ 353683 h 40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661" h="405441">
                <a:moveTo>
                  <a:pt x="0" y="0"/>
                </a:moveTo>
                <a:lnTo>
                  <a:pt x="2389517" y="405441"/>
                </a:lnTo>
                <a:lnTo>
                  <a:pt x="2389517" y="405441"/>
                </a:lnTo>
                <a:lnTo>
                  <a:pt x="4787661" y="353683"/>
                </a:lnTo>
                <a:lnTo>
                  <a:pt x="4787661" y="353683"/>
                </a:lnTo>
                <a:lnTo>
                  <a:pt x="4787661" y="353683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837269"/>
            <a:ext cx="9235350" cy="4767800"/>
            <a:chOff x="0" y="1837269"/>
            <a:chExt cx="9235350" cy="47678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67561" y="1837269"/>
              <a:ext cx="8667789" cy="4767800"/>
              <a:chOff x="186296" y="1913350"/>
              <a:chExt cx="8921772" cy="47678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35215" y="1913350"/>
                <a:ext cx="3590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>
                    <a:latin typeface="+mj-lt"/>
                  </a:rPr>
                  <a:t>Роли преподавателя в </a:t>
                </a:r>
                <a:r>
                  <a:rPr lang="ru-RU" i="1" dirty="0" err="1">
                    <a:latin typeface="+mj-lt"/>
                  </a:rPr>
                  <a:t>мед.вузе</a:t>
                </a:r>
                <a:r>
                  <a:rPr lang="ru-RU" i="1" dirty="0">
                    <a:latin typeface="+mj-lt"/>
                  </a:rPr>
                  <a:t>   </a:t>
                </a:r>
              </a:p>
            </p:txBody>
          </p:sp>
          <p:grpSp>
            <p:nvGrpSpPr>
              <p:cNvPr id="64" name="Группа 63"/>
              <p:cNvGrpSpPr/>
              <p:nvPr/>
            </p:nvGrpSpPr>
            <p:grpSpPr>
              <a:xfrm>
                <a:off x="186296" y="2175811"/>
                <a:ext cx="8921772" cy="4505339"/>
                <a:chOff x="81551" y="2099882"/>
                <a:chExt cx="8921772" cy="4505339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 bwMode="gray">
                <a:xfrm>
                  <a:off x="81551" y="5011888"/>
                  <a:ext cx="8921772" cy="303328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Модули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 bwMode="gray">
                <a:xfrm>
                  <a:off x="3682172" y="5590677"/>
                  <a:ext cx="1792872" cy="1014544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r>
                    <a:rPr lang="ru-RU" dirty="0">
                      <a:latin typeface="+mj-lt"/>
                    </a:rPr>
                    <a:t>Мастер-классы,</a:t>
                  </a:r>
                </a:p>
                <a:p>
                  <a:pPr algn="ctr"/>
                  <a:r>
                    <a:rPr lang="ru-RU" dirty="0">
                      <a:latin typeface="+mj-lt"/>
                    </a:rPr>
                    <a:t>семинары,</a:t>
                  </a:r>
                </a:p>
                <a:p>
                  <a:pPr algn="ctr"/>
                  <a:r>
                    <a:rPr lang="ru-RU" dirty="0">
                      <a:latin typeface="+mj-lt"/>
                    </a:rPr>
                    <a:t>*тренинги</a:t>
                  </a:r>
                </a:p>
              </p:txBody>
            </p:sp>
            <p:sp>
              <p:nvSpPr>
                <p:cNvPr id="28" name="Стрелка вниз 27"/>
                <p:cNvSpPr/>
                <p:nvPr/>
              </p:nvSpPr>
              <p:spPr bwMode="gray">
                <a:xfrm>
                  <a:off x="4460370" y="5315216"/>
                  <a:ext cx="235593" cy="296653"/>
                </a:xfrm>
                <a:prstGeom prst="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175814" y="2099882"/>
                  <a:ext cx="8617567" cy="2636545"/>
                  <a:chOff x="175814" y="2099882"/>
                  <a:chExt cx="8617567" cy="2636545"/>
                </a:xfrm>
              </p:grpSpPr>
              <p:grpSp>
                <p:nvGrpSpPr>
                  <p:cNvPr id="127" name="Группа 126"/>
                  <p:cNvGrpSpPr/>
                  <p:nvPr/>
                </p:nvGrpSpPr>
                <p:grpSpPr>
                  <a:xfrm>
                    <a:off x="5024244" y="4304379"/>
                    <a:ext cx="814545" cy="432048"/>
                    <a:chOff x="3141094" y="4235998"/>
                    <a:chExt cx="814545" cy="432048"/>
                  </a:xfrm>
                </p:grpSpPr>
                <p:sp>
                  <p:nvSpPr>
                    <p:cNvPr id="128" name="Скругленный прямоугольник 127"/>
                    <p:cNvSpPr/>
                    <p:nvPr/>
                  </p:nvSpPr>
                  <p:spPr bwMode="gray">
                    <a:xfrm>
                      <a:off x="314109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9" name="Скругленный прямоугольник 128"/>
                    <p:cNvSpPr/>
                    <p:nvPr/>
                  </p:nvSpPr>
                  <p:spPr bwMode="gray">
                    <a:xfrm>
                      <a:off x="334786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0" name="Скругленный прямоугольник 129"/>
                    <p:cNvSpPr/>
                    <p:nvPr/>
                  </p:nvSpPr>
                  <p:spPr bwMode="gray">
                    <a:xfrm>
                      <a:off x="356388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1" name="Скругленный прямоугольник 130"/>
                    <p:cNvSpPr/>
                    <p:nvPr/>
                  </p:nvSpPr>
                  <p:spPr bwMode="gray">
                    <a:xfrm>
                      <a:off x="377356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32" name="Группа 131"/>
                  <p:cNvGrpSpPr/>
                  <p:nvPr/>
                </p:nvGrpSpPr>
                <p:grpSpPr>
                  <a:xfrm>
                    <a:off x="6551080" y="4296094"/>
                    <a:ext cx="814545" cy="432048"/>
                    <a:chOff x="3141094" y="4235998"/>
                    <a:chExt cx="814545" cy="432048"/>
                  </a:xfrm>
                </p:grpSpPr>
                <p:sp>
                  <p:nvSpPr>
                    <p:cNvPr id="133" name="Скругленный прямоугольник 132"/>
                    <p:cNvSpPr/>
                    <p:nvPr/>
                  </p:nvSpPr>
                  <p:spPr bwMode="gray">
                    <a:xfrm>
                      <a:off x="314109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4" name="Скругленный прямоугольник 133"/>
                    <p:cNvSpPr/>
                    <p:nvPr/>
                  </p:nvSpPr>
                  <p:spPr bwMode="gray">
                    <a:xfrm>
                      <a:off x="334786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5" name="Скругленный прямоугольник 134"/>
                    <p:cNvSpPr/>
                    <p:nvPr/>
                  </p:nvSpPr>
                  <p:spPr bwMode="gray">
                    <a:xfrm>
                      <a:off x="356388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6" name="Скругленный прямоугольник 135"/>
                    <p:cNvSpPr/>
                    <p:nvPr/>
                  </p:nvSpPr>
                  <p:spPr bwMode="gray">
                    <a:xfrm>
                      <a:off x="377356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37" name="Группа 136"/>
                  <p:cNvGrpSpPr/>
                  <p:nvPr/>
                </p:nvGrpSpPr>
                <p:grpSpPr>
                  <a:xfrm>
                    <a:off x="7978836" y="4304379"/>
                    <a:ext cx="814545" cy="432048"/>
                    <a:chOff x="3141094" y="4235998"/>
                    <a:chExt cx="814545" cy="432048"/>
                  </a:xfrm>
                </p:grpSpPr>
                <p:sp>
                  <p:nvSpPr>
                    <p:cNvPr id="138" name="Скругленный прямоугольник 137"/>
                    <p:cNvSpPr/>
                    <p:nvPr/>
                  </p:nvSpPr>
                  <p:spPr bwMode="gray">
                    <a:xfrm>
                      <a:off x="314109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9" name="Скругленный прямоугольник 138"/>
                    <p:cNvSpPr/>
                    <p:nvPr/>
                  </p:nvSpPr>
                  <p:spPr bwMode="gray">
                    <a:xfrm>
                      <a:off x="3347864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0" name="Скругленный прямоугольник 139"/>
                    <p:cNvSpPr/>
                    <p:nvPr/>
                  </p:nvSpPr>
                  <p:spPr bwMode="gray">
                    <a:xfrm>
                      <a:off x="356388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1" name="Скругленный прямоугольник 140"/>
                    <p:cNvSpPr/>
                    <p:nvPr/>
                  </p:nvSpPr>
                  <p:spPr bwMode="gray">
                    <a:xfrm>
                      <a:off x="3773568" y="4235998"/>
                      <a:ext cx="182071" cy="432048"/>
                    </a:xfrm>
                    <a:prstGeom prst="round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</p:spPr>
                  <p:txBody>
                    <a:bodyPr wrap="none"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175814" y="2099882"/>
                    <a:ext cx="4936500" cy="2303697"/>
                    <a:chOff x="175814" y="2099882"/>
                    <a:chExt cx="4936500" cy="2303697"/>
                  </a:xfrm>
                </p:grpSpPr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 rot="5400000">
                      <a:off x="4489694" y="2244773"/>
                      <a:ext cx="767511" cy="477729"/>
                      <a:chOff x="3141092" y="4235999"/>
                      <a:chExt cx="814544" cy="432055"/>
                    </a:xfrm>
                  </p:grpSpPr>
                  <p:sp>
                    <p:nvSpPr>
                      <p:cNvPr id="121" name="Скругленный прямоугольник 120"/>
                      <p:cNvSpPr/>
                      <p:nvPr/>
                    </p:nvSpPr>
                    <p:spPr bwMode="gray">
                      <a:xfrm>
                        <a:off x="3141092" y="4236006"/>
                        <a:ext cx="182071" cy="4320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2" name="Скругленный прямоугольник 121"/>
                      <p:cNvSpPr/>
                      <p:nvPr/>
                    </p:nvSpPr>
                    <p:spPr bwMode="gray">
                      <a:xfrm>
                        <a:off x="3347862" y="4236003"/>
                        <a:ext cx="182071" cy="4320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3" name="Скругленный прямоугольник 122"/>
                      <p:cNvSpPr/>
                      <p:nvPr/>
                    </p:nvSpPr>
                    <p:spPr bwMode="gray">
                      <a:xfrm>
                        <a:off x="3563885" y="4236003"/>
                        <a:ext cx="182071" cy="432048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24" name="Скругленный прямоугольник 123"/>
                      <p:cNvSpPr/>
                      <p:nvPr/>
                    </p:nvSpPr>
                    <p:spPr bwMode="gray">
                      <a:xfrm>
                        <a:off x="3773565" y="4235999"/>
                        <a:ext cx="182071" cy="432048"/>
                      </a:xfrm>
                      <a:prstGeom prst="round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45" name="Группа 44"/>
                    <p:cNvGrpSpPr/>
                    <p:nvPr/>
                  </p:nvGrpSpPr>
                  <p:grpSpPr>
                    <a:xfrm>
                      <a:off x="175814" y="2188810"/>
                      <a:ext cx="4397809" cy="2214769"/>
                      <a:chOff x="175814" y="2188810"/>
                      <a:chExt cx="4397809" cy="2214769"/>
                    </a:xfrm>
                  </p:grpSpPr>
                  <p:sp>
                    <p:nvSpPr>
                      <p:cNvPr id="19" name="Скругленный прямоугольник 18"/>
                      <p:cNvSpPr/>
                      <p:nvPr/>
                    </p:nvSpPr>
                    <p:spPr bwMode="gray">
                      <a:xfrm>
                        <a:off x="323528" y="2188810"/>
                        <a:ext cx="4136842" cy="61808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/>
                        <a:r>
                          <a:rPr lang="ru-RU" sz="1600" dirty="0">
                            <a:latin typeface="+mj-lt"/>
                          </a:rPr>
                          <a:t>Профессионал, менеджер и лидер </a:t>
                        </a:r>
                      </a:p>
                    </p:txBody>
                  </p:sp>
                  <p:sp>
                    <p:nvSpPr>
                      <p:cNvPr id="6" name="Скругленный прямоугольник 5"/>
                      <p:cNvSpPr/>
                      <p:nvPr/>
                    </p:nvSpPr>
                    <p:spPr bwMode="gray">
                      <a:xfrm>
                        <a:off x="175814" y="2886336"/>
                        <a:ext cx="1329253" cy="93842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r>
                          <a:rPr lang="ru-RU" sz="1400" dirty="0">
                            <a:latin typeface="+mj-lt"/>
                          </a:rPr>
                          <a:t>Эффективный </a:t>
                        </a:r>
                      </a:p>
                      <a:p>
                        <a:r>
                          <a:rPr lang="ru-RU" sz="1400" dirty="0">
                            <a:latin typeface="+mj-lt"/>
                          </a:rPr>
                          <a:t>преподаватель</a:t>
                        </a:r>
                      </a:p>
                    </p:txBody>
                  </p:sp>
                  <p:sp>
                    <p:nvSpPr>
                      <p:cNvPr id="99" name="Скругленный прямоугольник 98"/>
                      <p:cNvSpPr/>
                      <p:nvPr/>
                    </p:nvSpPr>
                    <p:spPr bwMode="gray">
                      <a:xfrm>
                        <a:off x="1536928" y="2886336"/>
                        <a:ext cx="1407514" cy="925357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r>
                          <a:rPr lang="ru-RU" sz="1400" dirty="0">
                            <a:latin typeface="+mj-lt"/>
                          </a:rPr>
                          <a:t>Разработчик,</a:t>
                        </a:r>
                      </a:p>
                      <a:p>
                        <a:r>
                          <a:rPr lang="ru-RU" sz="1400" dirty="0">
                            <a:latin typeface="+mj-lt"/>
                          </a:rPr>
                          <a:t>оценщик,</a:t>
                        </a:r>
                      </a:p>
                      <a:p>
                        <a:r>
                          <a:rPr lang="ru-RU" sz="1400" dirty="0">
                            <a:latin typeface="+mj-lt"/>
                          </a:rPr>
                          <a:t>эксперт ОП</a:t>
                        </a:r>
                      </a:p>
                    </p:txBody>
                  </p:sp>
                  <p:sp>
                    <p:nvSpPr>
                      <p:cNvPr id="100" name="Скругленный прямоугольник 99"/>
                      <p:cNvSpPr/>
                      <p:nvPr/>
                    </p:nvSpPr>
                    <p:spPr bwMode="gray">
                      <a:xfrm>
                        <a:off x="2987824" y="2879102"/>
                        <a:ext cx="1585799" cy="925357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r>
                          <a:rPr lang="ru-RU" sz="1400" dirty="0">
                            <a:latin typeface="+mj-lt"/>
                          </a:rPr>
                          <a:t>Ученый, </a:t>
                        </a:r>
                      </a:p>
                      <a:p>
                        <a:r>
                          <a:rPr lang="ru-RU" sz="1400" dirty="0">
                            <a:latin typeface="+mj-lt"/>
                          </a:rPr>
                          <a:t>Исследователь,</a:t>
                        </a:r>
                      </a:p>
                      <a:p>
                        <a:r>
                          <a:rPr lang="ru-RU" sz="1400" dirty="0">
                            <a:latin typeface="+mj-lt"/>
                          </a:rPr>
                          <a:t>Предприниматель</a:t>
                        </a:r>
                      </a:p>
                    </p:txBody>
                  </p:sp>
                  <p:grpSp>
                    <p:nvGrpSpPr>
                      <p:cNvPr id="12" name="Группа 11"/>
                      <p:cNvGrpSpPr/>
                      <p:nvPr/>
                    </p:nvGrpSpPr>
                    <p:grpSpPr>
                      <a:xfrm>
                        <a:off x="3384047" y="3952129"/>
                        <a:ext cx="814545" cy="432048"/>
                        <a:chOff x="3141094" y="4235998"/>
                        <a:chExt cx="814545" cy="432048"/>
                      </a:xfrm>
                    </p:grpSpPr>
                    <p:sp>
                      <p:nvSpPr>
                        <p:cNvPr id="71" name="Скругленный прямоугольник 70"/>
                        <p:cNvSpPr/>
                        <p:nvPr/>
                      </p:nvSpPr>
                      <p:spPr bwMode="gray">
                        <a:xfrm>
                          <a:off x="314109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7" name="Скругленный прямоугольник 106"/>
                        <p:cNvSpPr/>
                        <p:nvPr/>
                      </p:nvSpPr>
                      <p:spPr bwMode="gray">
                        <a:xfrm>
                          <a:off x="334786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8" name="Скругленный прямоугольник 107"/>
                        <p:cNvSpPr/>
                        <p:nvPr/>
                      </p:nvSpPr>
                      <p:spPr bwMode="gray">
                        <a:xfrm>
                          <a:off x="356388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09" name="Скругленный прямоугольник 108"/>
                        <p:cNvSpPr/>
                        <p:nvPr/>
                      </p:nvSpPr>
                      <p:spPr bwMode="gray">
                        <a:xfrm>
                          <a:off x="377356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grpSp>
                    <p:nvGrpSpPr>
                      <p:cNvPr id="110" name="Группа 109"/>
                      <p:cNvGrpSpPr/>
                      <p:nvPr/>
                    </p:nvGrpSpPr>
                    <p:grpSpPr>
                      <a:xfrm>
                        <a:off x="274751" y="3971531"/>
                        <a:ext cx="814545" cy="432048"/>
                        <a:chOff x="3141094" y="4235998"/>
                        <a:chExt cx="814545" cy="432048"/>
                      </a:xfrm>
                    </p:grpSpPr>
                    <p:sp>
                      <p:nvSpPr>
                        <p:cNvPr id="111" name="Скругленный прямоугольник 110"/>
                        <p:cNvSpPr/>
                        <p:nvPr/>
                      </p:nvSpPr>
                      <p:spPr bwMode="gray">
                        <a:xfrm>
                          <a:off x="314109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2" name="Скругленный прямоугольник 111"/>
                        <p:cNvSpPr/>
                        <p:nvPr/>
                      </p:nvSpPr>
                      <p:spPr bwMode="gray">
                        <a:xfrm>
                          <a:off x="334786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3" name="Скругленный прямоугольник 112"/>
                        <p:cNvSpPr/>
                        <p:nvPr/>
                      </p:nvSpPr>
                      <p:spPr bwMode="gray">
                        <a:xfrm>
                          <a:off x="356388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4" name="Скругленный прямоугольник 113"/>
                        <p:cNvSpPr/>
                        <p:nvPr/>
                      </p:nvSpPr>
                      <p:spPr bwMode="gray">
                        <a:xfrm>
                          <a:off x="377356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grpSp>
                    <p:nvGrpSpPr>
                      <p:cNvPr id="115" name="Группа 114"/>
                      <p:cNvGrpSpPr/>
                      <p:nvPr/>
                    </p:nvGrpSpPr>
                    <p:grpSpPr>
                      <a:xfrm>
                        <a:off x="1795589" y="3960509"/>
                        <a:ext cx="814545" cy="432048"/>
                        <a:chOff x="3141094" y="4235998"/>
                        <a:chExt cx="814545" cy="432048"/>
                      </a:xfrm>
                    </p:grpSpPr>
                    <p:sp>
                      <p:nvSpPr>
                        <p:cNvPr id="116" name="Скругленный прямоугольник 115"/>
                        <p:cNvSpPr/>
                        <p:nvPr/>
                      </p:nvSpPr>
                      <p:spPr bwMode="gray">
                        <a:xfrm>
                          <a:off x="314109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7" name="Скругленный прямоугольник 116"/>
                        <p:cNvSpPr/>
                        <p:nvPr/>
                      </p:nvSpPr>
                      <p:spPr bwMode="gray">
                        <a:xfrm>
                          <a:off x="3347864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8" name="Скругленный прямоугольник 117"/>
                        <p:cNvSpPr/>
                        <p:nvPr/>
                      </p:nvSpPr>
                      <p:spPr bwMode="gray">
                        <a:xfrm>
                          <a:off x="356388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7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119" name="Скругленный прямоугольник 118"/>
                        <p:cNvSpPr/>
                        <p:nvPr/>
                      </p:nvSpPr>
                      <p:spPr bwMode="gray">
                        <a:xfrm>
                          <a:off x="3773568" y="4235998"/>
                          <a:ext cx="182071" cy="432048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txBody>
                        <a:bodyPr wrap="none"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42" name="Прямая соединительная линия 41"/>
                      <p:cNvCxnSpPr/>
                      <p:nvPr/>
                    </p:nvCxnSpPr>
                    <p:spPr>
                      <a:xfrm>
                        <a:off x="677567" y="3826506"/>
                        <a:ext cx="2322" cy="171469"/>
                      </a:xfrm>
                      <a:prstGeom prst="line">
                        <a:avLst/>
                      </a:prstGeom>
                      <a:ln w="28575">
                        <a:solidFill>
                          <a:srgbClr val="2A166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Прямая соединительная линия 141"/>
                      <p:cNvCxnSpPr/>
                      <p:nvPr/>
                    </p:nvCxnSpPr>
                    <p:spPr>
                      <a:xfrm>
                        <a:off x="2193414" y="3789040"/>
                        <a:ext cx="2322" cy="171469"/>
                      </a:xfrm>
                      <a:prstGeom prst="line">
                        <a:avLst/>
                      </a:prstGeom>
                      <a:ln w="28575">
                        <a:solidFill>
                          <a:srgbClr val="2A166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Прямая соединительная линия 142"/>
                      <p:cNvCxnSpPr/>
                      <p:nvPr/>
                    </p:nvCxnSpPr>
                    <p:spPr>
                      <a:xfrm>
                        <a:off x="3777590" y="3789040"/>
                        <a:ext cx="2322" cy="171469"/>
                      </a:xfrm>
                      <a:prstGeom prst="line">
                        <a:avLst/>
                      </a:prstGeom>
                      <a:ln w="28575">
                        <a:solidFill>
                          <a:srgbClr val="2A166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4" name="Прямая соединительная линия 143"/>
                    <p:cNvCxnSpPr/>
                    <p:nvPr/>
                  </p:nvCxnSpPr>
                  <p:spPr>
                    <a:xfrm>
                      <a:off x="4460370" y="2470061"/>
                      <a:ext cx="174226" cy="2036"/>
                    </a:xfrm>
                    <a:prstGeom prst="line">
                      <a:avLst/>
                    </a:prstGeom>
                    <a:ln w="28575">
                      <a:solidFill>
                        <a:srgbClr val="2A166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5433774" y="4149080"/>
                    <a:ext cx="2322" cy="171469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6945942" y="4149080"/>
                    <a:ext cx="2322" cy="171469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>
                    <a:off x="8388482" y="4145010"/>
                    <a:ext cx="2322" cy="171469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0" name="Скругленный прямоугольник 9"/>
            <p:cNvSpPr/>
            <p:nvPr/>
          </p:nvSpPr>
          <p:spPr bwMode="gray">
            <a:xfrm>
              <a:off x="0" y="2669669"/>
              <a:ext cx="654777" cy="11418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vert270" wrap="none"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+mn-lt"/>
                </a:rPr>
                <a:t>Педагогика </a:t>
              </a:r>
            </a:p>
            <a:p>
              <a:pPr algn="ctr"/>
              <a:r>
                <a:rPr lang="ru-RU" sz="1400" dirty="0">
                  <a:solidFill>
                    <a:schemeClr val="bg1"/>
                  </a:solidFill>
                  <a:latin typeface="+mn-lt"/>
                </a:rPr>
                <a:t>высшей школы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87871" y="3779560"/>
            <a:ext cx="92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+mn-lt"/>
              </a:rPr>
              <a:t>Core course</a:t>
            </a:r>
            <a:endParaRPr lang="ru-RU" sz="1200" i="1" dirty="0">
              <a:latin typeface="+mn-lt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Карагандинский государственный медицинский университет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-21594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114936" y="2820676"/>
            <a:ext cx="6315253" cy="3695707"/>
            <a:chOff x="5350127" y="836712"/>
            <a:chExt cx="6061870" cy="4038937"/>
          </a:xfrm>
        </p:grpSpPr>
        <p:sp>
          <p:nvSpPr>
            <p:cNvPr id="152" name="TextBox 151"/>
            <p:cNvSpPr txBox="1"/>
            <p:nvPr/>
          </p:nvSpPr>
          <p:spPr>
            <a:xfrm>
              <a:off x="7584667" y="1156779"/>
              <a:ext cx="1312930" cy="70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2A166F"/>
                  </a:solidFill>
                  <a:latin typeface="+mj-lt"/>
                </a:rPr>
                <a:t>6 </a:t>
              </a:r>
              <a:r>
                <a:rPr lang="ru-RU" sz="3600" dirty="0" err="1">
                  <a:solidFill>
                    <a:srgbClr val="2A166F"/>
                  </a:solidFill>
                  <a:latin typeface="+mj-lt"/>
                </a:rPr>
                <a:t>нед</a:t>
              </a:r>
              <a:r>
                <a:rPr lang="ru-RU" sz="3600" dirty="0">
                  <a:solidFill>
                    <a:srgbClr val="2A166F"/>
                  </a:solidFill>
                  <a:latin typeface="+mj-lt"/>
                </a:rPr>
                <a:t>.</a:t>
              </a:r>
            </a:p>
          </p:txBody>
        </p:sp>
        <p:sp>
          <p:nvSpPr>
            <p:cNvPr id="153" name="Овал 152"/>
            <p:cNvSpPr/>
            <p:nvPr/>
          </p:nvSpPr>
          <p:spPr bwMode="gray">
            <a:xfrm>
              <a:off x="7505283" y="836712"/>
              <a:ext cx="1379821" cy="1379821"/>
            </a:xfrm>
            <a:prstGeom prst="ellipse">
              <a:avLst/>
            </a:prstGeom>
            <a:noFill/>
            <a:ln w="76200">
              <a:solidFill>
                <a:srgbClr val="2A166F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413464" y="1947478"/>
              <a:ext cx="1582253" cy="4372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A166F"/>
                  </a:solidFill>
                  <a:latin typeface="+mj-lt"/>
                </a:rPr>
                <a:t>108 часов</a:t>
              </a:r>
              <a:endParaRPr lang="ru-RU" sz="1600" dirty="0">
                <a:solidFill>
                  <a:srgbClr val="2A166F"/>
                </a:solidFill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0B743D-CE7C-43B2-A15B-2C4AF29C01C5}"/>
                </a:ext>
              </a:extLst>
            </p:cNvPr>
            <p:cNvSpPr txBox="1"/>
            <p:nvPr/>
          </p:nvSpPr>
          <p:spPr>
            <a:xfrm>
              <a:off x="5350127" y="4438380"/>
              <a:ext cx="1106131" cy="43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2A166F"/>
                  </a:solidFill>
                  <a:latin typeface="+mj-lt"/>
                </a:rPr>
                <a:t>1 неделя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961D3D-57E4-4796-B86A-121D74B044A3}"/>
                </a:ext>
              </a:extLst>
            </p:cNvPr>
            <p:cNvSpPr txBox="1"/>
            <p:nvPr/>
          </p:nvSpPr>
          <p:spPr>
            <a:xfrm>
              <a:off x="9829744" y="2856181"/>
              <a:ext cx="1582253" cy="4372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2A166F"/>
                  </a:solidFill>
                  <a:latin typeface="+mj-lt"/>
                </a:rPr>
                <a:t>1 неделя</a:t>
              </a:r>
              <a:endParaRPr lang="ru-RU" sz="1600" dirty="0">
                <a:solidFill>
                  <a:srgbClr val="2A166F"/>
                </a:solidFill>
                <a:latin typeface="+mj-lt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" y="-104202"/>
            <a:ext cx="1526142" cy="103694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 bwMode="gray">
          <a:xfrm>
            <a:off x="114936" y="1245993"/>
            <a:ext cx="3753333" cy="618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txBody>
          <a:bodyPr wrap="none" rtlCol="0" anchor="ctr"/>
          <a:lstStyle/>
          <a:p>
            <a:pPr algn="ctr"/>
            <a:r>
              <a:rPr lang="ru-RU" b="1" dirty="0">
                <a:latin typeface="+mj-lt"/>
              </a:rPr>
              <a:t>Разработчик, оценщик, эксперт ОП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gray">
          <a:xfrm>
            <a:off x="199514" y="2018589"/>
            <a:ext cx="1778830" cy="5813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Проектирование ОП</a:t>
            </a:r>
          </a:p>
        </p:txBody>
      </p:sp>
      <p:sp>
        <p:nvSpPr>
          <p:cNvPr id="99" name="Скругленный прямоугольник 98"/>
          <p:cNvSpPr/>
          <p:nvPr/>
        </p:nvSpPr>
        <p:spPr bwMode="gray">
          <a:xfrm>
            <a:off x="199514" y="2716024"/>
            <a:ext cx="1778830" cy="5469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Оценка ОП</a:t>
            </a:r>
          </a:p>
        </p:txBody>
      </p:sp>
      <p:sp>
        <p:nvSpPr>
          <p:cNvPr id="100" name="Скругленный прямоугольник 99"/>
          <p:cNvSpPr/>
          <p:nvPr/>
        </p:nvSpPr>
        <p:spPr bwMode="gray">
          <a:xfrm>
            <a:off x="199514" y="4374762"/>
            <a:ext cx="1778829" cy="75644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Международные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стандарты качества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в образовании</a:t>
            </a:r>
          </a:p>
        </p:txBody>
      </p:sp>
      <p:sp>
        <p:nvSpPr>
          <p:cNvPr id="76" name="Скругленный прямоугольник 75"/>
          <p:cNvSpPr/>
          <p:nvPr/>
        </p:nvSpPr>
        <p:spPr bwMode="gray">
          <a:xfrm>
            <a:off x="199514" y="3379131"/>
            <a:ext cx="1778829" cy="9231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Образовательные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стратегии (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SPICES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),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бразовательные </a:t>
            </a:r>
          </a:p>
          <a:p>
            <a:r>
              <a:rPr lang="kk-KZ" sz="1400" dirty="0" smtClean="0">
                <a:solidFill>
                  <a:schemeClr val="bg1"/>
                </a:solidFill>
                <a:latin typeface="+mj-lt"/>
              </a:rPr>
              <a:t>п</a:t>
            </a:r>
            <a:r>
              <a:rPr lang="ru-RU" sz="1400" dirty="0" err="1" smtClean="0">
                <a:solidFill>
                  <a:schemeClr val="bg1"/>
                </a:solidFill>
                <a:latin typeface="+mj-lt"/>
              </a:rPr>
              <a:t>ринципы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FAIR)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0971" y="1277115"/>
            <a:ext cx="5089997" cy="350865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Дизайн образовательной программы, основанной на конечных результатах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Принципы стратегического планирования деятельности школы/факультета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Принятие и реализация решений на основе полученных данных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Методы</a:t>
            </a:r>
            <a:r>
              <a:rPr lang="en-US" sz="800" dirty="0">
                <a:cs typeface="Times New Roman" panose="02020603050405020304" pitchFamily="18" charset="0"/>
              </a:rPr>
              <a:t> </a:t>
            </a:r>
            <a:r>
              <a:rPr lang="ru-RU" sz="800" dirty="0">
                <a:cs typeface="Times New Roman" panose="02020603050405020304" pitchFamily="18" charset="0"/>
              </a:rPr>
              <a:t>извлечения знаний экспертов («дизайн мышления», «мозговой штурм», «круглый стол», «модель </a:t>
            </a:r>
            <a:r>
              <a:rPr lang="ru-RU" sz="800" dirty="0" err="1">
                <a:cs typeface="Times New Roman" panose="02020603050405020304" pitchFamily="18" charset="0"/>
              </a:rPr>
              <a:t>Канваса</a:t>
            </a:r>
            <a:r>
              <a:rPr lang="ru-RU" sz="800" dirty="0">
                <a:cs typeface="Times New Roman" panose="02020603050405020304" pitchFamily="18" charset="0"/>
              </a:rPr>
              <a:t>», метод </a:t>
            </a:r>
            <a:r>
              <a:rPr lang="ru-RU" sz="800" dirty="0" err="1">
                <a:cs typeface="Times New Roman" panose="02020603050405020304" pitchFamily="18" charset="0"/>
              </a:rPr>
              <a:t>Дельфи</a:t>
            </a:r>
            <a:r>
              <a:rPr lang="ru-RU" sz="800" dirty="0">
                <a:cs typeface="Times New Roman" panose="02020603050405020304" pitchFamily="18" charset="0"/>
              </a:rPr>
              <a:t> и др.)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Формулирование конечных результатов обучения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Методы определения и выявления проблем в реализации образовательной программы (результаты анкетирования, оценки знаний обучающихся, фокус-групп и др.)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Планирование научных исследований в области медицинского образования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Реализация основных принципов кредитной системы обучения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Реализация принципов академической честности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Доказательное медицинское образование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Реализация принципов студент-центрированного обучения</a:t>
            </a:r>
            <a:endParaRPr lang="en-US" sz="8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Стандарты Всемирной федерации медицинского образования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Подготовка отчета о самооценке при аккредитации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Политика внутреннего обеспечения качества на основе стандартов </a:t>
            </a:r>
            <a:r>
              <a:rPr lang="en-US" sz="800" dirty="0">
                <a:cs typeface="Times New Roman" panose="02020603050405020304" pitchFamily="18" charset="0"/>
              </a:rPr>
              <a:t>ESG</a:t>
            </a:r>
            <a:endParaRPr lang="ru-RU" sz="8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Планирование и реализация проблемно-ориентированных образовательных программ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Планирование и реализация интегрированных образовательных программ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Матричная структура управления образовательной программой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Планирование образовательных программ, основанных на потребностях общества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Индивидуальные образовательные траектории, элективные дисциплины, </a:t>
            </a:r>
            <a:r>
              <a:rPr lang="en-US" sz="800" dirty="0">
                <a:cs typeface="Times New Roman" panose="02020603050405020304" pitchFamily="18" charset="0"/>
              </a:rPr>
              <a:t>major </a:t>
            </a:r>
            <a:r>
              <a:rPr lang="ru-RU" sz="800" dirty="0">
                <a:cs typeface="Times New Roman" panose="02020603050405020304" pitchFamily="18" charset="0"/>
              </a:rPr>
              <a:t>и </a:t>
            </a:r>
            <a:r>
              <a:rPr lang="en-US" sz="800" dirty="0">
                <a:cs typeface="Times New Roman" panose="02020603050405020304" pitchFamily="18" charset="0"/>
              </a:rPr>
              <a:t>minor</a:t>
            </a:r>
            <a:r>
              <a:rPr lang="ru-RU" sz="800" dirty="0">
                <a:cs typeface="Times New Roman" panose="02020603050405020304" pitchFamily="18" charset="0"/>
              </a:rPr>
              <a:t> образовательные программы</a:t>
            </a: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Методы оценки в медицинском образовании: планирование и оценка эффективности</a:t>
            </a:r>
          </a:p>
          <a:p>
            <a:pPr>
              <a:spcAft>
                <a:spcPts val="600"/>
              </a:spcAft>
            </a:pPr>
            <a:r>
              <a:rPr lang="en-US" sz="800" dirty="0">
                <a:cs typeface="Times New Roman" panose="02020603050405020304" pitchFamily="18" charset="0"/>
              </a:rPr>
              <a:t>Curriculum mapping: </a:t>
            </a:r>
            <a:r>
              <a:rPr lang="ru-RU" sz="800" dirty="0">
                <a:cs typeface="Times New Roman" panose="02020603050405020304" pitchFamily="18" charset="0"/>
              </a:rPr>
              <a:t>системный подход к планированию и реализации образовательной </a:t>
            </a:r>
            <a:r>
              <a:rPr lang="ru-RU" sz="800" dirty="0" smtClean="0">
                <a:cs typeface="Times New Roman" panose="02020603050405020304" pitchFamily="18" charset="0"/>
              </a:rPr>
              <a:t>программы</a:t>
            </a:r>
          </a:p>
          <a:p>
            <a:pPr>
              <a:spcAft>
                <a:spcPts val="600"/>
              </a:spcAft>
            </a:pPr>
            <a:r>
              <a:rPr lang="ru-RU" sz="800" dirty="0" smtClean="0">
                <a:cs typeface="Times New Roman" panose="02020603050405020304" pitchFamily="18" charset="0"/>
              </a:rPr>
              <a:t>Технологии обучения </a:t>
            </a:r>
            <a:endParaRPr lang="ru-RU" sz="8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800" dirty="0">
                <a:cs typeface="Times New Roman" panose="02020603050405020304" pitchFamily="18" charset="0"/>
              </a:rPr>
              <a:t>Система академической поддержки обучающихся, наставничество</a:t>
            </a:r>
          </a:p>
          <a:p>
            <a:pPr>
              <a:spcAft>
                <a:spcPts val="600"/>
              </a:spcAft>
            </a:pPr>
            <a:endParaRPr lang="ru-RU" sz="800" dirty="0"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97EFD7-2369-47A6-941C-068AB5AC398F}"/>
              </a:ext>
            </a:extLst>
          </p:cNvPr>
          <p:cNvSpPr/>
          <p:nvPr/>
        </p:nvSpPr>
        <p:spPr>
          <a:xfrm>
            <a:off x="1978343" y="-18432"/>
            <a:ext cx="6706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Программа обучения членов академического комитета,</a:t>
            </a:r>
          </a:p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сотрудников департаментов академической работы,</a:t>
            </a:r>
          </a:p>
          <a:p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деканов и заместителей декана по академической работе</a:t>
            </a:r>
          </a:p>
        </p:txBody>
      </p:sp>
      <p:sp>
        <p:nvSpPr>
          <p:cNvPr id="22" name="Скругленный прямоугольник 99">
            <a:extLst>
              <a:ext uri="{FF2B5EF4-FFF2-40B4-BE49-F238E27FC236}">
                <a16:creationId xmlns:a16="http://schemas.microsoft.com/office/drawing/2014/main" id="{F388BFD5-3535-4422-83B9-9ED14DD4D422}"/>
              </a:ext>
            </a:extLst>
          </p:cNvPr>
          <p:cNvSpPr/>
          <p:nvPr/>
        </p:nvSpPr>
        <p:spPr bwMode="gray">
          <a:xfrm>
            <a:off x="199514" y="5214194"/>
            <a:ext cx="1778829" cy="591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400" dirty="0">
                <a:latin typeface="+mj-lt"/>
              </a:rPr>
              <a:t>Технологии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проектирования ОП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735F842-AC47-488A-A4ED-083B5C1CE4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2924" y="5045097"/>
          <a:ext cx="6966141" cy="1624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39">
                  <a:extLst>
                    <a:ext uri="{9D8B030D-6E8A-4147-A177-3AD203B41FA5}">
                      <a16:colId xmlns:a16="http://schemas.microsoft.com/office/drawing/2014/main" val="2793505929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880072298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3568883993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2154643400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1851672922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2977041521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389426579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1423480751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763990558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4021831236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4022931989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543531251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2423978384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2306451450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3595855667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390054203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3247623400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2460625818"/>
                    </a:ext>
                  </a:extLst>
                </a:gridCol>
                <a:gridCol w="366639">
                  <a:extLst>
                    <a:ext uri="{9D8B030D-6E8A-4147-A177-3AD203B41FA5}">
                      <a16:colId xmlns:a16="http://schemas.microsoft.com/office/drawing/2014/main" val="1774926128"/>
                    </a:ext>
                  </a:extLst>
                </a:gridCol>
              </a:tblGrid>
              <a:tr h="198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Час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extLst>
                  <a:ext uri="{0D108BD9-81ED-4DB2-BD59-A6C34878D82A}">
                    <a16:rowId xmlns:a16="http://schemas.microsoft.com/office/drawing/2014/main" val="1794344438"/>
                  </a:ext>
                </a:extLst>
              </a:tr>
              <a:tr h="1425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Вид работы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Видеолекция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Дискуссия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Выполнение индивидуального задания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err="1">
                          <a:effectLst/>
                        </a:rPr>
                        <a:t>Видеолекция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Дискуссия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Выполнение индивидуального задания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Выполнение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группового задания, связанного с практической деятельностью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Обсуждение и подведение итогов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2" marR="4512" marT="4512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43150"/>
                  </a:ext>
                </a:extLst>
              </a:tr>
            </a:tbl>
          </a:graphicData>
        </a:graphic>
      </p:graphicFrame>
      <p:sp>
        <p:nvSpPr>
          <p:cNvPr id="24" name="Скругленный прямоугольник 99">
            <a:extLst>
              <a:ext uri="{FF2B5EF4-FFF2-40B4-BE49-F238E27FC236}">
                <a16:creationId xmlns:a16="http://schemas.microsoft.com/office/drawing/2014/main" id="{8E360350-B636-4125-9BF4-D23B66B287BF}"/>
              </a:ext>
            </a:extLst>
          </p:cNvPr>
          <p:cNvSpPr/>
          <p:nvPr/>
        </p:nvSpPr>
        <p:spPr bwMode="gray">
          <a:xfrm>
            <a:off x="191518" y="5936338"/>
            <a:ext cx="1778829" cy="591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r>
              <a:rPr lang="ru-RU" sz="1200" dirty="0">
                <a:latin typeface="+mj-lt"/>
              </a:rPr>
              <a:t>Научные исследования</a:t>
            </a:r>
          </a:p>
          <a:p>
            <a:r>
              <a:rPr lang="ru-RU" sz="1200" dirty="0">
                <a:latin typeface="+mj-lt"/>
              </a:rPr>
              <a:t>в </a:t>
            </a:r>
            <a:r>
              <a:rPr lang="ru-RU" sz="1200" dirty="0" err="1">
                <a:latin typeface="+mj-lt"/>
              </a:rPr>
              <a:t>медобразовании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19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90800"/>
              </p:ext>
            </p:extLst>
          </p:nvPr>
        </p:nvGraphicFramePr>
        <p:xfrm>
          <a:off x="1908652" y="1909882"/>
          <a:ext cx="6912768" cy="304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верх 11"/>
          <p:cNvSpPr/>
          <p:nvPr/>
        </p:nvSpPr>
        <p:spPr>
          <a:xfrm>
            <a:off x="683568" y="2394075"/>
            <a:ext cx="576064" cy="2322258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Подходы развития ППС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016033"/>
            <a:ext cx="1584176" cy="270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официальный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3508" y="4824345"/>
            <a:ext cx="1656184" cy="241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неофициальный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59748" y="5312280"/>
            <a:ext cx="1584176" cy="270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Индивидуальный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4363" y="5312280"/>
            <a:ext cx="1584176" cy="270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групповой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487939" y="5191729"/>
            <a:ext cx="3672408" cy="51113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Контекст для обучения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794" y="6048703"/>
            <a:ext cx="84196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A systematic review of faculty development initiatives designed to enhance teaching effectiveness: A 10-year update: BEME Guide No. 40</a:t>
            </a:r>
            <a:endParaRPr lang="ru-RU" sz="105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28165"/>
            <a:ext cx="7020272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подход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10349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200632"/>
            <a:ext cx="4710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Международный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подход к подготовке 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поддержки компетенций ППС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-10349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749" y="1826315"/>
            <a:ext cx="1870709" cy="938719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100" b="1" dirty="0"/>
              <a:t>Курс «Педагогика высшей школы» с получением сертификата о базовой педагогической квалификации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5502" y="2149481"/>
            <a:ext cx="1612122" cy="492443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400" b="1" dirty="0" err="1"/>
              <a:t>Менторство</a:t>
            </a:r>
            <a:endParaRPr lang="ru-RU" sz="1400" b="1" dirty="0"/>
          </a:p>
          <a:p>
            <a:pPr lvl="0"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1826315"/>
            <a:ext cx="1758578" cy="1246495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/>
              <a:t>Обучение по компетентностям</a:t>
            </a:r>
            <a:endParaRPr lang="en-US" sz="1400" b="1" dirty="0"/>
          </a:p>
          <a:p>
            <a:pPr lvl="0" algn="ctr"/>
            <a:r>
              <a:rPr lang="ru-RU" sz="1100" b="1" dirty="0"/>
              <a:t>  </a:t>
            </a:r>
          </a:p>
          <a:p>
            <a:pPr lvl="0" algn="ctr"/>
            <a:r>
              <a:rPr lang="ru-RU" sz="1200" dirty="0"/>
              <a:t>(построение индивидуальной траектории)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4182" y="1210762"/>
            <a:ext cx="3804524" cy="400110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Траектория развития ППС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9693" y="1849399"/>
            <a:ext cx="1794515" cy="1431161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/>
              <a:t>Квалификационный уровень ППС</a:t>
            </a:r>
            <a:endParaRPr lang="en-US" sz="1400" b="1" dirty="0"/>
          </a:p>
          <a:p>
            <a:pPr lvl="0" algn="ctr"/>
            <a:endParaRPr lang="ru-RU" sz="1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Академическое направление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Научное направление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2027" y="3635557"/>
            <a:ext cx="3672874" cy="338554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Система управления эффективностью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901" y="4304752"/>
            <a:ext cx="1935990" cy="738664"/>
          </a:xfrm>
          <a:prstGeom prst="rect">
            <a:avLst/>
          </a:prstGeom>
          <a:ln w="6350">
            <a:solidFill>
              <a:srgbClr val="CC33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400" dirty="0"/>
              <a:t>Портфолио преподавателя/</a:t>
            </a:r>
          </a:p>
          <a:p>
            <a:pPr lvl="0" algn="ctr"/>
            <a:r>
              <a:rPr lang="ru-RU" sz="1400" dirty="0"/>
              <a:t>самооценка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2448" y="4304752"/>
            <a:ext cx="1563751" cy="738664"/>
          </a:xfrm>
          <a:prstGeom prst="rect">
            <a:avLst/>
          </a:prstGeom>
          <a:ln w="6350">
            <a:solidFill>
              <a:srgbClr val="CC33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400" dirty="0"/>
              <a:t>Экспертная оценка/отзыв менторов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2938" y="4304752"/>
            <a:ext cx="1280865" cy="738664"/>
          </a:xfrm>
          <a:prstGeom prst="rect">
            <a:avLst/>
          </a:prstGeom>
          <a:ln w="6350">
            <a:solidFill>
              <a:srgbClr val="CC33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400" dirty="0"/>
              <a:t>Рейтинг по индикаторам</a:t>
            </a:r>
            <a:endParaRPr lang="en-US" sz="1400" dirty="0"/>
          </a:p>
          <a:p>
            <a:pPr lvl="0" algn="ctr"/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13452" y="4304752"/>
            <a:ext cx="2638059" cy="738664"/>
          </a:xfrm>
          <a:prstGeom prst="rect">
            <a:avLst/>
          </a:prstGeom>
          <a:ln w="6350">
            <a:solidFill>
              <a:srgbClr val="CC33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ctr"/>
            <a:r>
              <a:rPr lang="ru-RU" sz="1400" dirty="0"/>
              <a:t>Анализ результатов мониторинга и принятие решений на уровне вуза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246720" y="2249044"/>
            <a:ext cx="405983" cy="2625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313677" y="2249044"/>
            <a:ext cx="405983" cy="2625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552451" y="2249044"/>
            <a:ext cx="405983" cy="2625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97103" y="212611"/>
            <a:ext cx="715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Концепция подготовки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преподавателей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НАО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МУК </a:t>
            </a:r>
            <a:endParaRPr lang="ru-KZ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03CCE6-8B57-40C3-B473-CB6C6560A9CA}"/>
              </a:ext>
            </a:extLst>
          </p:cNvPr>
          <p:cNvCxnSpPr>
            <a:cxnSpLocks/>
          </p:cNvCxnSpPr>
          <p:nvPr/>
        </p:nvCxnSpPr>
        <p:spPr>
          <a:xfrm>
            <a:off x="1317896" y="4011244"/>
            <a:ext cx="6020117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13804DF-5985-4971-A3C2-F51DAAD8238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317896" y="4011244"/>
            <a:ext cx="0" cy="29350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0F30C4-3CF7-41A6-86D7-C762E6873B0C}"/>
              </a:ext>
            </a:extLst>
          </p:cNvPr>
          <p:cNvCxnSpPr>
            <a:cxnSpLocks/>
          </p:cNvCxnSpPr>
          <p:nvPr/>
        </p:nvCxnSpPr>
        <p:spPr>
          <a:xfrm>
            <a:off x="3161549" y="4011244"/>
            <a:ext cx="0" cy="29350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D4411D6-FAD6-4A69-91C4-13A893C1D48B}"/>
              </a:ext>
            </a:extLst>
          </p:cNvPr>
          <p:cNvCxnSpPr>
            <a:cxnSpLocks/>
          </p:cNvCxnSpPr>
          <p:nvPr/>
        </p:nvCxnSpPr>
        <p:spPr>
          <a:xfrm>
            <a:off x="5105765" y="4011244"/>
            <a:ext cx="0" cy="29350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B1D48E-E652-4758-A211-BA78FA3AC771}"/>
              </a:ext>
            </a:extLst>
          </p:cNvPr>
          <p:cNvCxnSpPr>
            <a:cxnSpLocks/>
          </p:cNvCxnSpPr>
          <p:nvPr/>
        </p:nvCxnSpPr>
        <p:spPr>
          <a:xfrm>
            <a:off x="7321739" y="4011244"/>
            <a:ext cx="0" cy="29350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497" y="3244334"/>
            <a:ext cx="5217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110" y="0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1036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+mj-lt"/>
                <a:cs typeface="Times New Roman" panose="02020603050405020304" pitchFamily="18" charset="0"/>
              </a:rPr>
              <a:t>Директор ЦТОТ: </a:t>
            </a:r>
          </a:p>
          <a:p>
            <a:pPr algn="r"/>
            <a:r>
              <a:rPr lang="ru-RU" dirty="0">
                <a:latin typeface="+mj-lt"/>
                <a:cs typeface="Times New Roman" panose="02020603050405020304" pitchFamily="18" charset="0"/>
              </a:rPr>
              <a:t>Муратова Алма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Зульфухаровна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+mj-lt"/>
                <a:cs typeface="Times New Roman" panose="02020603050405020304" pitchFamily="18" charset="0"/>
              </a:rPr>
              <a:t>Тел:8(7212)503930(1233), сот:87023377873</a:t>
            </a:r>
          </a:p>
          <a:p>
            <a:pPr algn="r"/>
            <a:r>
              <a:rPr lang="en-US" b="1" i="1" dirty="0">
                <a:latin typeface="+mj-lt"/>
                <a:cs typeface="Times New Roman" panose="02020603050405020304" pitchFamily="18" charset="0"/>
              </a:rPr>
              <a:t>Email</a:t>
            </a:r>
            <a:r>
              <a:rPr lang="ru-RU" b="1" i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Muratova@kgmu.kz</a:t>
            </a:r>
            <a:endParaRPr lang="ru-RU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3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3728" y="30726"/>
            <a:ext cx="6624736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педагогической квалификации по 6 основным компетенциям ППС КГМУ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4745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5629" y="130332"/>
            <a:ext cx="72337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ГСДО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(программы повышения педагогической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квалификации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ППС КГМУ) 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77457" y="1239968"/>
            <a:ext cx="9009081" cy="510970"/>
            <a:chOff x="98555" y="973814"/>
            <a:chExt cx="9009081" cy="510970"/>
          </a:xfrm>
          <a:solidFill>
            <a:schemeClr val="bg1">
              <a:lumMod val="65000"/>
            </a:schemeClr>
          </a:solidFill>
        </p:grpSpPr>
        <p:sp>
          <p:nvSpPr>
            <p:cNvPr id="14" name="Пятиугольник 13"/>
            <p:cNvSpPr/>
            <p:nvPr/>
          </p:nvSpPr>
          <p:spPr bwMode="gray">
            <a:xfrm>
              <a:off x="98555" y="973814"/>
              <a:ext cx="1242660" cy="504056"/>
            </a:xfrm>
            <a:prstGeom prst="homePlat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latin typeface="+mj-lt"/>
                </a:rPr>
                <a:t>2011</a:t>
              </a:r>
            </a:p>
          </p:txBody>
        </p:sp>
        <p:sp>
          <p:nvSpPr>
            <p:cNvPr id="23" name="Пятиугольник 22"/>
            <p:cNvSpPr/>
            <p:nvPr/>
          </p:nvSpPr>
          <p:spPr bwMode="gray">
            <a:xfrm>
              <a:off x="7811492" y="980728"/>
              <a:ext cx="1296144" cy="504056"/>
            </a:xfrm>
            <a:prstGeom prst="homePlate">
              <a:avLst/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</a:rPr>
                <a:t>2017</a:t>
              </a:r>
            </a:p>
          </p:txBody>
        </p:sp>
        <p:cxnSp>
          <p:nvCxnSpPr>
            <p:cNvPr id="25" name="Прямая со стрелкой 24"/>
            <p:cNvCxnSpPr>
              <a:stCxn id="14" idx="3"/>
              <a:endCxn id="23" idx="1"/>
            </p:cNvCxnSpPr>
            <p:nvPr/>
          </p:nvCxnSpPr>
          <p:spPr>
            <a:xfrm>
              <a:off x="1341215" y="1225842"/>
              <a:ext cx="6470277" cy="6914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6359" y="2110824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</a:rPr>
              <a:t>Компетенции: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359" y="2422534"/>
            <a:ext cx="413450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Эффективный преподаватель – 54 ч.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Эксперт по оценке знаний и навыков – 54ч.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Эффективный пользователь ИКТ – 54 ч.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Преподаватель с эффективными коммуникативными навыками - 54ч.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Лидер/менеджер - 54ч.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+mn-lt"/>
              </a:rPr>
              <a:t>Исследователь/ученый - 54ч.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45539" y="2936187"/>
            <a:ext cx="192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Уровни обучения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45346" y="3358929"/>
            <a:ext cx="47466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+mn-lt"/>
              </a:rPr>
              <a:t>1 </a:t>
            </a:r>
            <a:r>
              <a:rPr lang="ru-RU" dirty="0">
                <a:latin typeface="+mn-lt"/>
              </a:rPr>
              <a:t>- преподаватели с </a:t>
            </a:r>
            <a:r>
              <a:rPr lang="ru-RU" dirty="0" err="1">
                <a:latin typeface="+mn-lt"/>
              </a:rPr>
              <a:t>пед</a:t>
            </a:r>
            <a:r>
              <a:rPr lang="ru-RU" dirty="0">
                <a:latin typeface="+mn-lt"/>
              </a:rPr>
              <a:t>. стажем  &lt; 5 лет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+mn-lt"/>
              </a:rPr>
              <a:t>2</a:t>
            </a:r>
            <a:r>
              <a:rPr lang="ru-RU" dirty="0">
                <a:latin typeface="+mn-lt"/>
              </a:rPr>
              <a:t> – преподаватели с </a:t>
            </a:r>
            <a:r>
              <a:rPr lang="ru-RU" dirty="0" err="1">
                <a:latin typeface="+mn-lt"/>
              </a:rPr>
              <a:t>пед</a:t>
            </a:r>
            <a:r>
              <a:rPr lang="ru-RU" dirty="0">
                <a:latin typeface="+mn-lt"/>
              </a:rPr>
              <a:t>. стажем &gt; 5 лет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+mn-lt"/>
              </a:rPr>
              <a:t>3 </a:t>
            </a:r>
            <a:r>
              <a:rPr lang="ru-RU" dirty="0">
                <a:latin typeface="+mn-lt"/>
              </a:rPr>
              <a:t>– доценты, профессора, заведующие кафедр и курсов</a:t>
            </a:r>
          </a:p>
          <a:p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7553606" y="1886363"/>
            <a:ext cx="1480316" cy="1352368"/>
            <a:chOff x="7311723" y="880568"/>
            <a:chExt cx="1869606" cy="1547413"/>
          </a:xfrm>
        </p:grpSpPr>
        <p:sp>
          <p:nvSpPr>
            <p:cNvPr id="61" name="TextBox 60"/>
            <p:cNvSpPr txBox="1"/>
            <p:nvPr/>
          </p:nvSpPr>
          <p:spPr>
            <a:xfrm>
              <a:off x="7711524" y="1210860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2A166F"/>
                  </a:solidFill>
                  <a:latin typeface="+mj-lt"/>
                </a:rPr>
                <a:t>772</a:t>
              </a:r>
            </a:p>
          </p:txBody>
        </p:sp>
        <p:sp>
          <p:nvSpPr>
            <p:cNvPr id="62" name="Овал 61"/>
            <p:cNvSpPr/>
            <p:nvPr/>
          </p:nvSpPr>
          <p:spPr bwMode="gray">
            <a:xfrm>
              <a:off x="7610780" y="880568"/>
              <a:ext cx="1274323" cy="1335965"/>
            </a:xfrm>
            <a:prstGeom prst="ellipse">
              <a:avLst/>
            </a:prstGeom>
            <a:noFill/>
            <a:ln w="76200">
              <a:solidFill>
                <a:srgbClr val="2A166F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11723" y="1758867"/>
              <a:ext cx="1869606" cy="669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2A166F"/>
                  </a:solidFill>
                  <a:latin typeface="+mj-lt"/>
                </a:rPr>
                <a:t>Всего</a:t>
              </a:r>
              <a:r>
                <a:rPr lang="en-US" sz="1600" dirty="0">
                  <a:solidFill>
                    <a:srgbClr val="2A166F"/>
                  </a:solidFill>
                  <a:latin typeface="+mj-lt"/>
                </a:rPr>
                <a:t> </a:t>
              </a:r>
            </a:p>
            <a:p>
              <a:pPr algn="ctr"/>
              <a:r>
                <a:rPr lang="ru-RU" sz="1600" dirty="0">
                  <a:solidFill>
                    <a:srgbClr val="2A166F"/>
                  </a:solidFill>
                  <a:latin typeface="+mj-lt"/>
                </a:rPr>
                <a:t>слушателей</a:t>
              </a:r>
            </a:p>
          </p:txBody>
        </p:sp>
      </p:grpSp>
      <p:sp>
        <p:nvSpPr>
          <p:cNvPr id="83" name="Скругленный прямоугольник 82"/>
          <p:cNvSpPr/>
          <p:nvPr/>
        </p:nvSpPr>
        <p:spPr bwMode="gray">
          <a:xfrm>
            <a:off x="302428" y="1699091"/>
            <a:ext cx="1503458" cy="547665"/>
          </a:xfrm>
          <a:prstGeom prst="round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всего: 324 ч.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77457" y="4822464"/>
            <a:ext cx="90186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841430" y="4938032"/>
            <a:ext cx="34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Школа молодого преподавателя</a:t>
            </a:r>
          </a:p>
        </p:txBody>
      </p:sp>
      <p:sp>
        <p:nvSpPr>
          <p:cNvPr id="88" name="Скругленный прямоугольник 87"/>
          <p:cNvSpPr/>
          <p:nvPr/>
        </p:nvSpPr>
        <p:spPr bwMode="gray">
          <a:xfrm>
            <a:off x="178736" y="5299367"/>
            <a:ext cx="2196244" cy="385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ru-RU" sz="2000" dirty="0"/>
              <a:t>Объем часов- 54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86121" y="5850148"/>
            <a:ext cx="3521784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Слушатели: преподаватели кафедр со стажем менее 1 года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8091344" y="5243304"/>
            <a:ext cx="369088" cy="326965"/>
            <a:chOff x="6945443" y="1161290"/>
            <a:chExt cx="1617122" cy="1268297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443" y="1161290"/>
              <a:ext cx="547204" cy="125856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49" y="1171018"/>
              <a:ext cx="547204" cy="1258569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61" y="1162396"/>
              <a:ext cx="547204" cy="1258569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7551858" y="5081047"/>
            <a:ext cx="1480316" cy="1468779"/>
            <a:chOff x="7297108" y="836712"/>
            <a:chExt cx="1869606" cy="1680614"/>
          </a:xfrm>
        </p:grpSpPr>
        <p:sp>
          <p:nvSpPr>
            <p:cNvPr id="95" name="TextBox 94"/>
            <p:cNvSpPr txBox="1"/>
            <p:nvPr/>
          </p:nvSpPr>
          <p:spPr>
            <a:xfrm>
              <a:off x="7625019" y="1307245"/>
              <a:ext cx="1119985" cy="739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>
                  <a:solidFill>
                    <a:srgbClr val="2A166F"/>
                  </a:solidFill>
                  <a:latin typeface="+mj-lt"/>
                </a:rPr>
                <a:t>112</a:t>
              </a:r>
            </a:p>
          </p:txBody>
        </p:sp>
        <p:sp>
          <p:nvSpPr>
            <p:cNvPr id="96" name="Овал 95"/>
            <p:cNvSpPr/>
            <p:nvPr/>
          </p:nvSpPr>
          <p:spPr bwMode="gray">
            <a:xfrm>
              <a:off x="7505283" y="836712"/>
              <a:ext cx="1379821" cy="1379821"/>
            </a:xfrm>
            <a:prstGeom prst="ellipse">
              <a:avLst/>
            </a:prstGeom>
            <a:noFill/>
            <a:ln w="76200">
              <a:solidFill>
                <a:srgbClr val="2A166F"/>
              </a:solidFill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97108" y="1848212"/>
              <a:ext cx="1869606" cy="669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2A166F"/>
                  </a:solidFill>
                  <a:latin typeface="+mj-lt"/>
                </a:rPr>
                <a:t>Всего</a:t>
              </a:r>
              <a:r>
                <a:rPr lang="en-US" sz="1600" dirty="0">
                  <a:solidFill>
                    <a:srgbClr val="2A166F"/>
                  </a:solidFill>
                  <a:latin typeface="+mj-lt"/>
                </a:rPr>
                <a:t> </a:t>
              </a:r>
            </a:p>
            <a:p>
              <a:pPr algn="ctr"/>
              <a:r>
                <a:rPr lang="ru-RU" sz="1600" dirty="0">
                  <a:solidFill>
                    <a:srgbClr val="2A166F"/>
                  </a:solidFill>
                  <a:latin typeface="+mj-lt"/>
                </a:rPr>
                <a:t>слушателей</a:t>
              </a:r>
            </a:p>
          </p:txBody>
        </p:sp>
      </p:grpSp>
      <p:grpSp>
        <p:nvGrpSpPr>
          <p:cNvPr id="37" name="Группа 89">
            <a:extLst>
              <a:ext uri="{FF2B5EF4-FFF2-40B4-BE49-F238E27FC236}">
                <a16:creationId xmlns:a16="http://schemas.microsoft.com/office/drawing/2014/main" id="{DE697628-FA7B-49DB-AC93-DC5C33186DCB}"/>
              </a:ext>
            </a:extLst>
          </p:cNvPr>
          <p:cNvGrpSpPr/>
          <p:nvPr/>
        </p:nvGrpSpPr>
        <p:grpSpPr>
          <a:xfrm>
            <a:off x="8150995" y="1988671"/>
            <a:ext cx="369088" cy="326965"/>
            <a:chOff x="6945443" y="1161290"/>
            <a:chExt cx="1617122" cy="1268297"/>
          </a:xfrm>
        </p:grpSpPr>
        <p:pic>
          <p:nvPicPr>
            <p:cNvPr id="38" name="Рисунок 90">
              <a:extLst>
                <a:ext uri="{FF2B5EF4-FFF2-40B4-BE49-F238E27FC236}">
                  <a16:creationId xmlns:a16="http://schemas.microsoft.com/office/drawing/2014/main" id="{A30B9D99-C196-496C-9316-B9414050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443" y="1161290"/>
              <a:ext cx="547204" cy="1258569"/>
            </a:xfrm>
            <a:prstGeom prst="rect">
              <a:avLst/>
            </a:prstGeom>
          </p:spPr>
        </p:pic>
        <p:pic>
          <p:nvPicPr>
            <p:cNvPr id="40" name="Рисунок 91">
              <a:extLst>
                <a:ext uri="{FF2B5EF4-FFF2-40B4-BE49-F238E27FC236}">
                  <a16:creationId xmlns:a16="http://schemas.microsoft.com/office/drawing/2014/main" id="{C3775084-6DFF-4E06-A3F1-AED51D2A6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49" y="1171018"/>
              <a:ext cx="547204" cy="1258569"/>
            </a:xfrm>
            <a:prstGeom prst="rect">
              <a:avLst/>
            </a:prstGeom>
          </p:spPr>
        </p:pic>
        <p:pic>
          <p:nvPicPr>
            <p:cNvPr id="41" name="Рисунок 92">
              <a:extLst>
                <a:ext uri="{FF2B5EF4-FFF2-40B4-BE49-F238E27FC236}">
                  <a16:creationId xmlns:a16="http://schemas.microsoft.com/office/drawing/2014/main" id="{ECBF61C1-1E58-421C-8A06-7728C5070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61" y="1162396"/>
              <a:ext cx="547204" cy="125856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5B552A-5FF1-4044-B1E8-847135D5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2" y="1877589"/>
            <a:ext cx="207390" cy="2073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2389"/>
            <a:ext cx="3910331" cy="418287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Профессионал</a:t>
            </a:r>
          </a:p>
          <a:p>
            <a:pPr lvl="1"/>
            <a:r>
              <a:rPr lang="ru-RU" sz="1600" dirty="0"/>
              <a:t>Роль преподавателя в университете </a:t>
            </a:r>
          </a:p>
          <a:p>
            <a:pPr lvl="1"/>
            <a:r>
              <a:rPr lang="ru-RU" sz="1600" dirty="0"/>
              <a:t>Роль преподавателя в системе здравоохранения</a:t>
            </a:r>
          </a:p>
          <a:p>
            <a:pPr lvl="1"/>
            <a:r>
              <a:rPr lang="ru-RU" sz="1600" dirty="0"/>
              <a:t>Личностное развитие как преподавателя</a:t>
            </a:r>
          </a:p>
          <a:p>
            <a:pPr lvl="1"/>
            <a:r>
              <a:rPr lang="ru-RU" sz="1600" dirty="0"/>
              <a:t>Понимание этики, отношений и правовое сознание</a:t>
            </a:r>
          </a:p>
          <a:p>
            <a:pPr lvl="1"/>
            <a:endParaRPr lang="ru-RU" sz="1600" dirty="0"/>
          </a:p>
          <a:p>
            <a:pPr marL="0" indent="0">
              <a:buNone/>
            </a:pPr>
            <a:r>
              <a:rPr lang="ru-RU" sz="1800" b="1" dirty="0"/>
              <a:t>Лидер и организатор</a:t>
            </a:r>
          </a:p>
          <a:p>
            <a:pPr lvl="1"/>
            <a:r>
              <a:rPr lang="ru-RU" sz="1600" dirty="0"/>
              <a:t>Планирование программы обучения</a:t>
            </a:r>
          </a:p>
          <a:p>
            <a:pPr lvl="1"/>
            <a:r>
              <a:rPr lang="ru-RU" sz="1600" dirty="0" err="1"/>
              <a:t>Фасилитация</a:t>
            </a:r>
            <a:r>
              <a:rPr lang="ru-RU" sz="1600" dirty="0"/>
              <a:t> и управление процессом обучения</a:t>
            </a:r>
          </a:p>
          <a:p>
            <a:pPr lvl="1"/>
            <a:r>
              <a:rPr lang="ru-RU" sz="1600" dirty="0"/>
              <a:t>Оценка образовательной программы</a:t>
            </a:r>
          </a:p>
          <a:p>
            <a:pPr lvl="1"/>
            <a:r>
              <a:rPr lang="ru-RU" sz="1600" dirty="0"/>
              <a:t>Внедрение инновационных технологий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257550"/>
            <a:ext cx="2286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>
              <a:latin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257550"/>
            <a:ext cx="2286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ru-RU">
              <a:latin typeface="Arial"/>
              <a:cs typeface="Arial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55976" y="1600414"/>
            <a:ext cx="4464496" cy="51409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800" b="1" dirty="0"/>
              <a:t>Эффективный преподаватель​</a:t>
            </a:r>
            <a:r>
              <a:rPr lang="en-US" sz="1800" b="1" dirty="0"/>
              <a:t>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Понимание принципов обучения​</a:t>
            </a:r>
            <a:r>
              <a:rPr lang="en-US" sz="1600" dirty="0"/>
              <a:t>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Подготовка и чтение лекции</a:t>
            </a:r>
            <a:r>
              <a:rPr lang="en-US" sz="1600" dirty="0"/>
              <a:t>​​​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Преподавание в группе обучающихся</a:t>
            </a:r>
            <a:r>
              <a:rPr lang="en-US" sz="1600" dirty="0"/>
              <a:t>​​​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Преподавание практических и клинических навыков​</a:t>
            </a:r>
            <a:r>
              <a:rPr lang="en-US" sz="1600" dirty="0"/>
              <a:t>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Разработка образовательных ресурсов</a:t>
            </a:r>
            <a:r>
              <a:rPr lang="en-US" sz="1600" dirty="0"/>
              <a:t>​​​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Оценка обучаемых</a:t>
            </a:r>
            <a:r>
              <a:rPr lang="en-US" sz="1600" dirty="0"/>
              <a:t>​​​</a:t>
            </a:r>
            <a:endParaRPr lang="ru-RU" sz="1600" dirty="0"/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Разработка и реализация учебных курсов на основе электронных образовательных ресурсов</a:t>
            </a:r>
            <a:endParaRPr lang="en-US" sz="1600" dirty="0"/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Применение ИКТ в мониторинге и оценке образовательного процесса</a:t>
            </a:r>
          </a:p>
          <a:p>
            <a:pPr lvl="1" fontAlgn="base"/>
            <a:endParaRPr lang="en-US" sz="1600" dirty="0"/>
          </a:p>
          <a:p>
            <a:pPr marL="0" indent="0" fontAlgn="base">
              <a:buNone/>
            </a:pPr>
            <a:r>
              <a:rPr lang="ru-RU" sz="1800" b="1" dirty="0"/>
              <a:t>Исследователь</a:t>
            </a:r>
            <a:endParaRPr lang="en-US" sz="1800" b="1" dirty="0"/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Навыки научного подхода к профессиональной деятельности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Применение принципов доказательного медицинского образования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ru-RU" sz="1600" dirty="0"/>
              <a:t>Участие в научных исследованиях</a:t>
            </a:r>
          </a:p>
          <a:p>
            <a:pPr lvl="1" fontAlgn="base"/>
            <a:endParaRPr lang="en-US" sz="1600" dirty="0"/>
          </a:p>
          <a:p>
            <a:pPr marL="342900" lvl="1" indent="0">
              <a:buNone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83" y="-1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263009"/>
            <a:ext cx="6336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Компетен</a:t>
            </a:r>
            <a:r>
              <a:rPr lang="kk-KZ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ции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преподавателя медицинского вуза РК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3094" y="1156808"/>
            <a:ext cx="9009081" cy="510970"/>
            <a:chOff x="98555" y="973814"/>
            <a:chExt cx="9009081" cy="510970"/>
          </a:xfrm>
          <a:solidFill>
            <a:schemeClr val="bg1">
              <a:lumMod val="65000"/>
            </a:schemeClr>
          </a:solidFill>
        </p:grpSpPr>
        <p:sp>
          <p:nvSpPr>
            <p:cNvPr id="14" name="Пятиугольник 13"/>
            <p:cNvSpPr/>
            <p:nvPr/>
          </p:nvSpPr>
          <p:spPr bwMode="gray">
            <a:xfrm>
              <a:off x="98555" y="973814"/>
              <a:ext cx="1242660" cy="504056"/>
            </a:xfrm>
            <a:prstGeom prst="homePlat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latin typeface="+mj-lt"/>
                </a:rPr>
                <a:t>2017</a:t>
              </a:r>
            </a:p>
          </p:txBody>
        </p:sp>
        <p:sp>
          <p:nvSpPr>
            <p:cNvPr id="15" name="Пятиугольник 14"/>
            <p:cNvSpPr/>
            <p:nvPr/>
          </p:nvSpPr>
          <p:spPr bwMode="gray">
            <a:xfrm>
              <a:off x="7811492" y="980728"/>
              <a:ext cx="1296144" cy="504056"/>
            </a:xfrm>
            <a:prstGeom prst="homePlate">
              <a:avLst/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</a:rPr>
                <a:t>2018</a:t>
              </a:r>
            </a:p>
          </p:txBody>
        </p:sp>
        <p:cxnSp>
          <p:nvCxnSpPr>
            <p:cNvPr id="16" name="Прямая со стрелкой 15"/>
            <p:cNvCxnSpPr>
              <a:stCxn id="14" idx="3"/>
              <a:endCxn id="15" idx="1"/>
            </p:cNvCxnSpPr>
            <p:nvPr/>
          </p:nvCxnSpPr>
          <p:spPr>
            <a:xfrm>
              <a:off x="1341215" y="1225842"/>
              <a:ext cx="6470277" cy="6914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88511" y="4298025"/>
            <a:ext cx="186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A166F"/>
                </a:solidFill>
                <a:latin typeface="+mn-lt"/>
              </a:rPr>
              <a:t>510 </a:t>
            </a:r>
            <a:r>
              <a:rPr lang="ru-RU" dirty="0">
                <a:latin typeface="+mn-lt"/>
              </a:rPr>
              <a:t>гос заказ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9535" y="5260144"/>
            <a:ext cx="26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A166F"/>
                </a:solidFill>
                <a:latin typeface="+mn-lt"/>
              </a:rPr>
              <a:t>398 </a:t>
            </a:r>
            <a:r>
              <a:rPr lang="ru-RU" sz="1600" dirty="0">
                <a:latin typeface="+mn-lt"/>
              </a:rPr>
              <a:t>Х/Д</a:t>
            </a:r>
            <a:r>
              <a:rPr lang="ru-RU" dirty="0">
                <a:latin typeface="+mn-lt"/>
              </a:rPr>
              <a:t> </a:t>
            </a:r>
          </a:p>
        </p:txBody>
      </p:sp>
      <p:cxnSp>
        <p:nvCxnSpPr>
          <p:cNvPr id="2057" name="Прямая соединительная линия 2056"/>
          <p:cNvCxnSpPr/>
          <p:nvPr/>
        </p:nvCxnSpPr>
        <p:spPr>
          <a:xfrm flipV="1">
            <a:off x="1308019" y="4680871"/>
            <a:ext cx="359954" cy="195374"/>
          </a:xfrm>
          <a:prstGeom prst="line">
            <a:avLst/>
          </a:prstGeom>
          <a:ln>
            <a:solidFill>
              <a:srgbClr val="2A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 flipV="1">
            <a:off x="1340718" y="5452483"/>
            <a:ext cx="301586" cy="5055"/>
          </a:xfrm>
          <a:prstGeom prst="line">
            <a:avLst/>
          </a:prstGeom>
          <a:ln>
            <a:solidFill>
              <a:srgbClr val="2A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0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r>
              <a:rPr lang="en-US" sz="1700" dirty="0"/>
              <a:t>              </a:t>
            </a:r>
            <a:r>
              <a:rPr lang="ru-RU" sz="2000" b="1" dirty="0"/>
              <a:t>Обучение преподавателей </a:t>
            </a:r>
            <a:r>
              <a:rPr lang="ru-RU" sz="2000" b="1" dirty="0" err="1"/>
              <a:t>медвузов</a:t>
            </a:r>
            <a:r>
              <a:rPr lang="ru-RU" sz="2000" b="1" dirty="0"/>
              <a:t> РК на базе </a:t>
            </a:r>
          </a:p>
          <a:p>
            <a:pPr algn="ctr"/>
            <a:r>
              <a:rPr lang="ru-RU" b="1" dirty="0"/>
              <a:t>Центра трансферта образовательных технологий НАО МУК</a:t>
            </a:r>
          </a:p>
          <a:p>
            <a:pPr algn="ctr"/>
            <a:r>
              <a:rPr lang="ru-RU" dirty="0"/>
              <a:t> 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22660" y="1093038"/>
            <a:ext cx="9009081" cy="510970"/>
            <a:chOff x="98555" y="973814"/>
            <a:chExt cx="9009081" cy="510970"/>
          </a:xfrm>
          <a:solidFill>
            <a:schemeClr val="bg1">
              <a:lumMod val="65000"/>
            </a:schemeClr>
          </a:solidFill>
        </p:grpSpPr>
        <p:sp>
          <p:nvSpPr>
            <p:cNvPr id="36" name="Пятиугольник 35"/>
            <p:cNvSpPr/>
            <p:nvPr/>
          </p:nvSpPr>
          <p:spPr bwMode="gray">
            <a:xfrm>
              <a:off x="98555" y="973814"/>
              <a:ext cx="1242660" cy="504056"/>
            </a:xfrm>
            <a:prstGeom prst="homePlat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latin typeface="+mj-lt"/>
                </a:rPr>
                <a:t>2017</a:t>
              </a:r>
            </a:p>
          </p:txBody>
        </p:sp>
        <p:sp>
          <p:nvSpPr>
            <p:cNvPr id="37" name="Пятиугольник 36"/>
            <p:cNvSpPr/>
            <p:nvPr/>
          </p:nvSpPr>
          <p:spPr bwMode="gray">
            <a:xfrm>
              <a:off x="7811492" y="980728"/>
              <a:ext cx="1296144" cy="504056"/>
            </a:xfrm>
            <a:prstGeom prst="homePlate">
              <a:avLst/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+mj-lt"/>
                </a:rPr>
                <a:t>2018</a:t>
              </a:r>
            </a:p>
          </p:txBody>
        </p:sp>
        <p:cxnSp>
          <p:nvCxnSpPr>
            <p:cNvPr id="38" name="Прямая со стрелкой 37"/>
            <p:cNvCxnSpPr>
              <a:stCxn id="36" idx="3"/>
              <a:endCxn id="37" idx="1"/>
            </p:cNvCxnSpPr>
            <p:nvPr/>
          </p:nvCxnSpPr>
          <p:spPr>
            <a:xfrm>
              <a:off x="1341215" y="1225842"/>
              <a:ext cx="6470277" cy="6914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6878018" y="4593892"/>
            <a:ext cx="21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n-lt"/>
              </a:rPr>
              <a:t>+16 мед колледжей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5" y="5448856"/>
            <a:ext cx="679623" cy="679623"/>
          </a:xfrm>
          <a:prstGeom prst="rect">
            <a:avLst/>
          </a:prstGeom>
        </p:spPr>
      </p:pic>
      <p:pic>
        <p:nvPicPr>
          <p:cNvPr id="44" name="Рисунок 43" descr="https://kaznmu.kz/wp-content/themes/kaznmu/images/logos/logo_r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8" y="4015647"/>
            <a:ext cx="2841708" cy="78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semeymedicaluniversity.kz/assets/easyimage/6/6f66a1af34e2d38deaae571d5ca849a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6" y="4084697"/>
            <a:ext cx="2150447" cy="79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ÐÐ°ÑÑÐ¸Ð½ÐºÐ¸ Ð¿Ð¾ Ð·Ð°Ð¿ÑÐ¾ÑÑ Ð·Ð°Ð¿Ð°Ð´Ð½Ð¾ ÐºÐ°Ð·Ð°ÑÑÑÐ°Ð½ÑÐºÐ¸Ð¹ Ð¼ÐµÐ´Ð¸ÑÐ¸Ð½ÑÐºÐ¸Ð¹ ÑÐ½Ð¸Ð²ÐµÑÑÐ¸ÑÐµÑ Ð»Ð¾Ð³Ð¾ÑÐ¸Ð¿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60" y="3984194"/>
            <a:ext cx="2700185" cy="77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://ayu.edu.kz/images/logo_ru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98" y="5336116"/>
            <a:ext cx="745128" cy="714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/>
          <p:cNvGrpSpPr/>
          <p:nvPr/>
        </p:nvGrpSpPr>
        <p:grpSpPr>
          <a:xfrm>
            <a:off x="17784" y="4588313"/>
            <a:ext cx="1421162" cy="1434333"/>
            <a:chOff x="251521" y="4593892"/>
            <a:chExt cx="1421162" cy="143433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51521" y="4593892"/>
              <a:ext cx="1421162" cy="1434333"/>
              <a:chOff x="7433275" y="836712"/>
              <a:chExt cx="1604199" cy="157782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791984" y="1263644"/>
                <a:ext cx="1000993" cy="71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>
                    <a:solidFill>
                      <a:srgbClr val="2A166F"/>
                    </a:solidFill>
                    <a:latin typeface="+mj-lt"/>
                  </a:rPr>
                  <a:t>908</a:t>
                </a:r>
              </a:p>
            </p:txBody>
          </p:sp>
          <p:sp>
            <p:nvSpPr>
              <p:cNvPr id="30" name="Овал 29"/>
              <p:cNvSpPr/>
              <p:nvPr/>
            </p:nvSpPr>
            <p:spPr bwMode="gray">
              <a:xfrm>
                <a:off x="7505283" y="836712"/>
                <a:ext cx="1379821" cy="1379821"/>
              </a:xfrm>
              <a:prstGeom prst="ellipse">
                <a:avLst/>
              </a:prstGeom>
              <a:noFill/>
              <a:ln w="76200">
                <a:solidFill>
                  <a:srgbClr val="2A166F"/>
                </a:solidFill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3275" y="1829759"/>
                <a:ext cx="160419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2A166F"/>
                    </a:solidFill>
                    <a:latin typeface="+mj-lt"/>
                  </a:rPr>
                  <a:t>Всего</a:t>
                </a:r>
                <a:r>
                  <a:rPr lang="en-US" sz="1600" dirty="0">
                    <a:solidFill>
                      <a:srgbClr val="2A166F"/>
                    </a:solidFill>
                    <a:latin typeface="+mj-lt"/>
                  </a:rPr>
                  <a:t> </a:t>
                </a:r>
              </a:p>
              <a:p>
                <a:pPr algn="ctr"/>
                <a:r>
                  <a:rPr lang="ru-RU" sz="1600" dirty="0">
                    <a:solidFill>
                      <a:srgbClr val="2A166F"/>
                    </a:solidFill>
                    <a:latin typeface="+mj-lt"/>
                  </a:rPr>
                  <a:t>слушателей</a:t>
                </a: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743990" y="4737607"/>
              <a:ext cx="369088" cy="326965"/>
              <a:chOff x="6945443" y="1161290"/>
              <a:chExt cx="1617122" cy="126829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5443" y="1161290"/>
                <a:ext cx="547204" cy="125856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7749" y="1171018"/>
                <a:ext cx="547204" cy="1258569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5361" y="1162396"/>
                <a:ext cx="547204" cy="1258569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239594" y="1507644"/>
            <a:ext cx="8690678" cy="2108368"/>
            <a:chOff x="239594" y="1507644"/>
            <a:chExt cx="8690678" cy="2108368"/>
          </a:xfrm>
        </p:grpSpPr>
        <p:sp>
          <p:nvSpPr>
            <p:cNvPr id="15" name="TextBox 14"/>
            <p:cNvSpPr txBox="1"/>
            <p:nvPr/>
          </p:nvSpPr>
          <p:spPr>
            <a:xfrm>
              <a:off x="3340024" y="1507644"/>
              <a:ext cx="2325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2A166F"/>
                  </a:solidFill>
                  <a:latin typeface="+mn-lt"/>
                </a:rPr>
                <a:t>Программы обучения</a:t>
              </a:r>
            </a:p>
          </p:txBody>
        </p: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 flipH="1">
              <a:off x="1161613" y="1779561"/>
              <a:ext cx="2103970" cy="175018"/>
            </a:xfrm>
            <a:prstGeom prst="line">
              <a:avLst/>
            </a:prstGeom>
            <a:ln>
              <a:solidFill>
                <a:srgbClr val="2A1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Прямая соединительная линия 2052"/>
            <p:cNvCxnSpPr/>
            <p:nvPr/>
          </p:nvCxnSpPr>
          <p:spPr>
            <a:xfrm>
              <a:off x="5665460" y="1754708"/>
              <a:ext cx="3101899" cy="201991"/>
            </a:xfrm>
            <a:prstGeom prst="line">
              <a:avLst/>
            </a:prstGeom>
            <a:ln>
              <a:solidFill>
                <a:srgbClr val="2A1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/>
            <p:cNvSpPr/>
            <p:nvPr/>
          </p:nvSpPr>
          <p:spPr bwMode="gray">
            <a:xfrm>
              <a:off x="239594" y="1989985"/>
              <a:ext cx="2634546" cy="1614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kk-KZ" sz="1400" dirty="0">
                  <a:latin typeface="+mn-lt"/>
                </a:rPr>
                <a:t>Пед</a:t>
              </a:r>
              <a:r>
                <a:rPr lang="ru-RU" sz="1400" dirty="0">
                  <a:latin typeface="+mn-lt"/>
                </a:rPr>
                <a:t>. навыки преподавателя </a:t>
              </a:r>
            </a:p>
            <a:p>
              <a:pPr algn="ctr"/>
              <a:r>
                <a:rPr lang="ru-RU" sz="1400" dirty="0" err="1">
                  <a:latin typeface="+mn-lt"/>
                </a:rPr>
                <a:t>мед.вуза</a:t>
              </a:r>
              <a:r>
                <a:rPr lang="ru-RU" sz="1400" dirty="0">
                  <a:latin typeface="+mn-lt"/>
                </a:rPr>
                <a:t>, </a:t>
              </a:r>
              <a:r>
                <a:rPr lang="ru-RU" sz="1400" dirty="0" err="1">
                  <a:latin typeface="+mn-lt"/>
                </a:rPr>
                <a:t>мед.колледжа</a:t>
              </a:r>
              <a:r>
                <a:rPr lang="ru-RU" sz="1400" dirty="0">
                  <a:latin typeface="+mn-lt"/>
                </a:rPr>
                <a:t>: </a:t>
              </a:r>
            </a:p>
            <a:p>
              <a:pPr algn="ctr"/>
              <a:r>
                <a:rPr lang="ru-RU" sz="1400" dirty="0">
                  <a:latin typeface="+mn-lt"/>
                </a:rPr>
                <a:t>инновационные </a:t>
              </a:r>
            </a:p>
            <a:p>
              <a:pPr algn="ctr"/>
              <a:r>
                <a:rPr lang="ru-RU" sz="1400" dirty="0">
                  <a:latin typeface="+mn-lt"/>
                </a:rPr>
                <a:t>образовательные технологии</a:t>
              </a:r>
            </a:p>
            <a:p>
              <a:pPr algn="ctr"/>
              <a:r>
                <a:rPr lang="ru-RU" sz="1400" dirty="0">
                  <a:latin typeface="+mn-lt"/>
                </a:rPr>
                <a:t>(базовый курс – 216ч.)</a:t>
              </a:r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6295726" y="1976321"/>
              <a:ext cx="2634546" cy="1614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sz="1400" dirty="0">
                  <a:latin typeface="+mj-lt"/>
                </a:rPr>
                <a:t>Образовательные </a:t>
              </a:r>
            </a:p>
            <a:p>
              <a:pPr algn="ctr"/>
              <a:r>
                <a:rPr lang="ru-RU" sz="1400" dirty="0">
                  <a:latin typeface="+mj-lt"/>
                </a:rPr>
                <a:t>технологии в преподавании</a:t>
              </a:r>
            </a:p>
            <a:p>
              <a:pPr algn="ctr"/>
              <a:r>
                <a:rPr lang="ru-RU" sz="1400" dirty="0">
                  <a:latin typeface="+mj-lt"/>
                </a:rPr>
                <a:t> клинических дисциплин</a:t>
              </a:r>
            </a:p>
            <a:p>
              <a:pPr algn="ctr"/>
              <a:r>
                <a:rPr lang="ru-RU" sz="1400" dirty="0">
                  <a:latin typeface="+mj-lt"/>
                </a:rPr>
                <a:t>(54ч.)</a:t>
              </a:r>
            </a:p>
          </p:txBody>
        </p:sp>
        <p:sp>
          <p:nvSpPr>
            <p:cNvPr id="41" name="Овал 40"/>
            <p:cNvSpPr/>
            <p:nvPr/>
          </p:nvSpPr>
          <p:spPr bwMode="gray">
            <a:xfrm>
              <a:off x="3349134" y="2001192"/>
              <a:ext cx="2634546" cy="16148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r>
                <a:rPr lang="kk-KZ" sz="1400" dirty="0">
                  <a:latin typeface="+mn-lt"/>
                </a:rPr>
                <a:t>Пед</a:t>
              </a:r>
              <a:r>
                <a:rPr lang="ru-RU" sz="1400" dirty="0">
                  <a:latin typeface="+mn-lt"/>
                </a:rPr>
                <a:t>. навыки преподавателя </a:t>
              </a:r>
            </a:p>
            <a:p>
              <a:pPr algn="ctr"/>
              <a:r>
                <a:rPr lang="ru-RU" sz="1400" dirty="0" err="1">
                  <a:latin typeface="+mn-lt"/>
                </a:rPr>
                <a:t>мед.вуза</a:t>
              </a:r>
              <a:r>
                <a:rPr lang="ru-RU" sz="1400" dirty="0">
                  <a:latin typeface="+mn-lt"/>
                </a:rPr>
                <a:t>, </a:t>
              </a:r>
              <a:r>
                <a:rPr lang="ru-RU" sz="1400" dirty="0" err="1">
                  <a:latin typeface="+mn-lt"/>
                </a:rPr>
                <a:t>мед.колледжа</a:t>
              </a:r>
              <a:r>
                <a:rPr lang="ru-RU" sz="1400" dirty="0">
                  <a:latin typeface="+mn-lt"/>
                </a:rPr>
                <a:t>:</a:t>
              </a:r>
            </a:p>
            <a:p>
              <a:pPr algn="ctr"/>
              <a:r>
                <a:rPr lang="ru-RU" sz="1400" dirty="0">
                  <a:latin typeface="+mn-lt"/>
                </a:rPr>
                <a:t> инновационные </a:t>
              </a:r>
            </a:p>
            <a:p>
              <a:pPr algn="ctr"/>
              <a:r>
                <a:rPr lang="ru-RU" sz="1400" dirty="0">
                  <a:latin typeface="+mn-lt"/>
                </a:rPr>
                <a:t>образовательные технологии</a:t>
              </a:r>
            </a:p>
            <a:p>
              <a:pPr algn="ctr"/>
              <a:r>
                <a:rPr lang="ru-RU" sz="1400" dirty="0">
                  <a:latin typeface="+mn-lt"/>
                </a:rPr>
                <a:t>(продвинутый курс – 216ч.)</a:t>
              </a: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12" y="5390348"/>
            <a:ext cx="961764" cy="653473"/>
          </a:xfrm>
          <a:prstGeom prst="rect">
            <a:avLst/>
          </a:prstGeom>
        </p:spPr>
      </p:pic>
      <p:pic>
        <p:nvPicPr>
          <p:cNvPr id="42" name="Рисунок 41" descr="ÐÐ°ÑÑÐ¸Ð½ÐºÐ¸ Ð¿Ð¾ Ð·Ð°Ð¿ÑÐ¾ÑÑ Ð®ÐÐÐ¤Ð Ð»Ð¾Ð³Ð¾ÑÐ¸Ð¿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83" y="5448856"/>
            <a:ext cx="707154" cy="64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81" y="-60738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76" y="16055989"/>
            <a:ext cx="4488172" cy="63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71600" y="0"/>
            <a:ext cx="81612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Результаты обучения компетенциям</a:t>
            </a:r>
            <a:br>
              <a:rPr lang="ru-RU" sz="2400" b="1" dirty="0"/>
            </a:br>
            <a:r>
              <a:rPr lang="ru-RU" b="1" dirty="0"/>
              <a:t>Независимая оценка ППС НЦНЭ</a:t>
            </a:r>
            <a:r>
              <a:rPr lang="en-US" b="1" dirty="0"/>
              <a:t> (</a:t>
            </a:r>
            <a:r>
              <a:rPr lang="ru-RU" b="1" dirty="0"/>
              <a:t>на примере НАО «МУК»)</a:t>
            </a:r>
            <a:endParaRPr lang="ru-RU" sz="2400" b="1" dirty="0"/>
          </a:p>
          <a:p>
            <a:pPr algn="ctr"/>
            <a:r>
              <a:rPr lang="ru-RU" sz="2400" dirty="0"/>
              <a:t>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7" y="-113078"/>
            <a:ext cx="1820385" cy="1236864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F96385B-08B2-43D3-8C14-5435B9B5A806}"/>
              </a:ext>
            </a:extLst>
          </p:cNvPr>
          <p:cNvGrpSpPr/>
          <p:nvPr/>
        </p:nvGrpSpPr>
        <p:grpSpPr>
          <a:xfrm>
            <a:off x="-871761" y="1417652"/>
            <a:ext cx="9355430" cy="5422927"/>
            <a:chOff x="401147" y="1340767"/>
            <a:chExt cx="9355430" cy="5422927"/>
          </a:xfrm>
          <a:noFill/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3ACC786-475B-47C7-9868-80D9046A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3728" y="1340767"/>
              <a:ext cx="6767899" cy="5422927"/>
            </a:xfrm>
            <a:prstGeom prst="rect">
              <a:avLst/>
            </a:prstGeom>
            <a:grpFill/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92B74E4C-4EF9-4644-A9D4-CB7D9CB5BBDC}"/>
                </a:ext>
              </a:extLst>
            </p:cNvPr>
            <p:cNvSpPr/>
            <p:nvPr/>
          </p:nvSpPr>
          <p:spPr>
            <a:xfrm>
              <a:off x="401147" y="2670483"/>
              <a:ext cx="8496944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endParaRPr lang="ru-RU" sz="1600" dirty="0">
                <a:latin typeface="+mn-lt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395D51AE-81DF-4EF3-B3D8-8B00164E2DA0}"/>
                </a:ext>
              </a:extLst>
            </p:cNvPr>
            <p:cNvCxnSpPr/>
            <p:nvPr/>
          </p:nvCxnSpPr>
          <p:spPr>
            <a:xfrm flipV="1">
              <a:off x="6444208" y="1484784"/>
              <a:ext cx="0" cy="4464496"/>
            </a:xfrm>
            <a:prstGeom prst="line">
              <a:avLst/>
            </a:prstGeom>
            <a:grpFill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F3481554-8065-4FA2-A0B2-D18485BAF1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832" y="3284984"/>
              <a:ext cx="5688632" cy="0"/>
            </a:xfrm>
            <a:prstGeom prst="line">
              <a:avLst/>
            </a:prstGeom>
            <a:grpFill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55" name="Chart 1">
              <a:extLst>
                <a:ext uri="{FF2B5EF4-FFF2-40B4-BE49-F238E27FC236}">
                  <a16:creationId xmlns:a16="http://schemas.microsoft.com/office/drawing/2014/main" id="{7E3292DD-4A38-477D-AACE-92288A6B2CD1}"/>
                </a:ext>
              </a:extLst>
            </p:cNvPr>
            <p:cNvGraphicFramePr/>
            <p:nvPr>
              <p:extLst/>
            </p:nvPr>
          </p:nvGraphicFramePr>
          <p:xfrm>
            <a:off x="2771800" y="1340767"/>
            <a:ext cx="6984777" cy="4894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35" name="Группа 34"/>
          <p:cNvGrpSpPr/>
          <p:nvPr/>
        </p:nvGrpSpPr>
        <p:grpSpPr>
          <a:xfrm>
            <a:off x="122660" y="1093038"/>
            <a:ext cx="9009081" cy="510970"/>
            <a:chOff x="98555" y="973814"/>
            <a:chExt cx="9009081" cy="510970"/>
          </a:xfrm>
          <a:solidFill>
            <a:schemeClr val="bg1">
              <a:lumMod val="65000"/>
            </a:schemeClr>
          </a:solidFill>
        </p:grpSpPr>
        <p:sp>
          <p:nvSpPr>
            <p:cNvPr id="37" name="Пятиугольник 36"/>
            <p:cNvSpPr/>
            <p:nvPr/>
          </p:nvSpPr>
          <p:spPr bwMode="gray">
            <a:xfrm>
              <a:off x="7811492" y="980728"/>
              <a:ext cx="1296144" cy="504056"/>
            </a:xfrm>
            <a:prstGeom prst="homePlat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latin typeface="+mj-lt"/>
                </a:rPr>
                <a:t>2019    </a:t>
              </a:r>
            </a:p>
          </p:txBody>
        </p:sp>
        <p:sp>
          <p:nvSpPr>
            <p:cNvPr id="36" name="Пятиугольник 35"/>
            <p:cNvSpPr/>
            <p:nvPr/>
          </p:nvSpPr>
          <p:spPr bwMode="gray">
            <a:xfrm>
              <a:off x="98555" y="973814"/>
              <a:ext cx="1242660" cy="504056"/>
            </a:xfrm>
            <a:prstGeom prst="homePlat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ru-RU" dirty="0">
                  <a:latin typeface="+mj-lt"/>
                </a:rPr>
                <a:t>    2017</a:t>
              </a:r>
            </a:p>
          </p:txBody>
        </p:sp>
        <p:cxnSp>
          <p:nvCxnSpPr>
            <p:cNvPr id="38" name="Прямая со стрелкой 37"/>
            <p:cNvCxnSpPr>
              <a:stCxn id="36" idx="3"/>
              <a:endCxn id="37" idx="1"/>
            </p:cNvCxnSpPr>
            <p:nvPr/>
          </p:nvCxnSpPr>
          <p:spPr>
            <a:xfrm>
              <a:off x="1341215" y="1225842"/>
              <a:ext cx="6470277" cy="6914"/>
            </a:xfrm>
            <a:prstGeom prst="straightConnector1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078CE109-A913-4495-B9B9-CAEA79840836}"/>
              </a:ext>
            </a:extLst>
          </p:cNvPr>
          <p:cNvSpPr/>
          <p:nvPr/>
        </p:nvSpPr>
        <p:spPr bwMode="gray">
          <a:xfrm>
            <a:off x="179512" y="126876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9953BC34-50B2-43EA-AA52-7903AC3AB677}"/>
              </a:ext>
            </a:extLst>
          </p:cNvPr>
          <p:cNvSpPr/>
          <p:nvPr/>
        </p:nvSpPr>
        <p:spPr bwMode="gray">
          <a:xfrm>
            <a:off x="323528" y="141277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4A47596-6265-43F5-8F50-2FEC310192F4}"/>
              </a:ext>
            </a:extLst>
          </p:cNvPr>
          <p:cNvSpPr/>
          <p:nvPr/>
        </p:nvSpPr>
        <p:spPr bwMode="gray">
          <a:xfrm>
            <a:off x="179512" y="141277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A10C4516-FAB2-4FC6-9ABB-D3E9E264F1BE}"/>
              </a:ext>
            </a:extLst>
          </p:cNvPr>
          <p:cNvSpPr/>
          <p:nvPr/>
        </p:nvSpPr>
        <p:spPr bwMode="gray">
          <a:xfrm>
            <a:off x="1077144" y="245442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2DFF89FE-8810-4A4F-864D-54132D59D31F}"/>
              </a:ext>
            </a:extLst>
          </p:cNvPr>
          <p:cNvSpPr/>
          <p:nvPr/>
        </p:nvSpPr>
        <p:spPr bwMode="gray">
          <a:xfrm>
            <a:off x="323528" y="126876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B7F8C2C-3ED9-4061-904D-4DEFC77F663A}"/>
              </a:ext>
            </a:extLst>
          </p:cNvPr>
          <p:cNvSpPr/>
          <p:nvPr/>
        </p:nvSpPr>
        <p:spPr bwMode="gray">
          <a:xfrm>
            <a:off x="8676456" y="1268760"/>
            <a:ext cx="72008" cy="720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95AEE7A-50CC-4072-BCF6-B82CCF2E1E8F}"/>
              </a:ext>
            </a:extLst>
          </p:cNvPr>
          <p:cNvSpPr/>
          <p:nvPr/>
        </p:nvSpPr>
        <p:spPr bwMode="gray">
          <a:xfrm>
            <a:off x="8820472" y="1412776"/>
            <a:ext cx="72008" cy="720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78D8BC1-30DA-4A13-B965-06B6D487AFB6}"/>
              </a:ext>
            </a:extLst>
          </p:cNvPr>
          <p:cNvSpPr/>
          <p:nvPr/>
        </p:nvSpPr>
        <p:spPr bwMode="gray">
          <a:xfrm>
            <a:off x="8676456" y="1412776"/>
            <a:ext cx="72008" cy="720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26B11CA-117C-4BD5-AF70-8988BA82266B}"/>
              </a:ext>
            </a:extLst>
          </p:cNvPr>
          <p:cNvSpPr/>
          <p:nvPr/>
        </p:nvSpPr>
        <p:spPr bwMode="gray">
          <a:xfrm>
            <a:off x="8820472" y="1268760"/>
            <a:ext cx="72008" cy="7200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Карагандинский государственный медицинский университет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-1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Aspire-to-Excellence: </a:t>
            </a:r>
            <a:endParaRPr lang="en-US" sz="32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Критерии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успешной программы развития ППС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" y="-7919"/>
            <a:ext cx="1570436" cy="10670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BA2533-4283-4138-8D01-F604B96B70E8}"/>
              </a:ext>
            </a:extLst>
          </p:cNvPr>
          <p:cNvSpPr txBox="1">
            <a:spLocks/>
          </p:cNvSpPr>
          <p:nvPr/>
        </p:nvSpPr>
        <p:spPr bwMode="auto">
          <a:xfrm>
            <a:off x="210351" y="1063748"/>
            <a:ext cx="8712188" cy="56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Программа развития ППС имеет </a:t>
            </a:r>
            <a:r>
              <a:rPr lang="ru-RU" sz="2400" b="1" dirty="0" smtClean="0">
                <a:solidFill>
                  <a:schemeClr val="tx2"/>
                </a:solidFill>
              </a:rPr>
              <a:t>чёткие цели, связанные с приоритетами вуза</a:t>
            </a:r>
            <a:r>
              <a:rPr lang="ru-RU" sz="2000" dirty="0" smtClean="0">
                <a:solidFill>
                  <a:schemeClr val="tx2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основана на доказательствах, разработана с использованием системного подхода с целью улучшения образовательной практики, лидерства и академической деятельности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Программа развития ППС предоставляет широкие возможности по постоянному развитию компетенций и </a:t>
            </a:r>
            <a:r>
              <a:rPr lang="ru-RU" sz="2400" b="1" dirty="0" smtClean="0">
                <a:solidFill>
                  <a:schemeClr val="tx2"/>
                </a:solidFill>
              </a:rPr>
              <a:t>интегрирована в сообщество практикующих преподавателей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Программа развития ППС имеет достаточные ресурсы, тренера обладают </a:t>
            </a:r>
            <a:r>
              <a:rPr lang="ru-RU" sz="2400" b="1" dirty="0" smtClean="0">
                <a:solidFill>
                  <a:schemeClr val="tx2"/>
                </a:solidFill>
              </a:rPr>
              <a:t>достаточным практическим опытом </a:t>
            </a:r>
            <a:r>
              <a:rPr lang="ru-RU" sz="2000" dirty="0" smtClean="0">
                <a:solidFill>
                  <a:schemeClr val="tx1"/>
                </a:solidFill>
              </a:rPr>
              <a:t>и соответствующим уровнем образования, а команда тренеров непрерывно расширяется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Эффективность программы развития ППС постоянно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оценивается, </a:t>
            </a:r>
            <a:r>
              <a:rPr lang="ru-RU" sz="2400" b="1" dirty="0" smtClean="0">
                <a:solidFill>
                  <a:schemeClr val="tx2"/>
                </a:solidFill>
              </a:rPr>
              <a:t>исходя из её влияния на слушателей, вуз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 общество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Программа развития ППС </a:t>
            </a:r>
            <a:r>
              <a:rPr lang="ru-RU" sz="2400" b="1" dirty="0" smtClean="0">
                <a:solidFill>
                  <a:schemeClr val="tx2"/>
                </a:solidFill>
              </a:rPr>
              <a:t>способствует внедрению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инноваций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образовательную и академическую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деятельность вуза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www.nottingham.ac.uk/Vet/Images-Multimedia/Homepage/Aspire-to-Excellence-Award.png">
            <a:extLst>
              <a:ext uri="{FF2B5EF4-FFF2-40B4-BE49-F238E27FC236}">
                <a16:creationId xmlns:a16="http://schemas.microsoft.com/office/drawing/2014/main" id="{9309FD0A-1335-4FF4-B6B6-DE712576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54" y="4714880"/>
            <a:ext cx="2000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8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Карагандинский государственный медицинский университет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-1"/>
            <a:ext cx="9132888" cy="1051200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       </a:t>
            </a:r>
            <a:r>
              <a:rPr lang="ru-RU" sz="2000" b="1" dirty="0">
                <a:latin typeface="+mj-lt"/>
              </a:rPr>
              <a:t>Новые «вызовы» </a:t>
            </a:r>
          </a:p>
          <a:p>
            <a:pPr algn="ctr"/>
            <a:r>
              <a:rPr lang="ru-RU" sz="2000" b="1" dirty="0">
                <a:latin typeface="+mj-lt"/>
              </a:rPr>
              <a:t>для Медицинских университетов Казахстана</a:t>
            </a:r>
          </a:p>
          <a:p>
            <a:pPr algn="ctr"/>
            <a:endParaRPr lang="ru-RU" sz="17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8773317"/>
              </p:ext>
            </p:extLst>
          </p:nvPr>
        </p:nvGraphicFramePr>
        <p:xfrm>
          <a:off x="281969" y="1161286"/>
          <a:ext cx="8568952" cy="556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570507" cy="10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ABE45-D126-4504-A7D8-9312B968312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1110" y="0"/>
            <a:ext cx="9132888" cy="985329"/>
          </a:xfrm>
          <a:prstGeom prst="rect">
            <a:avLst/>
          </a:prstGeom>
          <a:solidFill>
            <a:srgbClr val="1D0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/>
          </a:p>
          <a:p>
            <a:pPr algn="ctr"/>
            <a:endParaRPr lang="ru-RU" sz="1700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4510" y="422553"/>
            <a:ext cx="391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Перечень компетенций ППС МУК</a:t>
            </a:r>
          </a:p>
        </p:txBody>
      </p:sp>
      <p:sp>
        <p:nvSpPr>
          <p:cNvPr id="16" name="Прямоугольник 15"/>
          <p:cNvSpPr/>
          <p:nvPr/>
        </p:nvSpPr>
        <p:spPr bwMode="gray">
          <a:xfrm>
            <a:off x="434635" y="5733256"/>
            <a:ext cx="369669" cy="2160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gray">
          <a:xfrm>
            <a:off x="434635" y="6021288"/>
            <a:ext cx="369669" cy="21602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gray">
          <a:xfrm>
            <a:off x="434635" y="6309320"/>
            <a:ext cx="369669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 bwMode="gray">
          <a:xfrm>
            <a:off x="434635" y="6587649"/>
            <a:ext cx="369669" cy="21602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43693" y="5682734"/>
            <a:ext cx="3131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j-lt"/>
              </a:rPr>
              <a:t>Базовый уровень: </a:t>
            </a:r>
            <a:r>
              <a:rPr lang="ru-RU" sz="1600" dirty="0">
                <a:latin typeface="+mj-lt"/>
              </a:rPr>
              <a:t>только знания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693" y="5970766"/>
            <a:ext cx="6955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</a:rPr>
              <a:t>Продвинутый уровень</a:t>
            </a:r>
            <a:r>
              <a:rPr lang="ru-RU" sz="1600" dirty="0">
                <a:latin typeface="+mj-lt"/>
              </a:rPr>
              <a:t>: знания+ документированный опыт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3693" y="6309320"/>
            <a:ext cx="7341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j-lt"/>
              </a:rPr>
              <a:t>Эксперт: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знания+документированный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опыт+трансфер</a:t>
            </a:r>
            <a:r>
              <a:rPr lang="ru-RU" sz="1600" dirty="0">
                <a:latin typeface="+mj-lt"/>
              </a:rPr>
              <a:t> опыта </a:t>
            </a:r>
            <a:r>
              <a:rPr lang="ru-RU" sz="1600" i="1" dirty="0">
                <a:latin typeface="+mj-lt"/>
              </a:rPr>
              <a:t>(с подтверждением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693" y="654683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*Soft skills</a:t>
            </a:r>
            <a:endParaRPr lang="ru-RU" sz="1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1885" y="3107493"/>
            <a:ext cx="457200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+mj-lt"/>
              </a:rPr>
              <a:t>общие компетенции преподавателей </a:t>
            </a:r>
            <a:endParaRPr lang="en-US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ru-RU" sz="1400" i="1" dirty="0">
                <a:latin typeface="+mj-lt"/>
              </a:rPr>
              <a:t>(по </a:t>
            </a:r>
            <a:r>
              <a:rPr lang="en-US" sz="1400" i="1" dirty="0">
                <a:latin typeface="+mj-lt"/>
              </a:rPr>
              <a:t>Tuning</a:t>
            </a:r>
            <a:r>
              <a:rPr lang="ru-RU" sz="1400" i="1" dirty="0">
                <a:latin typeface="+mj-lt"/>
              </a:rPr>
              <a:t>)</a:t>
            </a:r>
            <a:r>
              <a:rPr lang="en-US" sz="1400" dirty="0">
                <a:latin typeface="+mj-lt"/>
              </a:rPr>
              <a:t> *Soft skills</a:t>
            </a:r>
            <a:endParaRPr lang="ru-RU" sz="1400" dirty="0">
              <a:latin typeface="+mj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6190"/>
            <a:ext cx="1349039" cy="916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161" y="5291916"/>
            <a:ext cx="270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+mj-lt"/>
              </a:rPr>
              <a:t>Уровни компетенций</a:t>
            </a:r>
            <a:r>
              <a:rPr lang="ru-RU" dirty="0">
                <a:latin typeface="+mj-lt"/>
              </a:rPr>
              <a:t>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-132158" y="2378851"/>
            <a:ext cx="9186393" cy="2812914"/>
            <a:chOff x="-78326" y="2138176"/>
            <a:chExt cx="9186393" cy="2812914"/>
          </a:xfrm>
        </p:grpSpPr>
        <p:sp>
          <p:nvSpPr>
            <p:cNvPr id="13" name="TextBox 12"/>
            <p:cNvSpPr txBox="1"/>
            <p:nvPr/>
          </p:nvSpPr>
          <p:spPr>
            <a:xfrm>
              <a:off x="4995466" y="2159265"/>
              <a:ext cx="41126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+mj-lt"/>
                </a:rPr>
                <a:t>компетенции ППС </a:t>
              </a:r>
              <a:r>
                <a:rPr lang="ru-RU" dirty="0" err="1">
                  <a:latin typeface="+mj-lt"/>
                </a:rPr>
                <a:t>медвузов</a:t>
              </a:r>
              <a:r>
                <a:rPr lang="ru-RU" dirty="0">
                  <a:latin typeface="+mj-lt"/>
                </a:rPr>
                <a:t> РК,</a:t>
              </a:r>
              <a:r>
                <a:rPr lang="ru-RU" i="1" dirty="0">
                  <a:latin typeface="+mj-lt"/>
                </a:rPr>
                <a:t> </a:t>
              </a:r>
            </a:p>
            <a:p>
              <a:r>
                <a:rPr lang="ru-RU" i="1" dirty="0"/>
                <a:t>(</a:t>
              </a:r>
              <a:r>
                <a:rPr lang="ru-RU" sz="1400" i="1" dirty="0">
                  <a:latin typeface="+mn-lt"/>
                </a:rPr>
                <a:t>Национальный центр независимой </a:t>
              </a:r>
              <a:r>
                <a:rPr lang="ru-RU" sz="1400" i="1" dirty="0" err="1">
                  <a:latin typeface="+mn-lt"/>
                </a:rPr>
                <a:t>экзаменации</a:t>
              </a:r>
              <a:r>
                <a:rPr lang="ru-RU" sz="1400" i="1" dirty="0">
                  <a:latin typeface="+mn-lt"/>
                </a:rPr>
                <a:t>)</a:t>
              </a:r>
            </a:p>
            <a:p>
              <a:r>
                <a:rPr lang="ru-RU" dirty="0"/>
                <a:t> </a:t>
              </a:r>
            </a:p>
          </p:txBody>
        </p:sp>
        <p:sp>
          <p:nvSpPr>
            <p:cNvPr id="24" name="Овал 23"/>
            <p:cNvSpPr/>
            <p:nvPr/>
          </p:nvSpPr>
          <p:spPr bwMode="gray">
            <a:xfrm>
              <a:off x="4075320" y="2982398"/>
              <a:ext cx="259281" cy="255822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825964" y="2285289"/>
              <a:ext cx="702247" cy="534362"/>
              <a:chOff x="4331510" y="1133551"/>
              <a:chExt cx="830406" cy="672058"/>
            </a:xfrm>
          </p:grpSpPr>
          <p:sp>
            <p:nvSpPr>
              <p:cNvPr id="32" name="Овал 31"/>
              <p:cNvSpPr/>
              <p:nvPr/>
            </p:nvSpPr>
            <p:spPr bwMode="gray">
              <a:xfrm>
                <a:off x="4566003" y="1388263"/>
                <a:ext cx="432048" cy="41734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 bwMode="gray">
              <a:xfrm>
                <a:off x="4331510" y="1133551"/>
                <a:ext cx="432048" cy="41734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 bwMode="gray">
              <a:xfrm>
                <a:off x="4729868" y="1154699"/>
                <a:ext cx="432048" cy="41734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 bwMode="gray">
            <a:xfrm>
              <a:off x="1040388" y="3163265"/>
              <a:ext cx="432048" cy="4173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 bwMode="gray">
            <a:xfrm>
              <a:off x="675995" y="3449152"/>
              <a:ext cx="432048" cy="4173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64929" y="285002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+mj-lt"/>
                </a:rPr>
                <a:t>31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9252" y="2138176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+mj-lt"/>
                </a:rPr>
                <a:t>75</a:t>
              </a:r>
            </a:p>
          </p:txBody>
        </p:sp>
        <p:graphicFrame>
          <p:nvGraphicFramePr>
            <p:cNvPr id="12" name="Диаграмма 11">
              <a:extLst>
                <a:ext uri="{FF2B5EF4-FFF2-40B4-BE49-F238E27FC236}">
                  <a16:creationId xmlns:a16="http://schemas.microsoft.com/office/drawing/2014/main" id="{2D5ACF5D-11F7-4055-8AEF-40BA808B56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8549938"/>
                </p:ext>
              </p:extLst>
            </p:nvPr>
          </p:nvGraphicFramePr>
          <p:xfrm>
            <a:off x="2184133" y="3444242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5" name="Диаграмма 44">
              <a:extLst>
                <a:ext uri="{FF2B5EF4-FFF2-40B4-BE49-F238E27FC236}">
                  <a16:creationId xmlns:a16="http://schemas.microsoft.com/office/drawing/2014/main" id="{70120572-C505-4369-B92F-1BCAD36D24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6627219"/>
                </p:ext>
              </p:extLst>
            </p:nvPr>
          </p:nvGraphicFramePr>
          <p:xfrm>
            <a:off x="3287093" y="3412800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6" name="Диаграмма 45">
              <a:extLst>
                <a:ext uri="{FF2B5EF4-FFF2-40B4-BE49-F238E27FC236}">
                  <a16:creationId xmlns:a16="http://schemas.microsoft.com/office/drawing/2014/main" id="{20EAB353-1514-4790-8F05-E88D7D19A7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2646369"/>
                </p:ext>
              </p:extLst>
            </p:nvPr>
          </p:nvGraphicFramePr>
          <p:xfrm>
            <a:off x="4402073" y="3399932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7" name="Диаграмма 46">
              <a:extLst>
                <a:ext uri="{FF2B5EF4-FFF2-40B4-BE49-F238E27FC236}">
                  <a16:creationId xmlns:a16="http://schemas.microsoft.com/office/drawing/2014/main" id="{9D3A7D81-7C99-41D1-97F7-C8E3E0224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0888012"/>
                </p:ext>
              </p:extLst>
            </p:nvPr>
          </p:nvGraphicFramePr>
          <p:xfrm>
            <a:off x="5499923" y="3385709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8" name="Диаграмма 47">
              <a:extLst>
                <a:ext uri="{FF2B5EF4-FFF2-40B4-BE49-F238E27FC236}">
                  <a16:creationId xmlns:a16="http://schemas.microsoft.com/office/drawing/2014/main" id="{0548079B-7AAA-40D1-A79A-F902648FCD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2296710"/>
                </p:ext>
              </p:extLst>
            </p:nvPr>
          </p:nvGraphicFramePr>
          <p:xfrm>
            <a:off x="6580550" y="3385708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9" name="Диаграмма 48">
              <a:extLst>
                <a:ext uri="{FF2B5EF4-FFF2-40B4-BE49-F238E27FC236}">
                  <a16:creationId xmlns:a16="http://schemas.microsoft.com/office/drawing/2014/main" id="{C22BE6D1-FA2B-4579-9CFC-338D44A0CD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7581319"/>
                </p:ext>
              </p:extLst>
            </p:nvPr>
          </p:nvGraphicFramePr>
          <p:xfrm>
            <a:off x="7725733" y="3399931"/>
            <a:ext cx="1382334" cy="133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39" name="Группа 38"/>
            <p:cNvGrpSpPr/>
            <p:nvPr/>
          </p:nvGrpSpPr>
          <p:grpSpPr>
            <a:xfrm>
              <a:off x="-78326" y="2208118"/>
              <a:ext cx="2638746" cy="2515659"/>
              <a:chOff x="-78326" y="2208118"/>
              <a:chExt cx="2638746" cy="2515659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78326" y="2264024"/>
                <a:ext cx="2638746" cy="916401"/>
              </a:xfrm>
              <a:prstGeom prst="ellipse">
                <a:avLst/>
              </a:prstGeom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Стрелка вниз 61"/>
              <p:cNvSpPr/>
              <p:nvPr/>
            </p:nvSpPr>
            <p:spPr>
              <a:xfrm>
                <a:off x="1056201" y="4153003"/>
                <a:ext cx="360618" cy="327286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Полилиния 62"/>
              <p:cNvSpPr/>
              <p:nvPr/>
            </p:nvSpPr>
            <p:spPr>
              <a:xfrm>
                <a:off x="10519" y="4428312"/>
                <a:ext cx="2454648" cy="295465"/>
              </a:xfrm>
              <a:custGeom>
                <a:avLst/>
                <a:gdLst>
                  <a:gd name="connsiteX0" fmla="*/ 0 w 2454648"/>
                  <a:gd name="connsiteY0" fmla="*/ 0 h 295465"/>
                  <a:gd name="connsiteX1" fmla="*/ 2454648 w 2454648"/>
                  <a:gd name="connsiteY1" fmla="*/ 0 h 295465"/>
                  <a:gd name="connsiteX2" fmla="*/ 2454648 w 2454648"/>
                  <a:gd name="connsiteY2" fmla="*/ 295465 h 295465"/>
                  <a:gd name="connsiteX3" fmla="*/ 0 w 2454648"/>
                  <a:gd name="connsiteY3" fmla="*/ 295465 h 295465"/>
                  <a:gd name="connsiteX4" fmla="*/ 0 w 2454648"/>
                  <a:gd name="connsiteY4" fmla="*/ 0 h 29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648" h="295465">
                    <a:moveTo>
                      <a:pt x="0" y="0"/>
                    </a:moveTo>
                    <a:lnTo>
                      <a:pt x="2454648" y="0"/>
                    </a:lnTo>
                    <a:lnTo>
                      <a:pt x="2454648" y="295465"/>
                    </a:lnTo>
                    <a:lnTo>
                      <a:pt x="0" y="29546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/>
                  <a:t>106</a:t>
                </a:r>
                <a:r>
                  <a:rPr lang="ru-RU" sz="1800" kern="1200" dirty="0"/>
                  <a:t> компетенций</a:t>
                </a:r>
              </a:p>
            </p:txBody>
          </p:sp>
          <p:sp>
            <p:nvSpPr>
              <p:cNvPr id="64" name="Shape 63"/>
              <p:cNvSpPr/>
              <p:nvPr/>
            </p:nvSpPr>
            <p:spPr>
              <a:xfrm>
                <a:off x="-32390" y="2208118"/>
                <a:ext cx="2526205" cy="1886802"/>
              </a:xfrm>
              <a:prstGeom prst="funnel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7" name="Овал 26"/>
            <p:cNvSpPr/>
            <p:nvPr/>
          </p:nvSpPr>
          <p:spPr bwMode="gray">
            <a:xfrm>
              <a:off x="512028" y="2776635"/>
              <a:ext cx="432048" cy="41734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 bwMode="gray">
            <a:xfrm>
              <a:off x="1424660" y="2861489"/>
              <a:ext cx="432048" cy="4173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 bwMode="gray">
            <a:xfrm>
              <a:off x="944076" y="3651668"/>
              <a:ext cx="432048" cy="390666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 bwMode="gray">
            <a:xfrm>
              <a:off x="1067299" y="2519605"/>
              <a:ext cx="432048" cy="4173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1801255" y="2564218"/>
              <a:ext cx="432048" cy="41734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 bwMode="gray">
            <a:xfrm>
              <a:off x="549367" y="2333075"/>
              <a:ext cx="432048" cy="4173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 bwMode="gray">
            <a:xfrm>
              <a:off x="131144" y="2484501"/>
              <a:ext cx="432048" cy="41734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 bwMode="gray">
            <a:xfrm>
              <a:off x="1336646" y="3322087"/>
              <a:ext cx="432048" cy="41734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6078" y="4643313"/>
              <a:ext cx="1026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400" i="1" dirty="0">
                  <a:latin typeface="+mn-lt"/>
                </a:rPr>
                <a:t>Профессор</a:t>
              </a:r>
              <a:endParaRPr lang="ru-RU" sz="1400" i="1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29800" y="4636201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400" i="1" dirty="0">
                  <a:latin typeface="+mn-lt"/>
                </a:rPr>
                <a:t>Ассоц</a:t>
              </a:r>
              <a:r>
                <a:rPr lang="ru-RU" sz="1400" i="1" dirty="0">
                  <a:latin typeface="+mn-lt"/>
                </a:rPr>
                <a:t>. </a:t>
              </a:r>
              <a:r>
                <a:rPr lang="kk-KZ" sz="1400" i="1" dirty="0">
                  <a:latin typeface="+mn-lt"/>
                </a:rPr>
                <a:t>профессор</a:t>
              </a:r>
              <a:endParaRPr lang="ru-RU" sz="1400" i="1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54030" y="4627738"/>
              <a:ext cx="1322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400" i="1" dirty="0">
                  <a:latin typeface="+mn-lt"/>
                </a:rPr>
                <a:t>Ас.профессора</a:t>
              </a:r>
              <a:endParaRPr lang="ru-RU" sz="1400" i="1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79497" y="4643313"/>
              <a:ext cx="802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400" i="1" dirty="0">
                  <a:latin typeface="+mn-lt"/>
                </a:rPr>
                <a:t>Тьютор</a:t>
              </a:r>
              <a:endParaRPr lang="ru-RU" sz="1400" i="1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81078" y="4636201"/>
              <a:ext cx="14207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err="1">
                  <a:latin typeface="+mn-lt"/>
                </a:rPr>
                <a:t>Препод</a:t>
              </a:r>
              <a:r>
                <a:rPr lang="ru-RU" sz="1400" i="1" dirty="0">
                  <a:latin typeface="+mn-lt"/>
                </a:rPr>
                <a:t>./</a:t>
              </a:r>
              <a:r>
                <a:rPr lang="ru-RU" sz="1400" i="1" dirty="0" err="1">
                  <a:latin typeface="+mn-lt"/>
                </a:rPr>
                <a:t>ассист</a:t>
              </a:r>
              <a:endParaRPr lang="ru-RU" sz="1400" i="1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30200" y="4876876"/>
            <a:ext cx="150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>
                <a:latin typeface="+mn-lt"/>
              </a:rPr>
              <a:t>Препод</a:t>
            </a:r>
            <a:r>
              <a:rPr lang="ru-RU" sz="1400" i="1" dirty="0">
                <a:latin typeface="+mn-lt"/>
              </a:rPr>
              <a:t>/</a:t>
            </a:r>
            <a:r>
              <a:rPr lang="ru-RU" sz="1400" i="1" dirty="0" err="1">
                <a:latin typeface="+mn-lt"/>
              </a:rPr>
              <a:t>ассист</a:t>
            </a:r>
            <a:r>
              <a:rPr lang="ru-RU" sz="1400" i="1" dirty="0">
                <a:latin typeface="+mn-lt"/>
              </a:rPr>
              <a:t>. </a:t>
            </a:r>
          </a:p>
          <a:p>
            <a:r>
              <a:rPr lang="ru-RU" sz="1400" i="1" dirty="0">
                <a:latin typeface="+mn-lt"/>
              </a:rPr>
              <a:t>стажер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470829" y="842316"/>
            <a:ext cx="8877665" cy="1420435"/>
            <a:chOff x="367232" y="3870900"/>
            <a:chExt cx="8877665" cy="1420435"/>
          </a:xfrm>
        </p:grpSpPr>
        <p:sp>
          <p:nvSpPr>
            <p:cNvPr id="66" name="Скругленный прямоугольник 65"/>
            <p:cNvSpPr/>
            <p:nvPr/>
          </p:nvSpPr>
          <p:spPr bwMode="gray">
            <a:xfrm>
              <a:off x="4404722" y="4206824"/>
              <a:ext cx="1181920" cy="576064"/>
            </a:xfrm>
            <a:prstGeom prst="roundRect">
              <a:avLst/>
            </a:prstGeom>
            <a:ln>
              <a:solidFill>
                <a:srgbClr val="5686C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kk-KZ" sz="1600" b="1" dirty="0">
                  <a:latin typeface="+mj-lt"/>
                </a:rPr>
                <a:t>Подходы к </a:t>
              </a:r>
            </a:p>
            <a:p>
              <a:pPr algn="ctr"/>
              <a:r>
                <a:rPr lang="kk-KZ" sz="1600" b="1" dirty="0">
                  <a:latin typeface="+mj-lt"/>
                </a:rPr>
                <a:t>обучению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45098CC-FFCF-437A-8F19-7EAE2CDD2292}"/>
                </a:ext>
              </a:extLst>
            </p:cNvPr>
            <p:cNvSpPr txBox="1"/>
            <p:nvPr/>
          </p:nvSpPr>
          <p:spPr>
            <a:xfrm>
              <a:off x="3610751" y="4821976"/>
              <a:ext cx="4404347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>
                  <a:latin typeface="+mj-lt"/>
                </a:rPr>
                <a:t>Характеристика «блестящего» преподавателя </a:t>
              </a:r>
              <a:r>
                <a:rPr lang="ru-RU" sz="1400" dirty="0" err="1">
                  <a:latin typeface="+mj-lt"/>
                </a:rPr>
                <a:t>мед.вуза</a:t>
              </a:r>
              <a:endParaRPr lang="ru-RU" sz="1400" dirty="0">
                <a:latin typeface="+mj-lt"/>
              </a:endParaRPr>
            </a:p>
            <a:p>
              <a:pPr algn="r"/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</a:rPr>
                <a:t>R.M. Harden</a:t>
              </a:r>
              <a:r>
                <a:rPr lang="ru-RU" sz="105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ru-KZ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05" y="3870900"/>
              <a:ext cx="1368992" cy="1368992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 bwMode="gray">
            <a:xfrm>
              <a:off x="367232" y="4194869"/>
              <a:ext cx="1649351" cy="576064"/>
            </a:xfrm>
            <a:prstGeom prst="roundRect">
              <a:avLst/>
            </a:prstGeom>
            <a:ln>
              <a:solidFill>
                <a:srgbClr val="5686C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600" b="1" dirty="0">
                  <a:latin typeface="+mj-lt"/>
                </a:rPr>
                <a:t>«Эффективный </a:t>
              </a:r>
            </a:p>
            <a:p>
              <a:pPr algn="ctr"/>
              <a:r>
                <a:rPr lang="ru-RU" sz="1600" b="1" dirty="0">
                  <a:latin typeface="+mj-lt"/>
                </a:rPr>
                <a:t>преподаватель»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61372" y="42982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=</a:t>
              </a:r>
            </a:p>
          </p:txBody>
        </p:sp>
        <p:sp>
          <p:nvSpPr>
            <p:cNvPr id="71" name="Скругленный прямоугольник 70"/>
            <p:cNvSpPr/>
            <p:nvPr/>
          </p:nvSpPr>
          <p:spPr bwMode="gray">
            <a:xfrm>
              <a:off x="2524814" y="4222172"/>
              <a:ext cx="1513657" cy="576064"/>
            </a:xfrm>
            <a:prstGeom prst="roundRect">
              <a:avLst/>
            </a:prstGeom>
            <a:ln>
              <a:solidFill>
                <a:srgbClr val="5686C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600" b="1" dirty="0">
                  <a:latin typeface="+mj-lt"/>
                </a:rPr>
                <a:t>Технические </a:t>
              </a:r>
            </a:p>
            <a:p>
              <a:pPr algn="ctr"/>
              <a:r>
                <a:rPr lang="ru-RU" sz="1600" b="1" dirty="0">
                  <a:latin typeface="+mj-lt"/>
                </a:rPr>
                <a:t>компетенции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86744" y="4317435"/>
              <a:ext cx="35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х</a:t>
              </a:r>
            </a:p>
          </p:txBody>
        </p:sp>
        <p:sp>
          <p:nvSpPr>
            <p:cNvPr id="73" name="Скругленный прямоугольник 72"/>
            <p:cNvSpPr/>
            <p:nvPr/>
          </p:nvSpPr>
          <p:spPr bwMode="gray">
            <a:xfrm>
              <a:off x="5972976" y="4203271"/>
              <a:ext cx="1657894" cy="576064"/>
            </a:xfrm>
            <a:prstGeom prst="roundRect">
              <a:avLst/>
            </a:prstGeom>
            <a:ln>
              <a:solidFill>
                <a:srgbClr val="5686C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kk-KZ" sz="1600" b="1" dirty="0">
                  <a:latin typeface="+mj-lt"/>
                </a:rPr>
                <a:t>Профессионализм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22595" y="4294340"/>
              <a:ext cx="350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ABE45-D126-4504-A7D8-9312B96831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-11110" y="0"/>
            <a:ext cx="9143998" cy="1405032"/>
            <a:chOff x="1" y="0"/>
            <a:chExt cx="9143998" cy="14050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" y="0"/>
              <a:ext cx="9132888" cy="1051200"/>
            </a:xfrm>
            <a:prstGeom prst="rect">
              <a:avLst/>
            </a:prstGeom>
            <a:solidFill>
              <a:srgbClr val="1D0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b="1" dirty="0"/>
            </a:p>
            <a:p>
              <a:pPr algn="ctr"/>
              <a:endParaRPr lang="ru-RU" sz="1700" dirty="0"/>
            </a:p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 bwMode="gray">
            <a:xfrm>
              <a:off x="53752" y="1359313"/>
              <a:ext cx="9090247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73663" y="422553"/>
            <a:ext cx="391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Перечень компетенций ППС МУК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10" y="1051200"/>
            <a:ext cx="9132888" cy="5854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6" y="-86356"/>
            <a:ext cx="1700491" cy="1155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4" y="66044"/>
            <a:ext cx="1700491" cy="11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45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chemeClr val="folHlink">
                <a:gamma/>
                <a:shade val="4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тақырыбы">
  <a:themeElements>
    <a:clrScheme name="Стандартт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ты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т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ақырыбы">
  <a:themeElements>
    <a:clrScheme name="Стандартт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ты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т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50378</TotalTime>
  <Words>1044</Words>
  <Application>Microsoft Office PowerPoint</Application>
  <PresentationFormat>Экран (4:3)</PresentationFormat>
  <Paragraphs>358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RM</dc:creator>
  <cp:lastModifiedBy>Муратова Алма</cp:lastModifiedBy>
  <cp:revision>2855</cp:revision>
  <cp:lastPrinted>2019-06-17T10:51:48Z</cp:lastPrinted>
  <dcterms:created xsi:type="dcterms:W3CDTF">2012-08-06T05:20:20Z</dcterms:created>
  <dcterms:modified xsi:type="dcterms:W3CDTF">2019-06-19T05:18:29Z</dcterms:modified>
</cp:coreProperties>
</file>