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333" r:id="rId3"/>
    <p:sldId id="334" r:id="rId4"/>
    <p:sldId id="335" r:id="rId5"/>
    <p:sldId id="336" r:id="rId6"/>
    <p:sldId id="337" r:id="rId7"/>
    <p:sldId id="317" r:id="rId8"/>
    <p:sldId id="318" r:id="rId9"/>
    <p:sldId id="343" r:id="rId10"/>
    <p:sldId id="344" r:id="rId11"/>
    <p:sldId id="319" r:id="rId12"/>
    <p:sldId id="320" r:id="rId13"/>
    <p:sldId id="321" r:id="rId14"/>
    <p:sldId id="322" r:id="rId15"/>
    <p:sldId id="345" r:id="rId16"/>
    <p:sldId id="347" r:id="rId17"/>
    <p:sldId id="348" r:id="rId18"/>
    <p:sldId id="323" r:id="rId19"/>
    <p:sldId id="324" r:id="rId20"/>
    <p:sldId id="326" r:id="rId21"/>
    <p:sldId id="325" r:id="rId22"/>
    <p:sldId id="327" r:id="rId23"/>
    <p:sldId id="328" r:id="rId24"/>
    <p:sldId id="350" r:id="rId25"/>
    <p:sldId id="351" r:id="rId26"/>
    <p:sldId id="352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799" autoAdjust="0"/>
  </p:normalViewPr>
  <p:slideViewPr>
    <p:cSldViewPr>
      <p:cViewPr varScale="1">
        <p:scale>
          <a:sx n="64" d="100"/>
          <a:sy n="64" d="100"/>
        </p:scale>
        <p:origin x="156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A448F5-5B94-4D0B-9CA4-8A6FC7E4F95F}" type="datetimeFigureOut">
              <a:rPr lang="ru-RU" smtClean="0"/>
              <a:t>17.03.2019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0111E6-ADE8-44B2-8034-0D9B097CEB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9049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E68C-6C1C-4EEA-A4EF-CE92258606B8}" type="datetimeFigureOut">
              <a:rPr lang="ru-RU" smtClean="0"/>
              <a:t>17.03.2019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2A82-89C6-4197-813E-461385E8E7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6539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E68C-6C1C-4EEA-A4EF-CE92258606B8}" type="datetimeFigureOut">
              <a:rPr lang="ru-RU" smtClean="0"/>
              <a:t>17.03.2019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2A82-89C6-4197-813E-461385E8E7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8620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E68C-6C1C-4EEA-A4EF-CE92258606B8}" type="datetimeFigureOut">
              <a:rPr lang="ru-RU" smtClean="0"/>
              <a:t>17.03.2019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2A82-89C6-4197-813E-461385E8E7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720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E68C-6C1C-4EEA-A4EF-CE92258606B8}" type="datetimeFigureOut">
              <a:rPr lang="ru-RU" smtClean="0"/>
              <a:t>17.03.2019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2A82-89C6-4197-813E-461385E8E7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6695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E68C-6C1C-4EEA-A4EF-CE92258606B8}" type="datetimeFigureOut">
              <a:rPr lang="ru-RU" smtClean="0"/>
              <a:t>17.03.2019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2A82-89C6-4197-813E-461385E8E7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0250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E68C-6C1C-4EEA-A4EF-CE92258606B8}" type="datetimeFigureOut">
              <a:rPr lang="ru-RU" smtClean="0"/>
              <a:t>17.03.2019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2A82-89C6-4197-813E-461385E8E7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3048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E68C-6C1C-4EEA-A4EF-CE92258606B8}" type="datetimeFigureOut">
              <a:rPr lang="ru-RU" smtClean="0"/>
              <a:t>17.03.2019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2A82-89C6-4197-813E-461385E8E7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550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E68C-6C1C-4EEA-A4EF-CE92258606B8}" type="datetimeFigureOut">
              <a:rPr lang="ru-RU" smtClean="0"/>
              <a:t>17.03.2019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2A82-89C6-4197-813E-461385E8E7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1028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E68C-6C1C-4EEA-A4EF-CE92258606B8}" type="datetimeFigureOut">
              <a:rPr lang="ru-RU" smtClean="0"/>
              <a:t>17.03.2019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2A82-89C6-4197-813E-461385E8E7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7136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E68C-6C1C-4EEA-A4EF-CE92258606B8}" type="datetimeFigureOut">
              <a:rPr lang="ru-RU" smtClean="0"/>
              <a:t>17.03.2019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2A82-89C6-4197-813E-461385E8E7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7435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DE68C-6C1C-4EEA-A4EF-CE92258606B8}" type="datetimeFigureOut">
              <a:rPr lang="ru-RU" smtClean="0"/>
              <a:t>17.03.2019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A2A82-89C6-4197-813E-461385E8E7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507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DE68C-6C1C-4EEA-A4EF-CE92258606B8}" type="datetimeFigureOut">
              <a:rPr lang="ru-RU" smtClean="0"/>
              <a:t>17.03.2019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A2A82-89C6-4197-813E-461385E8E7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4084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7.png"/><Relationship Id="rId3" Type="http://schemas.openxmlformats.org/officeDocument/2006/relationships/hyperlink" Target="https://www.instagram.com/ssmukz/?hl=ru" TargetMode="External"/><Relationship Id="rId7" Type="http://schemas.openxmlformats.org/officeDocument/2006/relationships/hyperlink" Target="https://twitter.com/SSMUofficial" TargetMode="External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hyperlink" Target="https://www.youtube.com/user/SemeyStateMedicalUni" TargetMode="External"/><Relationship Id="rId5" Type="http://schemas.openxmlformats.org/officeDocument/2006/relationships/hyperlink" Target="https://www.facebook.com/semeymedicaluniversity" TargetMode="External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hyperlink" Target="https://vk.com/ssmukz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7.png"/><Relationship Id="rId3" Type="http://schemas.openxmlformats.org/officeDocument/2006/relationships/hyperlink" Target="https://www.instagram.com/ssmukz/?hl=ru" TargetMode="External"/><Relationship Id="rId7" Type="http://schemas.openxmlformats.org/officeDocument/2006/relationships/hyperlink" Target="https://twitter.com/SSMUofficial" TargetMode="External"/><Relationship Id="rId12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hyperlink" Target="https://www.youtube.com/user/SemeyStateMedicalUni" TargetMode="External"/><Relationship Id="rId5" Type="http://schemas.openxmlformats.org/officeDocument/2006/relationships/hyperlink" Target="https://www.facebook.com/semeymedicaluniversity" TargetMode="External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hyperlink" Target="https://vk.com/ssmukz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7.png"/><Relationship Id="rId3" Type="http://schemas.openxmlformats.org/officeDocument/2006/relationships/hyperlink" Target="https://www.instagram.com/ssmukz/?hl=ru" TargetMode="External"/><Relationship Id="rId7" Type="http://schemas.openxmlformats.org/officeDocument/2006/relationships/hyperlink" Target="https://twitter.com/SSMUofficial" TargetMode="External"/><Relationship Id="rId12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hyperlink" Target="https://www.youtube.com/user/SemeyStateMedicalUni" TargetMode="External"/><Relationship Id="rId5" Type="http://schemas.openxmlformats.org/officeDocument/2006/relationships/hyperlink" Target="https://www.facebook.com/semeymedicaluniversity" TargetMode="External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hyperlink" Target="https://vk.com/ssmukz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7.png"/><Relationship Id="rId3" Type="http://schemas.openxmlformats.org/officeDocument/2006/relationships/hyperlink" Target="https://www.instagram.com/ssmukz/?hl=ru" TargetMode="External"/><Relationship Id="rId7" Type="http://schemas.openxmlformats.org/officeDocument/2006/relationships/hyperlink" Target="https://twitter.com/SSMUofficial" TargetMode="External"/><Relationship Id="rId12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hyperlink" Target="https://www.youtube.com/user/SemeyStateMedicalUni" TargetMode="External"/><Relationship Id="rId5" Type="http://schemas.openxmlformats.org/officeDocument/2006/relationships/hyperlink" Target="https://www.facebook.com/semeymedicaluniversity" TargetMode="External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hyperlink" Target="https://vk.com/ssmukz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7.png"/><Relationship Id="rId3" Type="http://schemas.openxmlformats.org/officeDocument/2006/relationships/hyperlink" Target="https://www.instagram.com/ssmukz/?hl=ru" TargetMode="External"/><Relationship Id="rId7" Type="http://schemas.openxmlformats.org/officeDocument/2006/relationships/hyperlink" Target="https://twitter.com/SSMUofficial" TargetMode="External"/><Relationship Id="rId12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hyperlink" Target="https://www.youtube.com/user/SemeyStateMedicalUni" TargetMode="External"/><Relationship Id="rId5" Type="http://schemas.openxmlformats.org/officeDocument/2006/relationships/hyperlink" Target="https://www.facebook.com/semeymedicaluniversity" TargetMode="External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hyperlink" Target="https://vk.com/ssmukz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7.png"/><Relationship Id="rId3" Type="http://schemas.openxmlformats.org/officeDocument/2006/relationships/hyperlink" Target="https://www.instagram.com/ssmukz/?hl=ru" TargetMode="External"/><Relationship Id="rId7" Type="http://schemas.openxmlformats.org/officeDocument/2006/relationships/hyperlink" Target="https://twitter.com/SSMUofficial" TargetMode="External"/><Relationship Id="rId12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hyperlink" Target="https://www.youtube.com/user/SemeyStateMedicalUni" TargetMode="External"/><Relationship Id="rId5" Type="http://schemas.openxmlformats.org/officeDocument/2006/relationships/hyperlink" Target="https://www.facebook.com/semeymedicaluniversity" TargetMode="External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hyperlink" Target="https://vk.com/ssmukz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7.png"/><Relationship Id="rId3" Type="http://schemas.openxmlformats.org/officeDocument/2006/relationships/hyperlink" Target="https://www.instagram.com/ssmukz/?hl=ru" TargetMode="External"/><Relationship Id="rId7" Type="http://schemas.openxmlformats.org/officeDocument/2006/relationships/hyperlink" Target="https://twitter.com/SSMUofficial" TargetMode="External"/><Relationship Id="rId12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hyperlink" Target="https://www.youtube.com/user/SemeyStateMedicalUni" TargetMode="External"/><Relationship Id="rId5" Type="http://schemas.openxmlformats.org/officeDocument/2006/relationships/hyperlink" Target="https://www.facebook.com/semeymedicaluniversity" TargetMode="External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hyperlink" Target="https://vk.com/ssmukz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7.png"/><Relationship Id="rId3" Type="http://schemas.openxmlformats.org/officeDocument/2006/relationships/hyperlink" Target="https://www.instagram.com/ssmukz/?hl=ru" TargetMode="External"/><Relationship Id="rId7" Type="http://schemas.openxmlformats.org/officeDocument/2006/relationships/hyperlink" Target="https://twitter.com/SSMUofficial" TargetMode="External"/><Relationship Id="rId12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hyperlink" Target="https://www.youtube.com/user/SemeyStateMedicalUni" TargetMode="External"/><Relationship Id="rId5" Type="http://schemas.openxmlformats.org/officeDocument/2006/relationships/hyperlink" Target="https://www.facebook.com/semeymedicaluniversity" TargetMode="External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hyperlink" Target="https://vk.com/ssmukz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7.png"/><Relationship Id="rId3" Type="http://schemas.openxmlformats.org/officeDocument/2006/relationships/hyperlink" Target="https://www.instagram.com/ssmukz/?hl=ru" TargetMode="External"/><Relationship Id="rId7" Type="http://schemas.openxmlformats.org/officeDocument/2006/relationships/hyperlink" Target="https://twitter.com/SSMUofficial" TargetMode="External"/><Relationship Id="rId12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hyperlink" Target="https://www.youtube.com/user/SemeyStateMedicalUni" TargetMode="External"/><Relationship Id="rId5" Type="http://schemas.openxmlformats.org/officeDocument/2006/relationships/hyperlink" Target="https://www.facebook.com/semeymedicaluniversity" TargetMode="External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hyperlink" Target="https://vk.com/ssmukz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7.png"/><Relationship Id="rId3" Type="http://schemas.openxmlformats.org/officeDocument/2006/relationships/hyperlink" Target="https://www.instagram.com/ssmukz/?hl=ru" TargetMode="External"/><Relationship Id="rId7" Type="http://schemas.openxmlformats.org/officeDocument/2006/relationships/hyperlink" Target="https://twitter.com/SSMUofficial" TargetMode="External"/><Relationship Id="rId12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hyperlink" Target="https://www.youtube.com/user/SemeyStateMedicalUni" TargetMode="External"/><Relationship Id="rId5" Type="http://schemas.openxmlformats.org/officeDocument/2006/relationships/hyperlink" Target="https://www.facebook.com/semeymedicaluniversity" TargetMode="External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hyperlink" Target="https://vk.com/ssmukz" TargetMode="Externa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7.png"/><Relationship Id="rId3" Type="http://schemas.openxmlformats.org/officeDocument/2006/relationships/hyperlink" Target="https://www.instagram.com/ssmukz/?hl=ru" TargetMode="External"/><Relationship Id="rId7" Type="http://schemas.openxmlformats.org/officeDocument/2006/relationships/hyperlink" Target="https://twitter.com/SSMUofficial" TargetMode="External"/><Relationship Id="rId12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hyperlink" Target="https://www.youtube.com/user/SemeyStateMedicalUni" TargetMode="External"/><Relationship Id="rId5" Type="http://schemas.openxmlformats.org/officeDocument/2006/relationships/hyperlink" Target="https://www.facebook.com/semeymedicaluniversity" TargetMode="External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hyperlink" Target="https://vk.com/ssmukz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7.png"/><Relationship Id="rId3" Type="http://schemas.openxmlformats.org/officeDocument/2006/relationships/hyperlink" Target="https://www.instagram.com/ssmukz/?hl=ru" TargetMode="External"/><Relationship Id="rId7" Type="http://schemas.openxmlformats.org/officeDocument/2006/relationships/hyperlink" Target="https://twitter.com/SSMUofficial" TargetMode="External"/><Relationship Id="rId12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hyperlink" Target="https://www.youtube.com/user/SemeyStateMedicalUni" TargetMode="External"/><Relationship Id="rId5" Type="http://schemas.openxmlformats.org/officeDocument/2006/relationships/hyperlink" Target="https://www.facebook.com/semeymedicaluniversity" TargetMode="External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hyperlink" Target="https://vk.com/ssmukz" TargetMode="Externa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7.png"/><Relationship Id="rId3" Type="http://schemas.openxmlformats.org/officeDocument/2006/relationships/hyperlink" Target="https://www.instagram.com/ssmukz/?hl=ru" TargetMode="External"/><Relationship Id="rId7" Type="http://schemas.openxmlformats.org/officeDocument/2006/relationships/hyperlink" Target="https://twitter.com/SSMUofficial" TargetMode="External"/><Relationship Id="rId12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hyperlink" Target="https://www.youtube.com/user/SemeyStateMedicalUni" TargetMode="External"/><Relationship Id="rId5" Type="http://schemas.openxmlformats.org/officeDocument/2006/relationships/hyperlink" Target="https://www.facebook.com/semeymedicaluniversity" TargetMode="External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hyperlink" Target="https://vk.com/ssmukz" TargetMode="Externa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7.png"/><Relationship Id="rId3" Type="http://schemas.openxmlformats.org/officeDocument/2006/relationships/hyperlink" Target="https://www.instagram.com/ssmukz/?hl=ru" TargetMode="External"/><Relationship Id="rId7" Type="http://schemas.openxmlformats.org/officeDocument/2006/relationships/hyperlink" Target="https://twitter.com/SSMUofficial" TargetMode="External"/><Relationship Id="rId12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hyperlink" Target="https://www.youtube.com/user/SemeyStateMedicalUni" TargetMode="External"/><Relationship Id="rId5" Type="http://schemas.openxmlformats.org/officeDocument/2006/relationships/hyperlink" Target="https://www.facebook.com/semeymedicaluniversity" TargetMode="External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hyperlink" Target="https://vk.com/ssmukz" TargetMode="Externa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7.png"/><Relationship Id="rId3" Type="http://schemas.openxmlformats.org/officeDocument/2006/relationships/hyperlink" Target="https://www.instagram.com/ssmukz/?hl=ru" TargetMode="External"/><Relationship Id="rId7" Type="http://schemas.openxmlformats.org/officeDocument/2006/relationships/hyperlink" Target="https://twitter.com/SSMUofficial" TargetMode="External"/><Relationship Id="rId12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hyperlink" Target="https://www.youtube.com/user/SemeyStateMedicalUni" TargetMode="External"/><Relationship Id="rId5" Type="http://schemas.openxmlformats.org/officeDocument/2006/relationships/hyperlink" Target="https://www.facebook.com/semeymedicaluniversity" TargetMode="External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hyperlink" Target="https://vk.com/ssmukz" TargetMode="Externa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7.png"/><Relationship Id="rId3" Type="http://schemas.openxmlformats.org/officeDocument/2006/relationships/hyperlink" Target="https://www.instagram.com/ssmukz/?hl=ru" TargetMode="External"/><Relationship Id="rId7" Type="http://schemas.openxmlformats.org/officeDocument/2006/relationships/hyperlink" Target="https://twitter.com/SSMUofficial" TargetMode="External"/><Relationship Id="rId12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hyperlink" Target="https://www.youtube.com/user/SemeyStateMedicalUni" TargetMode="External"/><Relationship Id="rId5" Type="http://schemas.openxmlformats.org/officeDocument/2006/relationships/hyperlink" Target="https://www.facebook.com/semeymedicaluniversity" TargetMode="External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hyperlink" Target="https://vk.com/ssmukz" TargetMode="Externa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7.png"/><Relationship Id="rId3" Type="http://schemas.openxmlformats.org/officeDocument/2006/relationships/hyperlink" Target="https://www.instagram.com/ssmukz/?hl=ru" TargetMode="External"/><Relationship Id="rId7" Type="http://schemas.openxmlformats.org/officeDocument/2006/relationships/hyperlink" Target="https://twitter.com/SSMUofficial" TargetMode="External"/><Relationship Id="rId12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hyperlink" Target="https://www.youtube.com/user/SemeyStateMedicalUni" TargetMode="External"/><Relationship Id="rId5" Type="http://schemas.openxmlformats.org/officeDocument/2006/relationships/hyperlink" Target="https://www.facebook.com/semeymedicaluniversity" TargetMode="External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hyperlink" Target="https://vk.com/ssmukz" TargetMode="Externa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7.png"/><Relationship Id="rId3" Type="http://schemas.openxmlformats.org/officeDocument/2006/relationships/hyperlink" Target="https://www.instagram.com/ssmukz/?hl=ru" TargetMode="External"/><Relationship Id="rId7" Type="http://schemas.openxmlformats.org/officeDocument/2006/relationships/hyperlink" Target="https://twitter.com/SSMUofficial" TargetMode="External"/><Relationship Id="rId12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hyperlink" Target="https://www.youtube.com/user/SemeyStateMedicalUni" TargetMode="External"/><Relationship Id="rId5" Type="http://schemas.openxmlformats.org/officeDocument/2006/relationships/hyperlink" Target="https://www.facebook.com/semeymedicaluniversity" TargetMode="External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hyperlink" Target="https://vk.com/ssmukz" TargetMode="Externa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7.png"/><Relationship Id="rId3" Type="http://schemas.openxmlformats.org/officeDocument/2006/relationships/hyperlink" Target="https://www.instagram.com/ssmukz/?hl=ru" TargetMode="External"/><Relationship Id="rId7" Type="http://schemas.openxmlformats.org/officeDocument/2006/relationships/hyperlink" Target="https://twitter.com/SSMUofficial" TargetMode="External"/><Relationship Id="rId12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hyperlink" Target="https://www.youtube.com/user/SemeyStateMedicalUni" TargetMode="External"/><Relationship Id="rId5" Type="http://schemas.openxmlformats.org/officeDocument/2006/relationships/hyperlink" Target="https://www.facebook.com/semeymedicaluniversity" TargetMode="External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hyperlink" Target="https://vk.com/ssmukz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7.png"/><Relationship Id="rId3" Type="http://schemas.openxmlformats.org/officeDocument/2006/relationships/hyperlink" Target="https://www.instagram.com/ssmukz/?hl=ru" TargetMode="External"/><Relationship Id="rId7" Type="http://schemas.openxmlformats.org/officeDocument/2006/relationships/hyperlink" Target="https://twitter.com/SSMUofficial" TargetMode="External"/><Relationship Id="rId12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hyperlink" Target="https://www.youtube.com/user/SemeyStateMedicalUni" TargetMode="External"/><Relationship Id="rId5" Type="http://schemas.openxmlformats.org/officeDocument/2006/relationships/hyperlink" Target="https://www.facebook.com/semeymedicaluniversity" TargetMode="External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hyperlink" Target="https://vk.com/ssmukz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7.png"/><Relationship Id="rId3" Type="http://schemas.openxmlformats.org/officeDocument/2006/relationships/hyperlink" Target="https://www.instagram.com/ssmukz/?hl=ru" TargetMode="External"/><Relationship Id="rId7" Type="http://schemas.openxmlformats.org/officeDocument/2006/relationships/hyperlink" Target="https://twitter.com/SSMUofficial" TargetMode="External"/><Relationship Id="rId12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hyperlink" Target="https://www.youtube.com/user/SemeyStateMedicalUni" TargetMode="External"/><Relationship Id="rId5" Type="http://schemas.openxmlformats.org/officeDocument/2006/relationships/hyperlink" Target="https://www.facebook.com/semeymedicaluniversity" TargetMode="External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hyperlink" Target="https://vk.com/ssmukz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7.png"/><Relationship Id="rId3" Type="http://schemas.openxmlformats.org/officeDocument/2006/relationships/hyperlink" Target="https://www.instagram.com/ssmukz/?hl=ru" TargetMode="External"/><Relationship Id="rId7" Type="http://schemas.openxmlformats.org/officeDocument/2006/relationships/hyperlink" Target="https://twitter.com/SSMUofficial" TargetMode="External"/><Relationship Id="rId12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hyperlink" Target="https://www.youtube.com/user/SemeyStateMedicalUni" TargetMode="External"/><Relationship Id="rId5" Type="http://schemas.openxmlformats.org/officeDocument/2006/relationships/hyperlink" Target="https://www.facebook.com/semeymedicaluniversity" TargetMode="External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hyperlink" Target="https://vk.com/ssmukz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7.png"/><Relationship Id="rId3" Type="http://schemas.openxmlformats.org/officeDocument/2006/relationships/hyperlink" Target="https://www.instagram.com/ssmukz/?hl=ru" TargetMode="External"/><Relationship Id="rId7" Type="http://schemas.openxmlformats.org/officeDocument/2006/relationships/hyperlink" Target="https://twitter.com/SSMUofficial" TargetMode="External"/><Relationship Id="rId12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hyperlink" Target="https://www.youtube.com/user/SemeyStateMedicalUni" TargetMode="External"/><Relationship Id="rId5" Type="http://schemas.openxmlformats.org/officeDocument/2006/relationships/hyperlink" Target="https://www.facebook.com/semeymedicaluniversity" TargetMode="External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hyperlink" Target="https://vk.com/ssmukz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7.png"/><Relationship Id="rId3" Type="http://schemas.openxmlformats.org/officeDocument/2006/relationships/hyperlink" Target="https://www.instagram.com/ssmukz/?hl=ru" TargetMode="External"/><Relationship Id="rId7" Type="http://schemas.openxmlformats.org/officeDocument/2006/relationships/hyperlink" Target="https://twitter.com/SSMUofficial" TargetMode="External"/><Relationship Id="rId12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hyperlink" Target="https://www.youtube.com/user/SemeyStateMedicalUni" TargetMode="External"/><Relationship Id="rId5" Type="http://schemas.openxmlformats.org/officeDocument/2006/relationships/hyperlink" Target="https://www.facebook.com/semeymedicaluniversity" TargetMode="External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hyperlink" Target="https://vk.com/ssmukz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7.png"/><Relationship Id="rId3" Type="http://schemas.openxmlformats.org/officeDocument/2006/relationships/hyperlink" Target="https://www.instagram.com/ssmukz/?hl=ru" TargetMode="External"/><Relationship Id="rId7" Type="http://schemas.openxmlformats.org/officeDocument/2006/relationships/hyperlink" Target="https://twitter.com/SSMUofficial" TargetMode="External"/><Relationship Id="rId12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hyperlink" Target="https://www.youtube.com/user/SemeyStateMedicalUni" TargetMode="External"/><Relationship Id="rId5" Type="http://schemas.openxmlformats.org/officeDocument/2006/relationships/hyperlink" Target="https://www.facebook.com/semeymedicaluniversity" TargetMode="External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hyperlink" Target="https://vk.com/ssmukz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7.png"/><Relationship Id="rId3" Type="http://schemas.openxmlformats.org/officeDocument/2006/relationships/hyperlink" Target="https://www.instagram.com/ssmukz/?hl=ru" TargetMode="External"/><Relationship Id="rId7" Type="http://schemas.openxmlformats.org/officeDocument/2006/relationships/hyperlink" Target="https://twitter.com/SSMUofficial" TargetMode="External"/><Relationship Id="rId12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hyperlink" Target="https://www.youtube.com/user/SemeyStateMedicalUni" TargetMode="External"/><Relationship Id="rId5" Type="http://schemas.openxmlformats.org/officeDocument/2006/relationships/hyperlink" Target="https://www.facebook.com/semeymedicaluniversity" TargetMode="External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hyperlink" Target="https://vk.com/ssmuk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1580093" y="1772816"/>
            <a:ext cx="6048672" cy="3477875"/>
          </a:xfrm>
          <a:prstGeom prst="rect">
            <a:avLst/>
          </a:prstGeom>
          <a:solidFill>
            <a:srgbClr val="0093DD"/>
          </a:solidFill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каталога конечных 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 обучения 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специальности 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«Общая медицина»</a:t>
            </a: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4894" y="116632"/>
            <a:ext cx="4320480" cy="1158906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81508" y="6506706"/>
            <a:ext cx="89389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ssmukz</a:t>
            </a:r>
            <a:endParaRPr lang="en-US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" name="Picture 7" descr="Картинки по запросу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582" y="6316484"/>
            <a:ext cx="208860" cy="208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Картинки по запросу фейсбук значок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036" y="6309874"/>
            <a:ext cx="215469" cy="215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Прямоугольник 23"/>
          <p:cNvSpPr/>
          <p:nvPr/>
        </p:nvSpPr>
        <p:spPr>
          <a:xfrm>
            <a:off x="1659454" y="6536377"/>
            <a:ext cx="17604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semeymedicaluniversity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5" name="Picture 9" descr="Картинки по запросу твиттер значок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096" y="6290995"/>
            <a:ext cx="245382" cy="24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Прямоугольник 25"/>
          <p:cNvSpPr/>
          <p:nvPr/>
        </p:nvSpPr>
        <p:spPr>
          <a:xfrm>
            <a:off x="3491880" y="6536377"/>
            <a:ext cx="10663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SSMUofficial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765720" y="6536377"/>
            <a:ext cx="6703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ssmukz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8" name="Picture 13" descr="Картинки по запросу вк пнг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687" y="6294702"/>
            <a:ext cx="270767" cy="230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11" descr="Картинки по запросу ютуб значок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434" y="6304495"/>
            <a:ext cx="273661" cy="190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Прямоугольник 29"/>
          <p:cNvSpPr/>
          <p:nvPr/>
        </p:nvSpPr>
        <p:spPr>
          <a:xfrm>
            <a:off x="5663175" y="6536377"/>
            <a:ext cx="17171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SemeyStateMedicalUni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1" name="Picture 2" descr="Картинки по запросу сайт пнг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8398" y="6331365"/>
            <a:ext cx="231923" cy="23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603857" y="6505599"/>
            <a:ext cx="12166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www.ssmu.kz</a:t>
            </a:r>
            <a:endParaRPr lang="ru-RU" sz="1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68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251520" y="908720"/>
            <a:ext cx="8568952" cy="508918"/>
          </a:xfrm>
        </p:spPr>
        <p:txBody>
          <a:bodyPr>
            <a:noAutofit/>
          </a:bodyPr>
          <a:lstStyle/>
          <a:p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5" y="116632"/>
            <a:ext cx="1477724" cy="396390"/>
          </a:xfrm>
          <a:prstGeom prst="rect">
            <a:avLst/>
          </a:prstGeom>
        </p:spPr>
      </p:pic>
      <p:cxnSp>
        <p:nvCxnSpPr>
          <p:cNvPr id="17" name="Прямая соединительная линия 16"/>
          <p:cNvCxnSpPr/>
          <p:nvPr/>
        </p:nvCxnSpPr>
        <p:spPr>
          <a:xfrm>
            <a:off x="1668940" y="101744"/>
            <a:ext cx="0" cy="404664"/>
          </a:xfrm>
          <a:prstGeom prst="line">
            <a:avLst/>
          </a:prstGeom>
          <a:ln>
            <a:solidFill>
              <a:srgbClr val="0093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  <a:ln>
            <a:solidFill>
              <a:srgbClr val="0093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1508" y="6506706"/>
            <a:ext cx="89389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ssmukz</a:t>
            </a:r>
            <a:endParaRPr lang="en-US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5" name="Picture 7" descr="Картинки по запросу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582" y="6316484"/>
            <a:ext cx="208860" cy="208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Картинки по запросу фейсбук значок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036" y="6309874"/>
            <a:ext cx="215469" cy="215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Прямоугольник 46"/>
          <p:cNvSpPr/>
          <p:nvPr/>
        </p:nvSpPr>
        <p:spPr>
          <a:xfrm>
            <a:off x="1659454" y="6536377"/>
            <a:ext cx="17604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semeymedicaluniversity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8" name="Picture 9" descr="Картинки по запросу твиттер значок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096" y="6290995"/>
            <a:ext cx="245382" cy="24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Прямоугольник 48"/>
          <p:cNvSpPr/>
          <p:nvPr/>
        </p:nvSpPr>
        <p:spPr>
          <a:xfrm>
            <a:off x="3491880" y="6536377"/>
            <a:ext cx="10663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SSMUofficial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4765720" y="6536377"/>
            <a:ext cx="6703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ssmukz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" name="Picture 13" descr="Картинки по запросу вк пнг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687" y="6294702"/>
            <a:ext cx="270767" cy="230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11" descr="Картинки по запросу ютуб значок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434" y="6304495"/>
            <a:ext cx="273661" cy="190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Прямоугольник 52"/>
          <p:cNvSpPr/>
          <p:nvPr/>
        </p:nvSpPr>
        <p:spPr>
          <a:xfrm>
            <a:off x="5663175" y="6536377"/>
            <a:ext cx="17171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SemeyStateMedicalUni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4" name="Picture 2" descr="Картинки по запросу сайт пнг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8398" y="6331365"/>
            <a:ext cx="231923" cy="23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Прямоугольник 54"/>
          <p:cNvSpPr/>
          <p:nvPr/>
        </p:nvSpPr>
        <p:spPr>
          <a:xfrm>
            <a:off x="7603857" y="6505599"/>
            <a:ext cx="12166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www.ssmu.kz</a:t>
            </a:r>
            <a:endParaRPr lang="ru-RU" sz="1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63688" y="143690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Введите </a:t>
            </a:r>
            <a:r>
              <a:rPr lang="ru-RU" dirty="0">
                <a:solidFill>
                  <a:srgbClr val="00B0F0"/>
                </a:solidFill>
              </a:rPr>
              <a:t>текст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Возможно </a:t>
            </a:r>
            <a:r>
              <a:rPr lang="ru-RU" b="1" dirty="0" smtClean="0"/>
              <a:t>есть необходимость </a:t>
            </a:r>
            <a:r>
              <a:rPr lang="ru-RU" b="1" dirty="0"/>
              <a:t>разделить роль  </a:t>
            </a:r>
            <a:r>
              <a:rPr lang="en-US" b="1" dirty="0"/>
              <a:t>Scholar</a:t>
            </a:r>
            <a:r>
              <a:rPr lang="ru-RU" b="1" dirty="0"/>
              <a:t> на 2 отдельные роли: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/>
              <a:t>Ученый (занимающийся наукой)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/>
              <a:t>Обучающий и обучающийся в течение жизни</a:t>
            </a:r>
            <a:endParaRPr lang="ru-RU" dirty="0"/>
          </a:p>
          <a:p>
            <a:pPr marL="0" indent="0">
              <a:buNone/>
            </a:pPr>
            <a:endParaRPr lang="ru-RU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98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Autofit/>
          </a:bodyPr>
          <a:lstStyle/>
          <a:p>
            <a:r>
              <a:rPr lang="ru-RU" sz="3600" b="1" dirty="0"/>
              <a:t>Список симптомов и состояний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5" y="116632"/>
            <a:ext cx="1477724" cy="396390"/>
          </a:xfrm>
          <a:prstGeom prst="rect">
            <a:avLst/>
          </a:prstGeom>
        </p:spPr>
      </p:pic>
      <p:cxnSp>
        <p:nvCxnSpPr>
          <p:cNvPr id="17" name="Прямая соединительная линия 16"/>
          <p:cNvCxnSpPr/>
          <p:nvPr/>
        </p:nvCxnSpPr>
        <p:spPr>
          <a:xfrm>
            <a:off x="1668940" y="101744"/>
            <a:ext cx="0" cy="404664"/>
          </a:xfrm>
          <a:prstGeom prst="line">
            <a:avLst/>
          </a:prstGeom>
          <a:ln>
            <a:solidFill>
              <a:srgbClr val="0093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  <a:ln>
            <a:solidFill>
              <a:srgbClr val="0093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1508" y="6506706"/>
            <a:ext cx="89389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ssmukz</a:t>
            </a:r>
            <a:endParaRPr lang="en-US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5" name="Picture 7" descr="Картинки по запросу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582" y="6316484"/>
            <a:ext cx="208860" cy="208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Картинки по запросу фейсбук значок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036" y="6309874"/>
            <a:ext cx="215469" cy="215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Прямоугольник 46"/>
          <p:cNvSpPr/>
          <p:nvPr/>
        </p:nvSpPr>
        <p:spPr>
          <a:xfrm>
            <a:off x="1659454" y="6536377"/>
            <a:ext cx="17604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semeymedicaluniversity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8" name="Picture 9" descr="Картинки по запросу твиттер значок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096" y="6290995"/>
            <a:ext cx="245382" cy="24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Прямоугольник 48"/>
          <p:cNvSpPr/>
          <p:nvPr/>
        </p:nvSpPr>
        <p:spPr>
          <a:xfrm>
            <a:off x="3491880" y="6536377"/>
            <a:ext cx="10663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SSMUofficial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4765720" y="6536377"/>
            <a:ext cx="6703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ssmukz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" name="Picture 13" descr="Картинки по запросу вк пнг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687" y="6294702"/>
            <a:ext cx="270767" cy="230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11" descr="Картинки по запросу ютуб значок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434" y="6304495"/>
            <a:ext cx="273661" cy="190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Прямоугольник 52"/>
          <p:cNvSpPr/>
          <p:nvPr/>
        </p:nvSpPr>
        <p:spPr>
          <a:xfrm>
            <a:off x="5663175" y="6536377"/>
            <a:ext cx="17171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SemeyStateMedicalUni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4" name="Picture 2" descr="Картинки по запросу сайт пнг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8398" y="6331365"/>
            <a:ext cx="231923" cy="23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Прямоугольник 54"/>
          <p:cNvSpPr/>
          <p:nvPr/>
        </p:nvSpPr>
        <p:spPr>
          <a:xfrm>
            <a:off x="7603857" y="6505599"/>
            <a:ext cx="12166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www.ssmu.kz</a:t>
            </a:r>
            <a:endParaRPr lang="ru-RU" sz="1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63688" y="143690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Введите </a:t>
            </a:r>
            <a:r>
              <a:rPr lang="ru-RU" dirty="0">
                <a:solidFill>
                  <a:srgbClr val="00B0F0"/>
                </a:solidFill>
              </a:rPr>
              <a:t>текст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Список симптомов и клинических состояний претерпел наименьшие изменения.</a:t>
            </a:r>
          </a:p>
          <a:p>
            <a:r>
              <a:rPr lang="ru-RU" dirty="0"/>
              <a:t>За основу был взят Турецкий каталог, в котором обозначены 174 проблемы, с которыми обращается пациент за медицинской помощью.</a:t>
            </a:r>
          </a:p>
        </p:txBody>
      </p:sp>
    </p:spTree>
    <p:extLst>
      <p:ext uri="{BB962C8B-B14F-4D97-AF65-F5344CB8AC3E}">
        <p14:creationId xmlns:p14="http://schemas.microsoft.com/office/powerpoint/2010/main" val="353144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Autofit/>
          </a:bodyPr>
          <a:lstStyle/>
          <a:p>
            <a:r>
              <a:rPr lang="ru-RU" sz="3600" b="1" dirty="0"/>
              <a:t>Список симптомов и состояний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5" y="116632"/>
            <a:ext cx="1477724" cy="396390"/>
          </a:xfrm>
          <a:prstGeom prst="rect">
            <a:avLst/>
          </a:prstGeom>
        </p:spPr>
      </p:pic>
      <p:cxnSp>
        <p:nvCxnSpPr>
          <p:cNvPr id="17" name="Прямая соединительная линия 16"/>
          <p:cNvCxnSpPr/>
          <p:nvPr/>
        </p:nvCxnSpPr>
        <p:spPr>
          <a:xfrm>
            <a:off x="1668940" y="101744"/>
            <a:ext cx="0" cy="404664"/>
          </a:xfrm>
          <a:prstGeom prst="line">
            <a:avLst/>
          </a:prstGeom>
          <a:ln>
            <a:solidFill>
              <a:srgbClr val="0093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  <a:ln>
            <a:solidFill>
              <a:srgbClr val="0093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1508" y="6506706"/>
            <a:ext cx="89389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ssmukz</a:t>
            </a:r>
            <a:endParaRPr lang="en-US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5" name="Picture 7" descr="Картинки по запросу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582" y="6316484"/>
            <a:ext cx="208860" cy="208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Картинки по запросу фейсбук значок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036" y="6309874"/>
            <a:ext cx="215469" cy="215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Прямоугольник 46"/>
          <p:cNvSpPr/>
          <p:nvPr/>
        </p:nvSpPr>
        <p:spPr>
          <a:xfrm>
            <a:off x="1659454" y="6536377"/>
            <a:ext cx="17604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semeymedicaluniversity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8" name="Picture 9" descr="Картинки по запросу твиттер значок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096" y="6290995"/>
            <a:ext cx="245382" cy="24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Прямоугольник 48"/>
          <p:cNvSpPr/>
          <p:nvPr/>
        </p:nvSpPr>
        <p:spPr>
          <a:xfrm>
            <a:off x="3491880" y="6536377"/>
            <a:ext cx="10663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SSMUofficial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4765720" y="6536377"/>
            <a:ext cx="6703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ssmukz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" name="Picture 13" descr="Картинки по запросу вк пнг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687" y="6294702"/>
            <a:ext cx="270767" cy="230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11" descr="Картинки по запросу ютуб значок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434" y="6304495"/>
            <a:ext cx="273661" cy="190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Прямоугольник 52"/>
          <p:cNvSpPr/>
          <p:nvPr/>
        </p:nvSpPr>
        <p:spPr>
          <a:xfrm>
            <a:off x="5663175" y="6536377"/>
            <a:ext cx="17171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SemeyStateMedicalUni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4" name="Picture 2" descr="Картинки по запросу сайт пнг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8398" y="6331365"/>
            <a:ext cx="231923" cy="23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Прямоугольник 54"/>
          <p:cNvSpPr/>
          <p:nvPr/>
        </p:nvSpPr>
        <p:spPr>
          <a:xfrm>
            <a:off x="7603857" y="6505599"/>
            <a:ext cx="12166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www.ssmu.kz</a:t>
            </a:r>
            <a:endParaRPr lang="ru-RU" sz="1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63688" y="143690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Введите </a:t>
            </a:r>
            <a:r>
              <a:rPr lang="ru-RU" dirty="0">
                <a:solidFill>
                  <a:srgbClr val="00B0F0"/>
                </a:solidFill>
              </a:rPr>
              <a:t>текст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Список симптомов и клинических состояний (Турецкий каталог)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1110421"/>
              </p:ext>
            </p:extLst>
          </p:nvPr>
        </p:nvGraphicFramePr>
        <p:xfrm>
          <a:off x="581508" y="2852934"/>
          <a:ext cx="7950931" cy="33649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9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689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27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7849"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№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Группа проблем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Кол-во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7849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400" dirty="0" smtClean="0">
                          <a:effectLst/>
                        </a:rPr>
                        <a:t>1</a:t>
                      </a:r>
                      <a:r>
                        <a:rPr lang="ru-RU" sz="24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Симптомы и клинические состояния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124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7849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400" dirty="0" smtClean="0">
                          <a:effectLst/>
                        </a:rPr>
                        <a:t>2</a:t>
                      </a:r>
                      <a:r>
                        <a:rPr lang="ru-RU" sz="24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Судебная и / или психосоциальная ситуация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18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7849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400" dirty="0" smtClean="0">
                          <a:effectLst/>
                        </a:rPr>
                        <a:t>3</a:t>
                      </a:r>
                      <a:r>
                        <a:rPr lang="ru-RU" sz="24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Условия здоровья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19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1075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400" dirty="0" smtClean="0">
                          <a:effectLst/>
                        </a:rPr>
                        <a:t>4</a:t>
                      </a:r>
                      <a:r>
                        <a:rPr lang="ru-RU" sz="24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Окружающая среда (физическая среда, социально-культурная среда) / Глобальные ситуации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78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 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Всего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174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787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Список симптомов и состояний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5" y="116632"/>
            <a:ext cx="1477724" cy="396390"/>
          </a:xfrm>
          <a:prstGeom prst="rect">
            <a:avLst/>
          </a:prstGeom>
        </p:spPr>
      </p:pic>
      <p:cxnSp>
        <p:nvCxnSpPr>
          <p:cNvPr id="17" name="Прямая соединительная линия 16"/>
          <p:cNvCxnSpPr/>
          <p:nvPr/>
        </p:nvCxnSpPr>
        <p:spPr>
          <a:xfrm>
            <a:off x="1668940" y="101744"/>
            <a:ext cx="0" cy="404664"/>
          </a:xfrm>
          <a:prstGeom prst="line">
            <a:avLst/>
          </a:prstGeom>
          <a:ln>
            <a:solidFill>
              <a:srgbClr val="0093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  <a:ln>
            <a:solidFill>
              <a:srgbClr val="0093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1508" y="6506706"/>
            <a:ext cx="89389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ssmukz</a:t>
            </a:r>
            <a:endParaRPr lang="en-US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5" name="Picture 7" descr="Картинки по запросу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582" y="6316484"/>
            <a:ext cx="208860" cy="208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Картинки по запросу фейсбук значок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036" y="6309874"/>
            <a:ext cx="215469" cy="215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Прямоугольник 46"/>
          <p:cNvSpPr/>
          <p:nvPr/>
        </p:nvSpPr>
        <p:spPr>
          <a:xfrm>
            <a:off x="1659454" y="6536377"/>
            <a:ext cx="17604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semeymedicaluniversity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8" name="Picture 9" descr="Картинки по запросу твиттер значок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096" y="6290995"/>
            <a:ext cx="245382" cy="24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Прямоугольник 48"/>
          <p:cNvSpPr/>
          <p:nvPr/>
        </p:nvSpPr>
        <p:spPr>
          <a:xfrm>
            <a:off x="3491880" y="6536377"/>
            <a:ext cx="10663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SSMUofficial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4765720" y="6536377"/>
            <a:ext cx="6703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ssmukz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" name="Picture 13" descr="Картинки по запросу вк пнг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687" y="6294702"/>
            <a:ext cx="270767" cy="230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11" descr="Картинки по запросу ютуб значок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434" y="6304495"/>
            <a:ext cx="273661" cy="190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Прямоугольник 52"/>
          <p:cNvSpPr/>
          <p:nvPr/>
        </p:nvSpPr>
        <p:spPr>
          <a:xfrm>
            <a:off x="5663175" y="6536377"/>
            <a:ext cx="17171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SemeyStateMedicalUni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4" name="Picture 2" descr="Картинки по запросу сайт пнг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8398" y="6331365"/>
            <a:ext cx="231923" cy="23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Прямоугольник 54"/>
          <p:cNvSpPr/>
          <p:nvPr/>
        </p:nvSpPr>
        <p:spPr>
          <a:xfrm>
            <a:off x="7603857" y="6505599"/>
            <a:ext cx="12166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www.ssmu.kz</a:t>
            </a:r>
            <a:endParaRPr lang="ru-RU" sz="1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63688" y="143690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Введите </a:t>
            </a:r>
            <a:r>
              <a:rPr lang="ru-RU" dirty="0">
                <a:solidFill>
                  <a:srgbClr val="00B0F0"/>
                </a:solidFill>
              </a:rPr>
              <a:t>текст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После обсуждения со всеми заинтересованными лицами внесены следующие изменения:</a:t>
            </a:r>
          </a:p>
          <a:p>
            <a:pPr lvl="0"/>
            <a:r>
              <a:rPr lang="ru-RU" dirty="0"/>
              <a:t>в группу «Условия здоровья» добавлено патронажное наблюдение</a:t>
            </a:r>
          </a:p>
          <a:p>
            <a:r>
              <a:rPr lang="ru-RU" dirty="0"/>
              <a:t>в группе «Окружающая среда/Глобальные ситуации» объединены проблемы связанные с урбанизацией и глобализацией и устранено – глобальное потепление и изменение климата.</a:t>
            </a:r>
          </a:p>
        </p:txBody>
      </p:sp>
    </p:spTree>
    <p:extLst>
      <p:ext uri="{BB962C8B-B14F-4D97-AF65-F5344CB8AC3E}">
        <p14:creationId xmlns:p14="http://schemas.microsoft.com/office/powerpoint/2010/main" val="23037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Autofit/>
          </a:bodyPr>
          <a:lstStyle/>
          <a:p>
            <a:r>
              <a:rPr lang="ru-RU" sz="3200" b="1" dirty="0"/>
              <a:t>Список симптомов и клинических состояний (Окончательная версия 7.03.19)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5" y="116632"/>
            <a:ext cx="1477724" cy="396390"/>
          </a:xfrm>
          <a:prstGeom prst="rect">
            <a:avLst/>
          </a:prstGeom>
        </p:spPr>
      </p:pic>
      <p:cxnSp>
        <p:nvCxnSpPr>
          <p:cNvPr id="17" name="Прямая соединительная линия 16"/>
          <p:cNvCxnSpPr/>
          <p:nvPr/>
        </p:nvCxnSpPr>
        <p:spPr>
          <a:xfrm>
            <a:off x="1668940" y="101744"/>
            <a:ext cx="0" cy="404664"/>
          </a:xfrm>
          <a:prstGeom prst="line">
            <a:avLst/>
          </a:prstGeom>
          <a:ln>
            <a:solidFill>
              <a:srgbClr val="0093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  <a:ln>
            <a:solidFill>
              <a:srgbClr val="0093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1508" y="6506706"/>
            <a:ext cx="89389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ssmukz</a:t>
            </a:r>
            <a:endParaRPr lang="en-US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5" name="Picture 7" descr="Картинки по запросу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582" y="6316484"/>
            <a:ext cx="208860" cy="208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Картинки по запросу фейсбук значок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036" y="6309874"/>
            <a:ext cx="215469" cy="215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Прямоугольник 46"/>
          <p:cNvSpPr/>
          <p:nvPr/>
        </p:nvSpPr>
        <p:spPr>
          <a:xfrm>
            <a:off x="1659454" y="6536377"/>
            <a:ext cx="17604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semeymedicaluniversity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8" name="Picture 9" descr="Картинки по запросу твиттер значок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096" y="6290995"/>
            <a:ext cx="245382" cy="24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Прямоугольник 48"/>
          <p:cNvSpPr/>
          <p:nvPr/>
        </p:nvSpPr>
        <p:spPr>
          <a:xfrm>
            <a:off x="3491880" y="6536377"/>
            <a:ext cx="10663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SSMUofficial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4765720" y="6536377"/>
            <a:ext cx="6703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ssmukz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" name="Picture 13" descr="Картинки по запросу вк пнг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687" y="6294702"/>
            <a:ext cx="270767" cy="230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11" descr="Картинки по запросу ютуб значок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434" y="6304495"/>
            <a:ext cx="273661" cy="190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Прямоугольник 52"/>
          <p:cNvSpPr/>
          <p:nvPr/>
        </p:nvSpPr>
        <p:spPr>
          <a:xfrm>
            <a:off x="5663175" y="6536377"/>
            <a:ext cx="17171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SemeyStateMedicalUni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4" name="Picture 2" descr="Картинки по запросу сайт пнг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8398" y="6331365"/>
            <a:ext cx="231923" cy="23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Прямоугольник 54"/>
          <p:cNvSpPr/>
          <p:nvPr/>
        </p:nvSpPr>
        <p:spPr>
          <a:xfrm>
            <a:off x="7603857" y="6505599"/>
            <a:ext cx="12166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www.ssmu.kz</a:t>
            </a:r>
            <a:endParaRPr lang="ru-RU" sz="1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63688" y="143690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Введите </a:t>
            </a:r>
            <a:r>
              <a:rPr lang="ru-RU" dirty="0">
                <a:solidFill>
                  <a:srgbClr val="00B0F0"/>
                </a:solidFill>
              </a:rPr>
              <a:t>текст</a:t>
            </a: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5498943"/>
              </p:ext>
            </p:extLst>
          </p:nvPr>
        </p:nvGraphicFramePr>
        <p:xfrm>
          <a:off x="581508" y="1844820"/>
          <a:ext cx="8105291" cy="38109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81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646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24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9812"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№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Группа проблем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Кол-во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981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Симптомы и клинические состояния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124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981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Судебная и / или психосоциальная ситуация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18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981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Условия здоровья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5134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Окружающая среда (физическая среда, социально-культурная среда) / Глобальные ситуации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11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9812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Всего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173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439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179512" y="908720"/>
            <a:ext cx="8640960" cy="508918"/>
          </a:xfrm>
        </p:spPr>
        <p:txBody>
          <a:bodyPr>
            <a:noAutofit/>
          </a:bodyPr>
          <a:lstStyle/>
          <a:p>
            <a:r>
              <a:rPr lang="ru-RU" sz="3200" b="1" dirty="0"/>
              <a:t>Уровни действий при выявлении симптомов и состояний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5" y="116632"/>
            <a:ext cx="1477724" cy="396390"/>
          </a:xfrm>
          <a:prstGeom prst="rect">
            <a:avLst/>
          </a:prstGeom>
        </p:spPr>
      </p:pic>
      <p:cxnSp>
        <p:nvCxnSpPr>
          <p:cNvPr id="17" name="Прямая соединительная линия 16"/>
          <p:cNvCxnSpPr/>
          <p:nvPr/>
        </p:nvCxnSpPr>
        <p:spPr>
          <a:xfrm>
            <a:off x="1668940" y="101744"/>
            <a:ext cx="0" cy="404664"/>
          </a:xfrm>
          <a:prstGeom prst="line">
            <a:avLst/>
          </a:prstGeom>
          <a:ln>
            <a:solidFill>
              <a:srgbClr val="0093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  <a:ln>
            <a:solidFill>
              <a:srgbClr val="0093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1508" y="6506706"/>
            <a:ext cx="89389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ssmukz</a:t>
            </a:r>
            <a:endParaRPr lang="en-US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5" name="Picture 7" descr="Картинки по запросу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582" y="6316484"/>
            <a:ext cx="208860" cy="208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Картинки по запросу фейсбук значок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036" y="6309874"/>
            <a:ext cx="215469" cy="215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Прямоугольник 46"/>
          <p:cNvSpPr/>
          <p:nvPr/>
        </p:nvSpPr>
        <p:spPr>
          <a:xfrm>
            <a:off x="1659454" y="6536377"/>
            <a:ext cx="17604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semeymedicaluniversity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8" name="Picture 9" descr="Картинки по запросу твиттер значок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096" y="6290995"/>
            <a:ext cx="245382" cy="24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Прямоугольник 48"/>
          <p:cNvSpPr/>
          <p:nvPr/>
        </p:nvSpPr>
        <p:spPr>
          <a:xfrm>
            <a:off x="3491880" y="6536377"/>
            <a:ext cx="10663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SSMUofficial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4765720" y="6536377"/>
            <a:ext cx="6703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ssmukz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" name="Picture 13" descr="Картинки по запросу вк пнг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687" y="6294702"/>
            <a:ext cx="270767" cy="230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11" descr="Картинки по запросу ютуб значок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434" y="6304495"/>
            <a:ext cx="273661" cy="190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Прямоугольник 52"/>
          <p:cNvSpPr/>
          <p:nvPr/>
        </p:nvSpPr>
        <p:spPr>
          <a:xfrm>
            <a:off x="5663175" y="6536377"/>
            <a:ext cx="17171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SemeyStateMedicalUni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4" name="Picture 2" descr="Картинки по запросу сайт пнг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8398" y="6331365"/>
            <a:ext cx="231923" cy="23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Прямоугольник 54"/>
          <p:cNvSpPr/>
          <p:nvPr/>
        </p:nvSpPr>
        <p:spPr>
          <a:xfrm>
            <a:off x="7603857" y="6505599"/>
            <a:ext cx="12166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www.ssmu.kz</a:t>
            </a:r>
            <a:endParaRPr lang="ru-RU" sz="1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63688" y="143690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Введите </a:t>
            </a:r>
            <a:r>
              <a:rPr lang="ru-RU" dirty="0">
                <a:solidFill>
                  <a:srgbClr val="00B0F0"/>
                </a:solidFill>
              </a:rPr>
              <a:t>текст</a:t>
            </a: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7107419"/>
              </p:ext>
            </p:extLst>
          </p:nvPr>
        </p:nvGraphicFramePr>
        <p:xfrm>
          <a:off x="298461" y="1700808"/>
          <a:ext cx="8603189" cy="33649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09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95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00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72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78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№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Сокращения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Уровень/этап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996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SPUD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Определение проблемы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1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P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Составление плана по решению проблемы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66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U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Использование плана для решения проблемы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7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D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Оценка результатов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66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DD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Проведение дифференциальной диагностики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365772" y="5244380"/>
            <a:ext cx="84547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Уровень </a:t>
            </a:r>
            <a:r>
              <a:rPr lang="en-US" sz="2400" dirty="0" smtClean="0"/>
              <a:t>DD</a:t>
            </a:r>
            <a:r>
              <a:rPr lang="ru-RU" sz="2400" dirty="0" smtClean="0"/>
              <a:t> относится к группе клинических симптомов</a:t>
            </a:r>
          </a:p>
          <a:p>
            <a:r>
              <a:rPr lang="ru-RU" sz="2400" dirty="0" smtClean="0"/>
              <a:t>Уровень </a:t>
            </a:r>
            <a:r>
              <a:rPr lang="en-US" sz="2400" dirty="0" smtClean="0"/>
              <a:t>SPUD</a:t>
            </a:r>
            <a:r>
              <a:rPr lang="ru-RU" sz="2400" dirty="0" smtClean="0"/>
              <a:t> – ко всем остальным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42148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15515" y="908720"/>
            <a:ext cx="8948973" cy="508918"/>
          </a:xfrm>
        </p:spPr>
        <p:txBody>
          <a:bodyPr>
            <a:noAutofit/>
          </a:bodyPr>
          <a:lstStyle/>
          <a:p>
            <a:pPr lvl="0"/>
            <a:r>
              <a:rPr lang="ru-RU" sz="2800" b="1" dirty="0" smtClean="0"/>
              <a:t>Уровни </a:t>
            </a:r>
            <a:r>
              <a:rPr lang="tr-TR" sz="2800" b="1" dirty="0" smtClean="0"/>
              <a:t>основных </a:t>
            </a:r>
            <a:r>
              <a:rPr lang="tr-TR" sz="2800" b="1" dirty="0"/>
              <a:t>заболеваний / клинических проблем</a:t>
            </a:r>
            <a:endParaRPr lang="ru-RU" sz="2800" b="1" dirty="0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5" y="116632"/>
            <a:ext cx="1477724" cy="396390"/>
          </a:xfrm>
          <a:prstGeom prst="rect">
            <a:avLst/>
          </a:prstGeom>
        </p:spPr>
      </p:pic>
      <p:cxnSp>
        <p:nvCxnSpPr>
          <p:cNvPr id="17" name="Прямая соединительная линия 16"/>
          <p:cNvCxnSpPr/>
          <p:nvPr/>
        </p:nvCxnSpPr>
        <p:spPr>
          <a:xfrm>
            <a:off x="1668940" y="101744"/>
            <a:ext cx="0" cy="404664"/>
          </a:xfrm>
          <a:prstGeom prst="line">
            <a:avLst/>
          </a:prstGeom>
          <a:ln>
            <a:solidFill>
              <a:srgbClr val="0093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  <a:ln>
            <a:solidFill>
              <a:srgbClr val="0093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1508" y="6506706"/>
            <a:ext cx="89389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ssmukz</a:t>
            </a:r>
            <a:endParaRPr lang="en-US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5" name="Picture 7" descr="Картинки по запросу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582" y="6316484"/>
            <a:ext cx="208860" cy="208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Картинки по запросу фейсбук значок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036" y="6309874"/>
            <a:ext cx="215469" cy="215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Прямоугольник 46"/>
          <p:cNvSpPr/>
          <p:nvPr/>
        </p:nvSpPr>
        <p:spPr>
          <a:xfrm>
            <a:off x="1659454" y="6536377"/>
            <a:ext cx="17604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semeymedicaluniversity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8" name="Picture 9" descr="Картинки по запросу твиттер значок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096" y="6290995"/>
            <a:ext cx="245382" cy="24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Прямоугольник 48"/>
          <p:cNvSpPr/>
          <p:nvPr/>
        </p:nvSpPr>
        <p:spPr>
          <a:xfrm>
            <a:off x="3491880" y="6536377"/>
            <a:ext cx="10663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SSMUofficial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4765720" y="6536377"/>
            <a:ext cx="6703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ssmukz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" name="Picture 13" descr="Картинки по запросу вк пнг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687" y="6294702"/>
            <a:ext cx="270767" cy="230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11" descr="Картинки по запросу ютуб значок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434" y="6304495"/>
            <a:ext cx="273661" cy="190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Прямоугольник 52"/>
          <p:cNvSpPr/>
          <p:nvPr/>
        </p:nvSpPr>
        <p:spPr>
          <a:xfrm>
            <a:off x="5663175" y="6536377"/>
            <a:ext cx="17171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SemeyStateMedicalUni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4" name="Picture 2" descr="Картинки по запросу сайт пнг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8398" y="6331365"/>
            <a:ext cx="231923" cy="23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Прямоугольник 54"/>
          <p:cNvSpPr/>
          <p:nvPr/>
        </p:nvSpPr>
        <p:spPr>
          <a:xfrm>
            <a:off x="7603857" y="6505599"/>
            <a:ext cx="12166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www.ssmu.kz</a:t>
            </a:r>
            <a:endParaRPr lang="ru-RU" sz="1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63688" y="143690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Введите </a:t>
            </a:r>
            <a:r>
              <a:rPr lang="ru-RU" dirty="0">
                <a:solidFill>
                  <a:srgbClr val="00B0F0"/>
                </a:solidFill>
              </a:rPr>
              <a:t>текст</a:t>
            </a:r>
          </a:p>
        </p:txBody>
      </p:sp>
      <p:graphicFrame>
        <p:nvGraphicFramePr>
          <p:cNvPr id="21" name="Объект 5"/>
          <p:cNvGraphicFramePr>
            <a:graphicFrameLocks noGrp="1"/>
          </p:cNvGraphicFramePr>
          <p:nvPr>
            <p:ph idx="1"/>
            <p:extLst/>
          </p:nvPr>
        </p:nvGraphicFramePr>
        <p:xfrm>
          <a:off x="309725" y="1556792"/>
          <a:ext cx="8496945" cy="44165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3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014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6695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Таблица Уровни </a:t>
                      </a:r>
                      <a:r>
                        <a:rPr lang="ru-RU" sz="1800" dirty="0" smtClean="0">
                          <a:effectLst/>
                        </a:rPr>
                        <a:t>освоения</a:t>
                      </a:r>
                      <a:r>
                        <a:rPr lang="tr-TR" sz="1800" strike="sngStrike" dirty="0" smtClean="0">
                          <a:effectLst/>
                        </a:rPr>
                        <a:t>: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405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405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 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405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Способен определить неотложную ситуацию и оказать неотложную помощь 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405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</a:rPr>
                        <a:t>PD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405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 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405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Способен поставить предварительный диагноз</a:t>
                      </a:r>
                      <a:r>
                        <a:rPr lang="ru-RU" sz="1800" dirty="0">
                          <a:effectLst/>
                        </a:rPr>
                        <a:t>, заподозрить показания для инвазивных вмешательств и передать пациента профильному специалисту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405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D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405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 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405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Способен диагностировать</a:t>
                      </a:r>
                      <a:r>
                        <a:rPr lang="ru-RU" sz="1800" dirty="0">
                          <a:effectLst/>
                        </a:rPr>
                        <a:t> (назначить план обследования и интерпретировать результаты обследования)</a:t>
                      </a:r>
                      <a:r>
                        <a:rPr lang="tr-TR" sz="1800" dirty="0">
                          <a:effectLst/>
                        </a:rPr>
                        <a:t>, направить к специалисту для получения информации о лечении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405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T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405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 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405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Способен диагностировать и лечить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405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G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405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 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405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Способен п</a:t>
                      </a:r>
                      <a:r>
                        <a:rPr lang="tr-TR" sz="1800" dirty="0">
                          <a:effectLst/>
                        </a:rPr>
                        <a:t>роводить долгосрочное наблюдение и контроль в условиях первичной медико-санитарной помощи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405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P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405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 </a:t>
                      </a:r>
                      <a:endParaRPr lang="ru-RU" sz="180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405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Способен</a:t>
                      </a:r>
                      <a:r>
                        <a:rPr lang="tr-TR" sz="1800" dirty="0">
                          <a:effectLst/>
                        </a:rPr>
                        <a:t> применять профилактические меры (первичной / вторичной/ третичной профилактики)</a:t>
                      </a:r>
                      <a:endParaRPr lang="ru-RU" sz="1800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405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414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Соотношение уровней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5" y="116632"/>
            <a:ext cx="1477724" cy="396390"/>
          </a:xfrm>
          <a:prstGeom prst="rect">
            <a:avLst/>
          </a:prstGeom>
        </p:spPr>
      </p:pic>
      <p:cxnSp>
        <p:nvCxnSpPr>
          <p:cNvPr id="17" name="Прямая соединительная линия 16"/>
          <p:cNvCxnSpPr/>
          <p:nvPr/>
        </p:nvCxnSpPr>
        <p:spPr>
          <a:xfrm>
            <a:off x="1668940" y="101744"/>
            <a:ext cx="0" cy="404664"/>
          </a:xfrm>
          <a:prstGeom prst="line">
            <a:avLst/>
          </a:prstGeom>
          <a:ln>
            <a:solidFill>
              <a:srgbClr val="0093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  <a:ln>
            <a:solidFill>
              <a:srgbClr val="0093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1508" y="6506706"/>
            <a:ext cx="89389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ssmukz</a:t>
            </a:r>
            <a:endParaRPr lang="en-US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5" name="Picture 7" descr="Картинки по запросу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582" y="6316484"/>
            <a:ext cx="208860" cy="208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Картинки по запросу фейсбук значок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036" y="6309874"/>
            <a:ext cx="215469" cy="215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Прямоугольник 46"/>
          <p:cNvSpPr/>
          <p:nvPr/>
        </p:nvSpPr>
        <p:spPr>
          <a:xfrm>
            <a:off x="1659454" y="6536377"/>
            <a:ext cx="17604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semeymedicaluniversity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8" name="Picture 9" descr="Картинки по запросу твиттер значок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096" y="6290995"/>
            <a:ext cx="245382" cy="24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Прямоугольник 48"/>
          <p:cNvSpPr/>
          <p:nvPr/>
        </p:nvSpPr>
        <p:spPr>
          <a:xfrm>
            <a:off x="3491880" y="6536377"/>
            <a:ext cx="10663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SSMUofficial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4765720" y="6536377"/>
            <a:ext cx="6703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ssmukz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" name="Picture 13" descr="Картинки по запросу вк пнг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687" y="6294702"/>
            <a:ext cx="270767" cy="230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11" descr="Картинки по запросу ютуб значок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434" y="6304495"/>
            <a:ext cx="273661" cy="190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Прямоугольник 52"/>
          <p:cNvSpPr/>
          <p:nvPr/>
        </p:nvSpPr>
        <p:spPr>
          <a:xfrm>
            <a:off x="5663175" y="6536377"/>
            <a:ext cx="17171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SemeyStateMedicalUni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4" name="Picture 2" descr="Картинки по запросу сайт пнг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8398" y="6331365"/>
            <a:ext cx="231923" cy="23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Прямоугольник 54"/>
          <p:cNvSpPr/>
          <p:nvPr/>
        </p:nvSpPr>
        <p:spPr>
          <a:xfrm>
            <a:off x="7603857" y="6505599"/>
            <a:ext cx="12166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www.ssmu.kz</a:t>
            </a:r>
            <a:endParaRPr lang="ru-RU" sz="1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63688" y="143690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Введите </a:t>
            </a:r>
            <a:r>
              <a:rPr lang="ru-RU" dirty="0">
                <a:solidFill>
                  <a:srgbClr val="00B0F0"/>
                </a:solidFill>
              </a:rPr>
              <a:t>текст</a:t>
            </a:r>
          </a:p>
        </p:txBody>
      </p:sp>
      <p:graphicFrame>
        <p:nvGraphicFramePr>
          <p:cNvPr id="22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700812"/>
          <a:ext cx="8075240" cy="44165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06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63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Уровень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Проект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Турецкий каталог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7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Всего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367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</a:rPr>
                        <a:t>345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8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В том числе: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 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9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Неотложная помощь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</a:rPr>
                        <a:t>85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</a:rPr>
                        <a:t>94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1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effectLst/>
                        </a:rPr>
                        <a:t>Предиагностика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</a:rPr>
                        <a:t>175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</a:rPr>
                        <a:t>163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52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Лечение после консультации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117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</a:rPr>
                        <a:t>86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63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</a:rPr>
                        <a:t>Самостоятельная диагностика и лечение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</a:rPr>
                        <a:t>52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</a:rPr>
                        <a:t>55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530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Autofit/>
          </a:bodyPr>
          <a:lstStyle/>
          <a:p>
            <a:r>
              <a:rPr lang="ru-RU" sz="3200" b="1" dirty="0"/>
              <a:t>Перечень основных медицинских </a:t>
            </a:r>
            <a:r>
              <a:rPr lang="ru-RU" sz="3200" b="1" dirty="0" smtClean="0"/>
              <a:t>процедур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5" y="116632"/>
            <a:ext cx="1477724" cy="396390"/>
          </a:xfrm>
          <a:prstGeom prst="rect">
            <a:avLst/>
          </a:prstGeom>
        </p:spPr>
      </p:pic>
      <p:cxnSp>
        <p:nvCxnSpPr>
          <p:cNvPr id="17" name="Прямая соединительная линия 16"/>
          <p:cNvCxnSpPr/>
          <p:nvPr/>
        </p:nvCxnSpPr>
        <p:spPr>
          <a:xfrm>
            <a:off x="1668940" y="101744"/>
            <a:ext cx="0" cy="404664"/>
          </a:xfrm>
          <a:prstGeom prst="line">
            <a:avLst/>
          </a:prstGeom>
          <a:ln>
            <a:solidFill>
              <a:srgbClr val="0093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  <a:ln>
            <a:solidFill>
              <a:srgbClr val="0093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1508" y="6506706"/>
            <a:ext cx="89389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ssmukz</a:t>
            </a:r>
            <a:endParaRPr lang="en-US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5" name="Picture 7" descr="Картинки по запросу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582" y="6316484"/>
            <a:ext cx="208860" cy="208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Картинки по запросу фейсбук значок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036" y="6309874"/>
            <a:ext cx="215469" cy="215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Прямоугольник 46"/>
          <p:cNvSpPr/>
          <p:nvPr/>
        </p:nvSpPr>
        <p:spPr>
          <a:xfrm>
            <a:off x="1659454" y="6536377"/>
            <a:ext cx="17604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semeymedicaluniversity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8" name="Picture 9" descr="Картинки по запросу твиттер значок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096" y="6290995"/>
            <a:ext cx="245382" cy="24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Прямоугольник 48"/>
          <p:cNvSpPr/>
          <p:nvPr/>
        </p:nvSpPr>
        <p:spPr>
          <a:xfrm>
            <a:off x="3491880" y="6536377"/>
            <a:ext cx="10663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SSMUofficial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4765720" y="6536377"/>
            <a:ext cx="6703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ssmukz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" name="Picture 13" descr="Картинки по запросу вк пнг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687" y="6294702"/>
            <a:ext cx="270767" cy="230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11" descr="Картинки по запросу ютуб значок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434" y="6304495"/>
            <a:ext cx="273661" cy="190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Прямоугольник 52"/>
          <p:cNvSpPr/>
          <p:nvPr/>
        </p:nvSpPr>
        <p:spPr>
          <a:xfrm>
            <a:off x="5663175" y="6536377"/>
            <a:ext cx="17171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SemeyStateMedicalUni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4" name="Picture 2" descr="Картинки по запросу сайт пнг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8398" y="6331365"/>
            <a:ext cx="231923" cy="23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Прямоугольник 54"/>
          <p:cNvSpPr/>
          <p:nvPr/>
        </p:nvSpPr>
        <p:spPr>
          <a:xfrm>
            <a:off x="7603857" y="6505599"/>
            <a:ext cx="12166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www.ssmu.kz</a:t>
            </a:r>
            <a:endParaRPr lang="ru-RU" sz="1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63688" y="143690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Введите </a:t>
            </a:r>
            <a:r>
              <a:rPr lang="ru-RU" dirty="0">
                <a:solidFill>
                  <a:srgbClr val="00B0F0"/>
                </a:solidFill>
              </a:rPr>
              <a:t>текст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При формировании перечня основных медицинских </a:t>
            </a:r>
            <a:r>
              <a:rPr lang="ru-RU" dirty="0" smtClean="0"/>
              <a:t>процедур </a:t>
            </a:r>
            <a:r>
              <a:rPr lang="ru-RU" dirty="0"/>
              <a:t>за основу взят Турецкий каталог 2014г. (136 позиций), который был дополнен навыками из Швейцарского каталога 2008г. (168 позиций). </a:t>
            </a:r>
          </a:p>
          <a:p>
            <a:r>
              <a:rPr lang="ru-RU" dirty="0"/>
              <a:t>С помощью сотрудников клинических кафедр НАО «МУС» данные списки были значительно переработаны, разделены на 16 групп навыков практической направленности, определены уровни освоения. В основе градации по уровням освоения лежит турецкая модель, которая предполагает 4 уровня.</a:t>
            </a:r>
          </a:p>
        </p:txBody>
      </p:sp>
    </p:spTree>
    <p:extLst>
      <p:ext uri="{BB962C8B-B14F-4D97-AF65-F5344CB8AC3E}">
        <p14:creationId xmlns:p14="http://schemas.microsoft.com/office/powerpoint/2010/main" val="100403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Уровни освоения основных медицинских процедур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5" y="116632"/>
            <a:ext cx="1477724" cy="396390"/>
          </a:xfrm>
          <a:prstGeom prst="rect">
            <a:avLst/>
          </a:prstGeom>
        </p:spPr>
      </p:pic>
      <p:cxnSp>
        <p:nvCxnSpPr>
          <p:cNvPr id="17" name="Прямая соединительная линия 16"/>
          <p:cNvCxnSpPr/>
          <p:nvPr/>
        </p:nvCxnSpPr>
        <p:spPr>
          <a:xfrm>
            <a:off x="1668940" y="101744"/>
            <a:ext cx="0" cy="404664"/>
          </a:xfrm>
          <a:prstGeom prst="line">
            <a:avLst/>
          </a:prstGeom>
          <a:ln>
            <a:solidFill>
              <a:srgbClr val="0093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  <a:ln>
            <a:solidFill>
              <a:srgbClr val="0093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1508" y="6506706"/>
            <a:ext cx="89389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ssmukz</a:t>
            </a:r>
            <a:endParaRPr lang="en-US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5" name="Picture 7" descr="Картинки по запросу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582" y="6316484"/>
            <a:ext cx="208860" cy="208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Картинки по запросу фейсбук значок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036" y="6309874"/>
            <a:ext cx="215469" cy="215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Прямоугольник 46"/>
          <p:cNvSpPr/>
          <p:nvPr/>
        </p:nvSpPr>
        <p:spPr>
          <a:xfrm>
            <a:off x="1659454" y="6536377"/>
            <a:ext cx="17604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semeymedicaluniversity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8" name="Picture 9" descr="Картинки по запросу твиттер значок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096" y="6290995"/>
            <a:ext cx="245382" cy="24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Прямоугольник 48"/>
          <p:cNvSpPr/>
          <p:nvPr/>
        </p:nvSpPr>
        <p:spPr>
          <a:xfrm>
            <a:off x="3491880" y="6536377"/>
            <a:ext cx="10663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SSMUofficial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4765720" y="6536377"/>
            <a:ext cx="6703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ssmukz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" name="Picture 13" descr="Картинки по запросу вк пнг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687" y="6294702"/>
            <a:ext cx="270767" cy="230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11" descr="Картинки по запросу ютуб значок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434" y="6304495"/>
            <a:ext cx="273661" cy="190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Прямоугольник 52"/>
          <p:cNvSpPr/>
          <p:nvPr/>
        </p:nvSpPr>
        <p:spPr>
          <a:xfrm>
            <a:off x="5663175" y="6536377"/>
            <a:ext cx="17171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SemeyStateMedicalUni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4" name="Picture 2" descr="Картинки по запросу сайт пнг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8398" y="6331365"/>
            <a:ext cx="231923" cy="23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Прямоугольник 54"/>
          <p:cNvSpPr/>
          <p:nvPr/>
        </p:nvSpPr>
        <p:spPr>
          <a:xfrm>
            <a:off x="7603857" y="6505599"/>
            <a:ext cx="12166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www.ssmu.kz</a:t>
            </a:r>
            <a:endParaRPr lang="ru-RU" sz="1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63688" y="143690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Введите </a:t>
            </a:r>
            <a:r>
              <a:rPr lang="ru-RU" dirty="0">
                <a:solidFill>
                  <a:srgbClr val="00B0F0"/>
                </a:solidFill>
              </a:rPr>
              <a:t>текст</a:t>
            </a: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1403444"/>
              </p:ext>
            </p:extLst>
          </p:nvPr>
        </p:nvGraphicFramePr>
        <p:xfrm>
          <a:off x="581508" y="1772816"/>
          <a:ext cx="8105292" cy="45181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80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77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0680">
                <a:tc>
                  <a:txBody>
                    <a:bodyPr/>
                    <a:lstStyle/>
                    <a:p>
                      <a:pPr indent="-241300"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u="none" strike="noStrike" spc="10" dirty="0">
                          <a:effectLst/>
                        </a:rPr>
                        <a:t>Уровень освоения</a:t>
                      </a:r>
                      <a:endParaRPr lang="ru-RU" sz="1200" spc="2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Описание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7802">
                <a:tc>
                  <a:txBody>
                    <a:bodyPr/>
                    <a:lstStyle/>
                    <a:p>
                      <a:pPr indent="-241300"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u="none" strike="noStrike" spc="10">
                          <a:effectLst/>
                        </a:rPr>
                        <a:t>1</a:t>
                      </a:r>
                      <a:endParaRPr lang="ru-RU" sz="1200" spc="2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615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Знает, как выполняется процедура, и объясняет результаты пациенту и / или их родственникам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7802">
                <a:tc>
                  <a:txBody>
                    <a:bodyPr/>
                    <a:lstStyle/>
                    <a:p>
                      <a:pPr indent="-241300"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u="none" strike="noStrike" spc="10">
                          <a:effectLst/>
                        </a:rPr>
                        <a:t>2</a:t>
                      </a:r>
                      <a:endParaRPr lang="ru-RU" sz="1200" spc="2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615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В экстренной ситуации выполняет процедуру согласно руководству / директиве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6312">
                <a:tc>
                  <a:txBody>
                    <a:bodyPr/>
                    <a:lstStyle/>
                    <a:p>
                      <a:pPr indent="-241300"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u="none" strike="noStrike" spc="10">
                          <a:effectLst/>
                        </a:rPr>
                        <a:t>3</a:t>
                      </a:r>
                      <a:endParaRPr lang="ru-RU" sz="1200" spc="2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615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Выполняет * в не сложных, распространенных ситуациях / случаях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5660">
                <a:tc>
                  <a:txBody>
                    <a:bodyPr/>
                    <a:lstStyle/>
                    <a:p>
                      <a:pPr indent="-241300"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u="none" strike="noStrike" spc="10">
                          <a:effectLst/>
                        </a:rPr>
                        <a:t>4</a:t>
                      </a:r>
                      <a:endParaRPr lang="ru-RU" sz="1200" spc="2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615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* Включая сложные ситуации / случаи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9922">
                <a:tc gridSpan="2">
                  <a:txBody>
                    <a:bodyPr/>
                    <a:lstStyle/>
                    <a:p>
                      <a:pPr indent="-241300" algn="ctr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u="none" strike="noStrike" spc="10" dirty="0">
                          <a:effectLst/>
                        </a:rPr>
                        <a:t>* Делает предварительную оценку / оценку, создает и реализует необходимые планы и информирует пациентов и родственников / сообщества о процессе и его результатах</a:t>
                      </a:r>
                      <a:endParaRPr lang="ru-RU" sz="1200" spc="2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372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вопроса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5" y="116632"/>
            <a:ext cx="1477724" cy="396390"/>
          </a:xfrm>
          <a:prstGeom prst="rect">
            <a:avLst/>
          </a:prstGeom>
        </p:spPr>
      </p:pic>
      <p:cxnSp>
        <p:nvCxnSpPr>
          <p:cNvPr id="17" name="Прямая соединительная линия 16"/>
          <p:cNvCxnSpPr/>
          <p:nvPr/>
        </p:nvCxnSpPr>
        <p:spPr>
          <a:xfrm>
            <a:off x="1668940" y="101744"/>
            <a:ext cx="0" cy="404664"/>
          </a:xfrm>
          <a:prstGeom prst="line">
            <a:avLst/>
          </a:prstGeom>
          <a:ln>
            <a:solidFill>
              <a:srgbClr val="0093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  <a:ln>
            <a:solidFill>
              <a:srgbClr val="0093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1508" y="6506706"/>
            <a:ext cx="89389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ssmukz</a:t>
            </a:r>
            <a:endParaRPr lang="en-US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5" name="Picture 7" descr="Картинки по запросу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582" y="6316484"/>
            <a:ext cx="208860" cy="208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Картинки по запросу фейсбук значок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036" y="6309874"/>
            <a:ext cx="215469" cy="215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Прямоугольник 46"/>
          <p:cNvSpPr/>
          <p:nvPr/>
        </p:nvSpPr>
        <p:spPr>
          <a:xfrm>
            <a:off x="1659454" y="6536377"/>
            <a:ext cx="17604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semeymedicaluniversity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8" name="Picture 9" descr="Картинки по запросу твиттер значок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096" y="6290995"/>
            <a:ext cx="245382" cy="24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Прямоугольник 48"/>
          <p:cNvSpPr/>
          <p:nvPr/>
        </p:nvSpPr>
        <p:spPr>
          <a:xfrm>
            <a:off x="3491880" y="6536377"/>
            <a:ext cx="10663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SSMUofficial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4765720" y="6536377"/>
            <a:ext cx="6703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ssmukz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" name="Picture 13" descr="Картинки по запросу вк пнг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687" y="6294702"/>
            <a:ext cx="270767" cy="230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11" descr="Картинки по запросу ютуб значок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434" y="6304495"/>
            <a:ext cx="273661" cy="190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Прямоугольник 52"/>
          <p:cNvSpPr/>
          <p:nvPr/>
        </p:nvSpPr>
        <p:spPr>
          <a:xfrm>
            <a:off x="5663175" y="6536377"/>
            <a:ext cx="17171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SemeyStateMedicalUni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4" name="Picture 2" descr="Картинки по запросу сайт пнг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8398" y="6331365"/>
            <a:ext cx="231923" cy="23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Прямоугольник 54"/>
          <p:cNvSpPr/>
          <p:nvPr/>
        </p:nvSpPr>
        <p:spPr>
          <a:xfrm>
            <a:off x="7603857" y="6505599"/>
            <a:ext cx="12166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www.ssmu.kz</a:t>
            </a:r>
            <a:endParaRPr lang="ru-RU" sz="1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63688" y="143690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Введите </a:t>
            </a:r>
            <a:r>
              <a:rPr lang="ru-RU" dirty="0">
                <a:solidFill>
                  <a:srgbClr val="00B0F0"/>
                </a:solidFill>
              </a:rPr>
              <a:t>текст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+mj-lt"/>
                <a:cs typeface="Times New Roman" panose="02020603050405020304" pitchFamily="18" charset="0"/>
              </a:rPr>
              <a:t>В период становления Республики Казахстан как самостоятельного государства медицинское образование унаследовало советскую модель подготовки кадров:</a:t>
            </a:r>
          </a:p>
          <a:p>
            <a:pPr lvl="1"/>
            <a:r>
              <a:rPr lang="ru-RU" dirty="0" smtClean="0">
                <a:latin typeface="+mj-lt"/>
                <a:cs typeface="Times New Roman" panose="02020603050405020304" pitchFamily="18" charset="0"/>
              </a:rPr>
              <a:t>Специальности (лечебное дело, педиатрия)</a:t>
            </a:r>
          </a:p>
          <a:p>
            <a:pPr lvl="1"/>
            <a:r>
              <a:rPr lang="ru-RU" dirty="0" smtClean="0">
                <a:latin typeface="+mj-lt"/>
                <a:cs typeface="Times New Roman" panose="02020603050405020304" pitchFamily="18" charset="0"/>
              </a:rPr>
              <a:t>Дисциплинарный, преподаватель-центрированный подход в обучении</a:t>
            </a:r>
          </a:p>
          <a:p>
            <a:pPr lvl="1"/>
            <a:r>
              <a:rPr lang="ru-RU" dirty="0" smtClean="0">
                <a:latin typeface="+mj-lt"/>
                <a:cs typeface="Times New Roman" panose="02020603050405020304" pitchFamily="18" charset="0"/>
              </a:rPr>
              <a:t>Жесткая регламентация типовыми учебными программами</a:t>
            </a:r>
          </a:p>
          <a:p>
            <a:endParaRPr lang="ru-RU" dirty="0" smtClean="0">
              <a:latin typeface="+mj-lt"/>
              <a:cs typeface="Times New Roman" panose="02020603050405020304" pitchFamily="18" charset="0"/>
            </a:endParaRPr>
          </a:p>
          <a:p>
            <a:endParaRPr lang="ru-RU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83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Autofit/>
          </a:bodyPr>
          <a:lstStyle/>
          <a:p>
            <a:r>
              <a:rPr lang="ru-RU" sz="2800" b="1" dirty="0"/>
              <a:t>Количество </a:t>
            </a:r>
            <a:r>
              <a:rPr lang="ru-RU" sz="2800" b="1" dirty="0" smtClean="0"/>
              <a:t>медицинских процедур  </a:t>
            </a:r>
            <a:r>
              <a:rPr lang="ru-RU" sz="2800" b="1" dirty="0"/>
              <a:t>в Швейцарском </a:t>
            </a:r>
            <a:r>
              <a:rPr lang="ru-RU" sz="2800" b="1" dirty="0" smtClean="0"/>
              <a:t>каталоге 2008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5" y="116632"/>
            <a:ext cx="1477724" cy="396390"/>
          </a:xfrm>
          <a:prstGeom prst="rect">
            <a:avLst/>
          </a:prstGeom>
        </p:spPr>
      </p:pic>
      <p:cxnSp>
        <p:nvCxnSpPr>
          <p:cNvPr id="17" name="Прямая соединительная линия 16"/>
          <p:cNvCxnSpPr/>
          <p:nvPr/>
        </p:nvCxnSpPr>
        <p:spPr>
          <a:xfrm>
            <a:off x="1668940" y="101744"/>
            <a:ext cx="0" cy="404664"/>
          </a:xfrm>
          <a:prstGeom prst="line">
            <a:avLst/>
          </a:prstGeom>
          <a:ln>
            <a:solidFill>
              <a:srgbClr val="0093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  <a:ln>
            <a:solidFill>
              <a:srgbClr val="0093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1508" y="6506706"/>
            <a:ext cx="89389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ssmukz</a:t>
            </a:r>
            <a:endParaRPr lang="en-US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5" name="Picture 7" descr="Картинки по запросу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582" y="6316484"/>
            <a:ext cx="208860" cy="208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Картинки по запросу фейсбук значок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036" y="6309874"/>
            <a:ext cx="215469" cy="215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Прямоугольник 46"/>
          <p:cNvSpPr/>
          <p:nvPr/>
        </p:nvSpPr>
        <p:spPr>
          <a:xfrm>
            <a:off x="1659454" y="6536377"/>
            <a:ext cx="17604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semeymedicaluniversity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8" name="Picture 9" descr="Картинки по запросу твиттер значок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096" y="6290995"/>
            <a:ext cx="245382" cy="24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Прямоугольник 48"/>
          <p:cNvSpPr/>
          <p:nvPr/>
        </p:nvSpPr>
        <p:spPr>
          <a:xfrm>
            <a:off x="3491880" y="6536377"/>
            <a:ext cx="10663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SSMUofficial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4765720" y="6536377"/>
            <a:ext cx="6703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ssmukz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" name="Picture 13" descr="Картинки по запросу вк пнг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687" y="6294702"/>
            <a:ext cx="270767" cy="230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11" descr="Картинки по запросу ютуб значок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434" y="6304495"/>
            <a:ext cx="273661" cy="190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Прямоугольник 52"/>
          <p:cNvSpPr/>
          <p:nvPr/>
        </p:nvSpPr>
        <p:spPr>
          <a:xfrm>
            <a:off x="5663175" y="6536377"/>
            <a:ext cx="17171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SemeyStateMedicalUni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4" name="Picture 2" descr="Картинки по запросу сайт пнг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8398" y="6331365"/>
            <a:ext cx="231923" cy="23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Прямоугольник 54"/>
          <p:cNvSpPr/>
          <p:nvPr/>
        </p:nvSpPr>
        <p:spPr>
          <a:xfrm>
            <a:off x="7603857" y="6505599"/>
            <a:ext cx="12166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www.ssmu.kz</a:t>
            </a:r>
            <a:endParaRPr lang="ru-RU" sz="1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63688" y="143690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Введите </a:t>
            </a:r>
            <a:r>
              <a:rPr lang="ru-RU" dirty="0">
                <a:solidFill>
                  <a:srgbClr val="00B0F0"/>
                </a:solidFill>
              </a:rPr>
              <a:t>текст</a:t>
            </a: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8040755"/>
              </p:ext>
            </p:extLst>
          </p:nvPr>
        </p:nvGraphicFramePr>
        <p:xfrm>
          <a:off x="683566" y="1844823"/>
          <a:ext cx="7704857" cy="30243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8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03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6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№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Группа навыков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Кол-во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800" dirty="0">
                          <a:effectLst/>
                        </a:rPr>
                        <a:t> </a:t>
                      </a:r>
                      <a:r>
                        <a:rPr lang="ru-RU" sz="2800" dirty="0" smtClean="0">
                          <a:effectLst/>
                        </a:rPr>
                        <a:t>1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Сбор анамнеза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13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800" dirty="0">
                          <a:effectLst/>
                        </a:rPr>
                        <a:t> </a:t>
                      </a:r>
                      <a:r>
                        <a:rPr lang="ru-RU" sz="2800" dirty="0" smtClean="0">
                          <a:effectLst/>
                        </a:rPr>
                        <a:t>2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Информирование/управление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20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800" dirty="0">
                          <a:effectLst/>
                        </a:rPr>
                        <a:t> </a:t>
                      </a:r>
                      <a:r>
                        <a:rPr lang="ru-RU" sz="2800" dirty="0" smtClean="0">
                          <a:effectLst/>
                        </a:rPr>
                        <a:t>3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Обследование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100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800" dirty="0">
                          <a:effectLst/>
                        </a:rPr>
                        <a:t> </a:t>
                      </a:r>
                      <a:r>
                        <a:rPr lang="ru-RU" sz="2800" dirty="0" smtClean="0">
                          <a:effectLst/>
                        </a:rPr>
                        <a:t>4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Процедуры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35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 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Всего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168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Количество навыков в Швейцарском каталоге</a:t>
            </a:r>
            <a:endParaRPr kumimoji="0" 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91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Autofit/>
          </a:bodyPr>
          <a:lstStyle/>
          <a:p>
            <a:r>
              <a:rPr lang="ru-RU" sz="2400" b="1" dirty="0"/>
              <a:t>Количество </a:t>
            </a:r>
            <a:r>
              <a:rPr lang="ru-RU" sz="2400" b="1" dirty="0" smtClean="0"/>
              <a:t>медицинских процедур </a:t>
            </a:r>
            <a:r>
              <a:rPr lang="ru-RU" sz="2400" b="1" dirty="0"/>
              <a:t>в Турецком каталоге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5" y="116632"/>
            <a:ext cx="1477724" cy="396390"/>
          </a:xfrm>
          <a:prstGeom prst="rect">
            <a:avLst/>
          </a:prstGeom>
        </p:spPr>
      </p:pic>
      <p:cxnSp>
        <p:nvCxnSpPr>
          <p:cNvPr id="17" name="Прямая соединительная линия 16"/>
          <p:cNvCxnSpPr/>
          <p:nvPr/>
        </p:nvCxnSpPr>
        <p:spPr>
          <a:xfrm>
            <a:off x="1668940" y="101744"/>
            <a:ext cx="0" cy="404664"/>
          </a:xfrm>
          <a:prstGeom prst="line">
            <a:avLst/>
          </a:prstGeom>
          <a:ln>
            <a:solidFill>
              <a:srgbClr val="0093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  <a:ln>
            <a:solidFill>
              <a:srgbClr val="0093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1508" y="6506706"/>
            <a:ext cx="89389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ssmukz</a:t>
            </a:r>
            <a:endParaRPr lang="en-US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5" name="Picture 7" descr="Картинки по запросу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582" y="6316484"/>
            <a:ext cx="208860" cy="208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Картинки по запросу фейсбук значок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036" y="6309874"/>
            <a:ext cx="215469" cy="215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Прямоугольник 46"/>
          <p:cNvSpPr/>
          <p:nvPr/>
        </p:nvSpPr>
        <p:spPr>
          <a:xfrm>
            <a:off x="1659454" y="6536377"/>
            <a:ext cx="17604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semeymedicaluniversity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8" name="Picture 9" descr="Картинки по запросу твиттер значок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096" y="6290995"/>
            <a:ext cx="245382" cy="24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Прямоугольник 48"/>
          <p:cNvSpPr/>
          <p:nvPr/>
        </p:nvSpPr>
        <p:spPr>
          <a:xfrm>
            <a:off x="3491880" y="6536377"/>
            <a:ext cx="10663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SSMUofficial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4765720" y="6536377"/>
            <a:ext cx="6703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ssmukz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" name="Picture 13" descr="Картинки по запросу вк пнг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687" y="6294702"/>
            <a:ext cx="270767" cy="230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11" descr="Картинки по запросу ютуб значок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434" y="6304495"/>
            <a:ext cx="273661" cy="190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Прямоугольник 52"/>
          <p:cNvSpPr/>
          <p:nvPr/>
        </p:nvSpPr>
        <p:spPr>
          <a:xfrm>
            <a:off x="5663175" y="6536377"/>
            <a:ext cx="17171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SemeyStateMedicalUni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4" name="Picture 2" descr="Картинки по запросу сайт пнг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8398" y="6331365"/>
            <a:ext cx="231923" cy="23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Прямоугольник 54"/>
          <p:cNvSpPr/>
          <p:nvPr/>
        </p:nvSpPr>
        <p:spPr>
          <a:xfrm>
            <a:off x="7603857" y="6505599"/>
            <a:ext cx="12166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www.ssmu.kz</a:t>
            </a:r>
            <a:endParaRPr lang="ru-RU" sz="1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63688" y="143690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Введите </a:t>
            </a:r>
            <a:r>
              <a:rPr lang="ru-RU" dirty="0">
                <a:solidFill>
                  <a:srgbClr val="00B0F0"/>
                </a:solidFill>
              </a:rPr>
              <a:t>текст</a:t>
            </a: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1032416"/>
              </p:ext>
            </p:extLst>
          </p:nvPr>
        </p:nvGraphicFramePr>
        <p:xfrm>
          <a:off x="581508" y="1417638"/>
          <a:ext cx="8105292" cy="50955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13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83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86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29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29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29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3296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1245">
                <a:tc rowSpan="2"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№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Группа навыков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Кол-во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Уровень освоения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4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874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Анамнез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874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Общая и предметная физическая экспертиза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8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874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Ведение записей, отчетность и уведомление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9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7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874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4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Лабораторные тесты и другие соответствующие процедуры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874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5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Интервенционные и неинвазивные вмешательства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68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37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19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874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6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Профилактическая медицина и общественная медицина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15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7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1245"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Всего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136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69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52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265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Autofit/>
          </a:bodyPr>
          <a:lstStyle/>
          <a:p>
            <a:r>
              <a:rPr lang="ru-RU" sz="2400" b="1" dirty="0"/>
              <a:t>Количество </a:t>
            </a:r>
            <a:r>
              <a:rPr lang="ru-RU" sz="2400" b="1" dirty="0" smtClean="0"/>
              <a:t>медицинских процедур в </a:t>
            </a:r>
            <a:r>
              <a:rPr lang="ru-RU" sz="2400" b="1" dirty="0"/>
              <a:t>окончательной версии от 7.03.19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5" y="116632"/>
            <a:ext cx="1477724" cy="396390"/>
          </a:xfrm>
          <a:prstGeom prst="rect">
            <a:avLst/>
          </a:prstGeom>
        </p:spPr>
      </p:pic>
      <p:cxnSp>
        <p:nvCxnSpPr>
          <p:cNvPr id="17" name="Прямая соединительная линия 16"/>
          <p:cNvCxnSpPr/>
          <p:nvPr/>
        </p:nvCxnSpPr>
        <p:spPr>
          <a:xfrm>
            <a:off x="1668940" y="101744"/>
            <a:ext cx="0" cy="404664"/>
          </a:xfrm>
          <a:prstGeom prst="line">
            <a:avLst/>
          </a:prstGeom>
          <a:ln>
            <a:solidFill>
              <a:srgbClr val="0093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  <a:ln>
            <a:solidFill>
              <a:srgbClr val="0093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1508" y="6506706"/>
            <a:ext cx="89389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ssmukz</a:t>
            </a:r>
            <a:endParaRPr lang="en-US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5" name="Picture 7" descr="Картинки по запросу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582" y="6316484"/>
            <a:ext cx="208860" cy="208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Картинки по запросу фейсбук значок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036" y="6309874"/>
            <a:ext cx="215469" cy="215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Прямоугольник 46"/>
          <p:cNvSpPr/>
          <p:nvPr/>
        </p:nvSpPr>
        <p:spPr>
          <a:xfrm>
            <a:off x="1659454" y="6536377"/>
            <a:ext cx="17604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semeymedicaluniversity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8" name="Picture 9" descr="Картинки по запросу твиттер значок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096" y="6290995"/>
            <a:ext cx="245382" cy="24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Прямоугольник 48"/>
          <p:cNvSpPr/>
          <p:nvPr/>
        </p:nvSpPr>
        <p:spPr>
          <a:xfrm>
            <a:off x="3491880" y="6536377"/>
            <a:ext cx="10663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SSMUofficial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4765720" y="6536377"/>
            <a:ext cx="6703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ssmukz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" name="Picture 13" descr="Картинки по запросу вк пнг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687" y="6294702"/>
            <a:ext cx="270767" cy="230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11" descr="Картинки по запросу ютуб значок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434" y="6304495"/>
            <a:ext cx="273661" cy="190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Прямоугольник 52"/>
          <p:cNvSpPr/>
          <p:nvPr/>
        </p:nvSpPr>
        <p:spPr>
          <a:xfrm>
            <a:off x="5663175" y="6536377"/>
            <a:ext cx="17171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SemeyStateMedicalUni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4" name="Picture 2" descr="Картинки по запросу сайт пнг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8398" y="6331365"/>
            <a:ext cx="231923" cy="23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Прямоугольник 54"/>
          <p:cNvSpPr/>
          <p:nvPr/>
        </p:nvSpPr>
        <p:spPr>
          <a:xfrm>
            <a:off x="7603857" y="6505599"/>
            <a:ext cx="12166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www.ssmu.kz</a:t>
            </a:r>
            <a:endParaRPr lang="ru-RU" sz="1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63688" y="143690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Введите </a:t>
            </a:r>
            <a:r>
              <a:rPr lang="ru-RU" dirty="0">
                <a:solidFill>
                  <a:srgbClr val="00B0F0"/>
                </a:solidFill>
              </a:rPr>
              <a:t>текст</a:t>
            </a: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3551239"/>
              </p:ext>
            </p:extLst>
          </p:nvPr>
        </p:nvGraphicFramePr>
        <p:xfrm>
          <a:off x="581511" y="1772815"/>
          <a:ext cx="8105288" cy="4556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6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420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09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64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64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64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646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32581">
                <a:tc rowSpan="2"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№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Группа навыков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Кол-во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Уровень освоения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4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07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Сбор анамнеза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7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907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Общий осмотр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29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907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Хирургический осмотр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9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907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4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Ведение записей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7998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5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Функциональная и лабораторная диагностика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7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7998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6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Инвазивные процедуры и неотложная помощь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58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4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7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14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907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7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Профилактика и общественное здоровье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18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9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7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907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8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Обучение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738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Autofit/>
          </a:bodyPr>
          <a:lstStyle/>
          <a:p>
            <a:r>
              <a:rPr lang="ru-RU" sz="2400" b="1" dirty="0"/>
              <a:t>Количество навыков в окончательной версии от 7.03.19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5" y="116632"/>
            <a:ext cx="1477724" cy="396390"/>
          </a:xfrm>
          <a:prstGeom prst="rect">
            <a:avLst/>
          </a:prstGeom>
        </p:spPr>
      </p:pic>
      <p:cxnSp>
        <p:nvCxnSpPr>
          <p:cNvPr id="17" name="Прямая соединительная линия 16"/>
          <p:cNvCxnSpPr/>
          <p:nvPr/>
        </p:nvCxnSpPr>
        <p:spPr>
          <a:xfrm>
            <a:off x="1668940" y="101744"/>
            <a:ext cx="0" cy="404664"/>
          </a:xfrm>
          <a:prstGeom prst="line">
            <a:avLst/>
          </a:prstGeom>
          <a:ln>
            <a:solidFill>
              <a:srgbClr val="0093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  <a:ln>
            <a:solidFill>
              <a:srgbClr val="0093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1508" y="6506706"/>
            <a:ext cx="89389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ssmukz</a:t>
            </a:r>
            <a:endParaRPr lang="en-US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5" name="Picture 7" descr="Картинки по запросу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582" y="6316484"/>
            <a:ext cx="208860" cy="208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Картинки по запросу фейсбук значок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036" y="6309874"/>
            <a:ext cx="215469" cy="215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Прямоугольник 46"/>
          <p:cNvSpPr/>
          <p:nvPr/>
        </p:nvSpPr>
        <p:spPr>
          <a:xfrm>
            <a:off x="1659454" y="6536377"/>
            <a:ext cx="17604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semeymedicaluniversity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8" name="Picture 9" descr="Картинки по запросу твиттер значок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096" y="6290995"/>
            <a:ext cx="245382" cy="24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Прямоугольник 48"/>
          <p:cNvSpPr/>
          <p:nvPr/>
        </p:nvSpPr>
        <p:spPr>
          <a:xfrm>
            <a:off x="3491880" y="6536377"/>
            <a:ext cx="10663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SSMUofficial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4765720" y="6536377"/>
            <a:ext cx="6703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ssmukz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" name="Picture 13" descr="Картинки по запросу вк пнг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687" y="6294702"/>
            <a:ext cx="270767" cy="230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11" descr="Картинки по запросу ютуб значок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434" y="6304495"/>
            <a:ext cx="273661" cy="190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Прямоугольник 52"/>
          <p:cNvSpPr/>
          <p:nvPr/>
        </p:nvSpPr>
        <p:spPr>
          <a:xfrm>
            <a:off x="5663175" y="6536377"/>
            <a:ext cx="17171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SemeyStateMedicalUni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4" name="Picture 2" descr="Картинки по запросу сайт пнг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8398" y="6331365"/>
            <a:ext cx="231923" cy="23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Прямоугольник 54"/>
          <p:cNvSpPr/>
          <p:nvPr/>
        </p:nvSpPr>
        <p:spPr>
          <a:xfrm>
            <a:off x="7603857" y="6505599"/>
            <a:ext cx="12166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www.ssmu.kz</a:t>
            </a:r>
            <a:endParaRPr lang="ru-RU" sz="1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63688" y="143690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Введите </a:t>
            </a:r>
            <a:r>
              <a:rPr lang="ru-RU" dirty="0">
                <a:solidFill>
                  <a:srgbClr val="00B0F0"/>
                </a:solidFill>
              </a:rPr>
              <a:t>текст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2561729"/>
              </p:ext>
            </p:extLst>
          </p:nvPr>
        </p:nvGraphicFramePr>
        <p:xfrm>
          <a:off x="581507" y="1628794"/>
          <a:ext cx="7878924" cy="42654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5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42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12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68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68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68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68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919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9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Судебная медицина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9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8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65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10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Ревматологи и ортопедия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7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7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919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11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ЛОР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9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7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919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12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</a:rPr>
                        <a:t>Психосфера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7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919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13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Неврология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9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919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14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Офтальмология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16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7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8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919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15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Акушерство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5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5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919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dirty="0" smtClean="0">
                          <a:effectLst/>
                        </a:rPr>
                        <a:t>16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Педиатрия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5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69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Всего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240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27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114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86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513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Autofit/>
          </a:bodyPr>
          <a:lstStyle/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5" y="116632"/>
            <a:ext cx="1477724" cy="396390"/>
          </a:xfrm>
          <a:prstGeom prst="rect">
            <a:avLst/>
          </a:prstGeom>
        </p:spPr>
      </p:pic>
      <p:cxnSp>
        <p:nvCxnSpPr>
          <p:cNvPr id="17" name="Прямая соединительная линия 16"/>
          <p:cNvCxnSpPr/>
          <p:nvPr/>
        </p:nvCxnSpPr>
        <p:spPr>
          <a:xfrm>
            <a:off x="1668940" y="101744"/>
            <a:ext cx="0" cy="404664"/>
          </a:xfrm>
          <a:prstGeom prst="line">
            <a:avLst/>
          </a:prstGeom>
          <a:ln>
            <a:solidFill>
              <a:srgbClr val="0093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  <a:ln>
            <a:solidFill>
              <a:srgbClr val="0093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1508" y="6506706"/>
            <a:ext cx="89389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ssmukz</a:t>
            </a:r>
            <a:endParaRPr lang="en-US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5" name="Picture 7" descr="Картинки по запросу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582" y="6316484"/>
            <a:ext cx="208860" cy="208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Картинки по запросу фейсбук значок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036" y="6309874"/>
            <a:ext cx="215469" cy="215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Прямоугольник 46"/>
          <p:cNvSpPr/>
          <p:nvPr/>
        </p:nvSpPr>
        <p:spPr>
          <a:xfrm>
            <a:off x="1659454" y="6536377"/>
            <a:ext cx="17604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semeymedicaluniversity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8" name="Picture 9" descr="Картинки по запросу твиттер значок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096" y="6290995"/>
            <a:ext cx="245382" cy="24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Прямоугольник 48"/>
          <p:cNvSpPr/>
          <p:nvPr/>
        </p:nvSpPr>
        <p:spPr>
          <a:xfrm>
            <a:off x="3491880" y="6536377"/>
            <a:ext cx="10663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SSMUofficial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4765720" y="6536377"/>
            <a:ext cx="6703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ssmukz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" name="Picture 13" descr="Картинки по запросу вк пнг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687" y="6294702"/>
            <a:ext cx="270767" cy="230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11" descr="Картинки по запросу ютуб значок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434" y="6304495"/>
            <a:ext cx="273661" cy="190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Прямоугольник 52"/>
          <p:cNvSpPr/>
          <p:nvPr/>
        </p:nvSpPr>
        <p:spPr>
          <a:xfrm>
            <a:off x="5663175" y="6536377"/>
            <a:ext cx="17171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SemeyStateMedicalUni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4" name="Picture 2" descr="Картинки по запросу сайт пнг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8398" y="6331365"/>
            <a:ext cx="231923" cy="23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Прямоугольник 54"/>
          <p:cNvSpPr/>
          <p:nvPr/>
        </p:nvSpPr>
        <p:spPr>
          <a:xfrm>
            <a:off x="7603857" y="6505599"/>
            <a:ext cx="12166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www.ssmu.kz</a:t>
            </a:r>
            <a:endParaRPr lang="ru-RU" sz="1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63688" y="143690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Введите </a:t>
            </a:r>
            <a:r>
              <a:rPr lang="ru-RU" dirty="0">
                <a:solidFill>
                  <a:srgbClr val="00B0F0"/>
                </a:solidFill>
              </a:rPr>
              <a:t>текст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58527"/>
            <a:ext cx="8712968" cy="4840313"/>
          </a:xfrm>
        </p:spPr>
        <p:txBody>
          <a:bodyPr>
            <a:normAutofit fontScale="85000" lnSpcReduction="20000"/>
          </a:bodyPr>
          <a:lstStyle/>
          <a:p>
            <a:r>
              <a:rPr lang="kk-KZ" dirty="0"/>
              <a:t>Определение учебных целей (Mager, 1984) является анафемой для большинства современных образовательных теорий (Брунер, 1960; Роджерс, 1969; Ноулз, 1984), которые подчеркивают </a:t>
            </a:r>
            <a:r>
              <a:rPr lang="kk-KZ" dirty="0" smtClean="0"/>
              <a:t>преимущественную </a:t>
            </a:r>
            <a:r>
              <a:rPr lang="kk-KZ" dirty="0"/>
              <a:t>роль учащихся в постановке их собственных целей. Тем не менее, промышленная модель, лежащая в основе сегодняшних профессиональных школ, отвечающих за подготовку компетентных экспертов для выполения поставленных социальных задач, была бы крайне неэффективным без блупринта (</a:t>
            </a:r>
            <a:r>
              <a:rPr lang="en-US" dirty="0"/>
              <a:t>blueprint</a:t>
            </a:r>
            <a:r>
              <a:rPr lang="kk-KZ" dirty="0"/>
              <a:t>), подразумеваемого или явного и определяющего какие знания, навыки и отношения должны быть переданы инструктором и освоены студентами.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545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Autofit/>
          </a:bodyPr>
          <a:lstStyle/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5" y="116632"/>
            <a:ext cx="1477724" cy="396390"/>
          </a:xfrm>
          <a:prstGeom prst="rect">
            <a:avLst/>
          </a:prstGeom>
        </p:spPr>
      </p:pic>
      <p:cxnSp>
        <p:nvCxnSpPr>
          <p:cNvPr id="17" name="Прямая соединительная линия 16"/>
          <p:cNvCxnSpPr/>
          <p:nvPr/>
        </p:nvCxnSpPr>
        <p:spPr>
          <a:xfrm>
            <a:off x="1668940" y="101744"/>
            <a:ext cx="0" cy="404664"/>
          </a:xfrm>
          <a:prstGeom prst="line">
            <a:avLst/>
          </a:prstGeom>
          <a:ln>
            <a:solidFill>
              <a:srgbClr val="0093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  <a:ln>
            <a:solidFill>
              <a:srgbClr val="0093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1508" y="6506706"/>
            <a:ext cx="89389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ssmukz</a:t>
            </a:r>
            <a:endParaRPr lang="en-US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5" name="Picture 7" descr="Картинки по запросу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582" y="6316484"/>
            <a:ext cx="208860" cy="208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Картинки по запросу фейсбук значок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036" y="6309874"/>
            <a:ext cx="215469" cy="215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Прямоугольник 46"/>
          <p:cNvSpPr/>
          <p:nvPr/>
        </p:nvSpPr>
        <p:spPr>
          <a:xfrm>
            <a:off x="1659454" y="6536377"/>
            <a:ext cx="17604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semeymedicaluniversity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8" name="Picture 9" descr="Картинки по запросу твиттер значок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096" y="6290995"/>
            <a:ext cx="245382" cy="24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Прямоугольник 48"/>
          <p:cNvSpPr/>
          <p:nvPr/>
        </p:nvSpPr>
        <p:spPr>
          <a:xfrm>
            <a:off x="3491880" y="6536377"/>
            <a:ext cx="10663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SSMUofficial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4765720" y="6536377"/>
            <a:ext cx="6703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ssmukz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" name="Picture 13" descr="Картинки по запросу вк пнг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687" y="6294702"/>
            <a:ext cx="270767" cy="230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11" descr="Картинки по запросу ютуб значок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434" y="6304495"/>
            <a:ext cx="273661" cy="190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Прямоугольник 52"/>
          <p:cNvSpPr/>
          <p:nvPr/>
        </p:nvSpPr>
        <p:spPr>
          <a:xfrm>
            <a:off x="5663175" y="6536377"/>
            <a:ext cx="17171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SemeyStateMedicalUni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4" name="Picture 2" descr="Картинки по запросу сайт пнг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8398" y="6331365"/>
            <a:ext cx="231923" cy="23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Прямоугольник 54"/>
          <p:cNvSpPr/>
          <p:nvPr/>
        </p:nvSpPr>
        <p:spPr>
          <a:xfrm>
            <a:off x="7603857" y="6505599"/>
            <a:ext cx="12166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www.ssmu.kz</a:t>
            </a:r>
            <a:endParaRPr lang="ru-RU" sz="1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63688" y="143690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Введите </a:t>
            </a:r>
            <a:r>
              <a:rPr lang="ru-RU" dirty="0">
                <a:solidFill>
                  <a:srgbClr val="00B0F0"/>
                </a:solidFill>
              </a:rPr>
              <a:t>текст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515" y="1600200"/>
            <a:ext cx="8948973" cy="4525963"/>
          </a:xfrm>
        </p:spPr>
        <p:txBody>
          <a:bodyPr>
            <a:normAutofit fontScale="92500" lnSpcReduction="10000"/>
          </a:bodyPr>
          <a:lstStyle/>
          <a:p>
            <a:r>
              <a:rPr lang="kk-KZ" dirty="0" smtClean="0"/>
              <a:t>Без </a:t>
            </a:r>
            <a:r>
              <a:rPr lang="kk-KZ" dirty="0"/>
              <a:t>такого плана четкое соответствие между тем, что преподается, изучено и должно быть экзаменовано не может быть гарантировано. Кроме того, </a:t>
            </a:r>
            <a:r>
              <a:rPr lang="kk-KZ" dirty="0" smtClean="0"/>
              <a:t>образовательный </a:t>
            </a:r>
            <a:r>
              <a:rPr lang="kk-KZ" dirty="0"/>
              <a:t>процесс </a:t>
            </a:r>
            <a:r>
              <a:rPr lang="kk-KZ" dirty="0" smtClean="0"/>
              <a:t>должен вести </a:t>
            </a:r>
            <a:r>
              <a:rPr lang="kk-KZ" dirty="0"/>
              <a:t>к санкционированной сертификации </a:t>
            </a:r>
            <a:r>
              <a:rPr lang="kk-KZ" dirty="0" smtClean="0"/>
              <a:t>компетентности и </a:t>
            </a:r>
            <a:r>
              <a:rPr lang="kk-KZ" dirty="0"/>
              <a:t>области для сертифицированной компетентности должны быть четко определены.  </a:t>
            </a:r>
            <a:r>
              <a:rPr lang="en-US" dirty="0"/>
              <a:t>(</a:t>
            </a:r>
            <a:r>
              <a:rPr lang="ru-RU" dirty="0"/>
              <a:t>цитата с </a:t>
            </a:r>
            <a:r>
              <a:rPr lang="en-US" dirty="0"/>
              <a:t>«The  Swiss  Catalogue  of   Learning  Objectives»  R. BLOCH  &amp;  H. BŸRGI,  Medical Teacher, Vol. 24, No. 2, 2002,  pp.  144–150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866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5" y="116632"/>
            <a:ext cx="1477724" cy="396390"/>
          </a:xfrm>
          <a:prstGeom prst="rect">
            <a:avLst/>
          </a:prstGeom>
        </p:spPr>
      </p:pic>
      <p:cxnSp>
        <p:nvCxnSpPr>
          <p:cNvPr id="17" name="Прямая соединительная линия 16"/>
          <p:cNvCxnSpPr/>
          <p:nvPr/>
        </p:nvCxnSpPr>
        <p:spPr>
          <a:xfrm>
            <a:off x="1668940" y="101744"/>
            <a:ext cx="0" cy="404664"/>
          </a:xfrm>
          <a:prstGeom prst="line">
            <a:avLst/>
          </a:prstGeom>
          <a:ln>
            <a:solidFill>
              <a:srgbClr val="0093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  <a:ln>
            <a:solidFill>
              <a:srgbClr val="0093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1508" y="6506706"/>
            <a:ext cx="89389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ssmukz</a:t>
            </a:r>
            <a:endParaRPr lang="en-US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5" name="Picture 7" descr="Картинки по запросу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582" y="6316484"/>
            <a:ext cx="208860" cy="208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Картинки по запросу фейсбук значок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036" y="6309874"/>
            <a:ext cx="215469" cy="215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Прямоугольник 46"/>
          <p:cNvSpPr/>
          <p:nvPr/>
        </p:nvSpPr>
        <p:spPr>
          <a:xfrm>
            <a:off x="1659454" y="6536377"/>
            <a:ext cx="17604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semeymedicaluniversity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8" name="Picture 9" descr="Картинки по запросу твиттер значок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096" y="6290995"/>
            <a:ext cx="245382" cy="24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Прямоугольник 48"/>
          <p:cNvSpPr/>
          <p:nvPr/>
        </p:nvSpPr>
        <p:spPr>
          <a:xfrm>
            <a:off x="3491880" y="6536377"/>
            <a:ext cx="10663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SSMUofficial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4765720" y="6536377"/>
            <a:ext cx="6703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ssmukz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" name="Picture 13" descr="Картинки по запросу вк пнг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687" y="6294702"/>
            <a:ext cx="270767" cy="230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11" descr="Картинки по запросу ютуб значок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434" y="6304495"/>
            <a:ext cx="273661" cy="190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Прямоугольник 52"/>
          <p:cNvSpPr/>
          <p:nvPr/>
        </p:nvSpPr>
        <p:spPr>
          <a:xfrm>
            <a:off x="5663175" y="6536377"/>
            <a:ext cx="17171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SemeyStateMedicalUni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4" name="Picture 2" descr="Картинки по запросу сайт пнг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8398" y="6331365"/>
            <a:ext cx="231923" cy="23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Прямоугольник 54"/>
          <p:cNvSpPr/>
          <p:nvPr/>
        </p:nvSpPr>
        <p:spPr>
          <a:xfrm>
            <a:off x="7603857" y="6505599"/>
            <a:ext cx="12166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www.ssmu.kz</a:t>
            </a:r>
            <a:endParaRPr lang="ru-RU" sz="1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63688" y="143690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Введите </a:t>
            </a:r>
            <a:r>
              <a:rPr lang="ru-RU" dirty="0">
                <a:solidFill>
                  <a:srgbClr val="00B0F0"/>
                </a:solidFill>
              </a:rPr>
              <a:t>текст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515" y="1600200"/>
            <a:ext cx="8948973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СПАСИБО ЗА ВНИМАНИЕ</a:t>
            </a:r>
            <a:endParaRPr lang="ru-RU" sz="4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78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вопроса</a:t>
            </a: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5" y="116632"/>
            <a:ext cx="1477724" cy="396390"/>
          </a:xfrm>
          <a:prstGeom prst="rect">
            <a:avLst/>
          </a:prstGeom>
        </p:spPr>
      </p:pic>
      <p:cxnSp>
        <p:nvCxnSpPr>
          <p:cNvPr id="17" name="Прямая соединительная линия 16"/>
          <p:cNvCxnSpPr/>
          <p:nvPr/>
        </p:nvCxnSpPr>
        <p:spPr>
          <a:xfrm>
            <a:off x="1668940" y="101744"/>
            <a:ext cx="0" cy="404664"/>
          </a:xfrm>
          <a:prstGeom prst="line">
            <a:avLst/>
          </a:prstGeom>
          <a:ln>
            <a:solidFill>
              <a:srgbClr val="0093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  <a:ln>
            <a:solidFill>
              <a:srgbClr val="0093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1508" y="6506706"/>
            <a:ext cx="89389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ssmukz</a:t>
            </a:r>
            <a:endParaRPr lang="en-US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5" name="Picture 7" descr="Картинки по запросу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582" y="6316484"/>
            <a:ext cx="208860" cy="208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Картинки по запросу фейсбук значок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036" y="6309874"/>
            <a:ext cx="215469" cy="215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Прямоугольник 46"/>
          <p:cNvSpPr/>
          <p:nvPr/>
        </p:nvSpPr>
        <p:spPr>
          <a:xfrm>
            <a:off x="1659454" y="6536377"/>
            <a:ext cx="17604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semeymedicaluniversity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8" name="Picture 9" descr="Картинки по запросу твиттер значок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096" y="6290995"/>
            <a:ext cx="245382" cy="24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Прямоугольник 48"/>
          <p:cNvSpPr/>
          <p:nvPr/>
        </p:nvSpPr>
        <p:spPr>
          <a:xfrm>
            <a:off x="3491880" y="6536377"/>
            <a:ext cx="10663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SSMUofficial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4765720" y="6536377"/>
            <a:ext cx="6703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ssmukz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" name="Picture 13" descr="Картинки по запросу вк пнг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687" y="6294702"/>
            <a:ext cx="270767" cy="230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11" descr="Картинки по запросу ютуб значок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434" y="6304495"/>
            <a:ext cx="273661" cy="190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Прямоугольник 52"/>
          <p:cNvSpPr/>
          <p:nvPr/>
        </p:nvSpPr>
        <p:spPr>
          <a:xfrm>
            <a:off x="5663175" y="6536377"/>
            <a:ext cx="17171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SemeyStateMedicalUni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4" name="Picture 2" descr="Картинки по запросу сайт пнг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8398" y="6331365"/>
            <a:ext cx="231923" cy="23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Прямоугольник 54"/>
          <p:cNvSpPr/>
          <p:nvPr/>
        </p:nvSpPr>
        <p:spPr>
          <a:xfrm>
            <a:off x="7603857" y="6505599"/>
            <a:ext cx="12166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www.ssmu.kz</a:t>
            </a:r>
            <a:endParaRPr lang="ru-RU" sz="1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63688" y="143690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Введите </a:t>
            </a:r>
            <a:r>
              <a:rPr lang="ru-RU" dirty="0">
                <a:solidFill>
                  <a:srgbClr val="00B0F0"/>
                </a:solidFill>
              </a:rPr>
              <a:t>текст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+mj-lt"/>
                <a:cs typeface="Times New Roman" panose="02020603050405020304" pitchFamily="18" charset="0"/>
              </a:rPr>
              <a:t>Введение ГОСО 2006</a:t>
            </a:r>
          </a:p>
          <a:p>
            <a:pPr lvl="1"/>
            <a:r>
              <a:rPr lang="ru-RU" dirty="0" smtClean="0">
                <a:latin typeface="+mj-lt"/>
                <a:cs typeface="Times New Roman" panose="02020603050405020304" pitchFamily="18" charset="0"/>
              </a:rPr>
              <a:t>Создание специальности «Общая медицина» и упразднение «Лечебного дела» и «Педиатрии»</a:t>
            </a:r>
          </a:p>
          <a:p>
            <a:pPr lvl="1"/>
            <a:r>
              <a:rPr lang="ru-RU" dirty="0" smtClean="0">
                <a:latin typeface="+mj-lt"/>
                <a:cs typeface="Times New Roman" panose="02020603050405020304" pitchFamily="18" charset="0"/>
              </a:rPr>
              <a:t>Модель обучения 5+2</a:t>
            </a:r>
          </a:p>
          <a:p>
            <a:pPr lvl="1"/>
            <a:r>
              <a:rPr lang="ru-RU" dirty="0" smtClean="0">
                <a:latin typeface="+mj-lt"/>
                <a:cs typeface="Times New Roman" panose="02020603050405020304" pitchFamily="18" charset="0"/>
              </a:rPr>
              <a:t>Интернатура по специальностям «Терапия», «Педиатрия», «Хирургия», «Акушерство и гинекология», «Общая врачебная практика»</a:t>
            </a:r>
          </a:p>
          <a:p>
            <a:pPr lvl="1"/>
            <a:r>
              <a:rPr lang="ru-RU" dirty="0" smtClean="0">
                <a:latin typeface="+mj-lt"/>
                <a:cs typeface="Times New Roman" panose="02020603050405020304" pitchFamily="18" charset="0"/>
              </a:rPr>
              <a:t>Узкая специализация через обучение в резидентуре</a:t>
            </a:r>
          </a:p>
          <a:p>
            <a:pPr lvl="1"/>
            <a:endParaRPr lang="ru-RU" dirty="0" smtClean="0">
              <a:latin typeface="+mj-lt"/>
              <a:cs typeface="Times New Roman" panose="02020603050405020304" pitchFamily="18" charset="0"/>
            </a:endParaRPr>
          </a:p>
          <a:p>
            <a:pPr lvl="1"/>
            <a:endParaRPr lang="ru-RU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60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вопроса</a:t>
            </a: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5" y="116632"/>
            <a:ext cx="1477724" cy="396390"/>
          </a:xfrm>
          <a:prstGeom prst="rect">
            <a:avLst/>
          </a:prstGeom>
        </p:spPr>
      </p:pic>
      <p:cxnSp>
        <p:nvCxnSpPr>
          <p:cNvPr id="17" name="Прямая соединительная линия 16"/>
          <p:cNvCxnSpPr/>
          <p:nvPr/>
        </p:nvCxnSpPr>
        <p:spPr>
          <a:xfrm>
            <a:off x="1668940" y="101744"/>
            <a:ext cx="0" cy="404664"/>
          </a:xfrm>
          <a:prstGeom prst="line">
            <a:avLst/>
          </a:prstGeom>
          <a:ln>
            <a:solidFill>
              <a:srgbClr val="0093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  <a:ln>
            <a:solidFill>
              <a:srgbClr val="0093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1508" y="6506706"/>
            <a:ext cx="89389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ssmukz</a:t>
            </a:r>
            <a:endParaRPr lang="en-US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5" name="Picture 7" descr="Картинки по запросу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582" y="6316484"/>
            <a:ext cx="208860" cy="208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Картинки по запросу фейсбук значок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036" y="6309874"/>
            <a:ext cx="215469" cy="215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Прямоугольник 46"/>
          <p:cNvSpPr/>
          <p:nvPr/>
        </p:nvSpPr>
        <p:spPr>
          <a:xfrm>
            <a:off x="1659454" y="6536377"/>
            <a:ext cx="17604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semeymedicaluniversity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8" name="Picture 9" descr="Картинки по запросу твиттер значок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096" y="6290995"/>
            <a:ext cx="245382" cy="24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Прямоугольник 48"/>
          <p:cNvSpPr/>
          <p:nvPr/>
        </p:nvSpPr>
        <p:spPr>
          <a:xfrm>
            <a:off x="3491880" y="6536377"/>
            <a:ext cx="10663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SSMUofficial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4765720" y="6536377"/>
            <a:ext cx="6703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ssmukz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" name="Picture 13" descr="Картинки по запросу вк пнг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687" y="6294702"/>
            <a:ext cx="270767" cy="230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11" descr="Картинки по запросу ютуб значок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434" y="6304495"/>
            <a:ext cx="273661" cy="190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Прямоугольник 52"/>
          <p:cNvSpPr/>
          <p:nvPr/>
        </p:nvSpPr>
        <p:spPr>
          <a:xfrm>
            <a:off x="5663175" y="6536377"/>
            <a:ext cx="17171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SemeyStateMedicalUni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4" name="Picture 2" descr="Картинки по запросу сайт пнг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8398" y="6331365"/>
            <a:ext cx="231923" cy="23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Прямоугольник 54"/>
          <p:cNvSpPr/>
          <p:nvPr/>
        </p:nvSpPr>
        <p:spPr>
          <a:xfrm>
            <a:off x="7603857" y="6505599"/>
            <a:ext cx="12166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www.ssmu.kz</a:t>
            </a:r>
            <a:endParaRPr lang="ru-RU" sz="1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63688" y="143690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Введите </a:t>
            </a:r>
            <a:r>
              <a:rPr lang="ru-RU" dirty="0">
                <a:solidFill>
                  <a:srgbClr val="00B0F0"/>
                </a:solidFill>
              </a:rPr>
              <a:t>текст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+mj-lt"/>
                <a:cs typeface="Times New Roman" panose="02020603050405020304" pitchFamily="18" charset="0"/>
              </a:rPr>
              <a:t>2010г.  - подписание Болонской декларации</a:t>
            </a:r>
          </a:p>
          <a:p>
            <a:pPr lvl="1"/>
            <a:r>
              <a:rPr lang="ru-RU" dirty="0" smtClean="0">
                <a:latin typeface="+mj-lt"/>
                <a:cs typeface="Times New Roman" panose="02020603050405020304" pitchFamily="18" charset="0"/>
              </a:rPr>
              <a:t>Возможность продолжить обучение в магистратуре и докторантуре</a:t>
            </a:r>
          </a:p>
          <a:p>
            <a:pPr lvl="1"/>
            <a:r>
              <a:rPr lang="ru-RU" dirty="0" smtClean="0">
                <a:latin typeface="+mj-lt"/>
                <a:cs typeface="Times New Roman" panose="02020603050405020304" pitchFamily="18" charset="0"/>
              </a:rPr>
              <a:t>Активное внедрение новых технологий в медицинском образовании</a:t>
            </a:r>
          </a:p>
          <a:p>
            <a:pPr lvl="1"/>
            <a:r>
              <a:rPr lang="ru-RU" dirty="0" smtClean="0">
                <a:latin typeface="+mj-lt"/>
                <a:cs typeface="Times New Roman" panose="02020603050405020304" pitchFamily="18" charset="0"/>
              </a:rPr>
              <a:t>Кредитная технология обучения</a:t>
            </a:r>
          </a:p>
          <a:p>
            <a:pPr lvl="1"/>
            <a:r>
              <a:rPr lang="ru-RU" dirty="0" smtClean="0">
                <a:latin typeface="+mj-lt"/>
                <a:cs typeface="Times New Roman" panose="02020603050405020304" pitchFamily="18" charset="0"/>
              </a:rPr>
              <a:t> Проблемы академической мобильности, несоответствие объема кредитов ККС и </a:t>
            </a:r>
            <a:r>
              <a:rPr lang="en-US" dirty="0" smtClean="0">
                <a:latin typeface="+mj-lt"/>
                <a:cs typeface="Times New Roman" panose="02020603050405020304" pitchFamily="18" charset="0"/>
              </a:rPr>
              <a:t>ECTS</a:t>
            </a:r>
            <a:endParaRPr lang="ru-RU" dirty="0" smtClean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29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вопроса</a:t>
            </a: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5" y="116632"/>
            <a:ext cx="1477724" cy="396390"/>
          </a:xfrm>
          <a:prstGeom prst="rect">
            <a:avLst/>
          </a:prstGeom>
        </p:spPr>
      </p:pic>
      <p:cxnSp>
        <p:nvCxnSpPr>
          <p:cNvPr id="17" name="Прямая соединительная линия 16"/>
          <p:cNvCxnSpPr/>
          <p:nvPr/>
        </p:nvCxnSpPr>
        <p:spPr>
          <a:xfrm>
            <a:off x="1668940" y="101744"/>
            <a:ext cx="0" cy="404664"/>
          </a:xfrm>
          <a:prstGeom prst="line">
            <a:avLst/>
          </a:prstGeom>
          <a:ln>
            <a:solidFill>
              <a:srgbClr val="0093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  <a:ln>
            <a:solidFill>
              <a:srgbClr val="0093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1508" y="6506706"/>
            <a:ext cx="89389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ssmukz</a:t>
            </a:r>
            <a:endParaRPr lang="en-US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5" name="Picture 7" descr="Картинки по запросу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582" y="6316484"/>
            <a:ext cx="208860" cy="208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Картинки по запросу фейсбук значок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036" y="6309874"/>
            <a:ext cx="215469" cy="215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Прямоугольник 46"/>
          <p:cNvSpPr/>
          <p:nvPr/>
        </p:nvSpPr>
        <p:spPr>
          <a:xfrm>
            <a:off x="1659454" y="6536377"/>
            <a:ext cx="17604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semeymedicaluniversity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8" name="Picture 9" descr="Картинки по запросу твиттер значок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096" y="6290995"/>
            <a:ext cx="245382" cy="24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Прямоугольник 48"/>
          <p:cNvSpPr/>
          <p:nvPr/>
        </p:nvSpPr>
        <p:spPr>
          <a:xfrm>
            <a:off x="3491880" y="6536377"/>
            <a:ext cx="10663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SSMUofficial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4765720" y="6536377"/>
            <a:ext cx="6703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ssmukz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" name="Picture 13" descr="Картинки по запросу вк пнг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687" y="6294702"/>
            <a:ext cx="270767" cy="230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11" descr="Картинки по запросу ютуб значок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434" y="6304495"/>
            <a:ext cx="273661" cy="190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Прямоугольник 52"/>
          <p:cNvSpPr/>
          <p:nvPr/>
        </p:nvSpPr>
        <p:spPr>
          <a:xfrm>
            <a:off x="5663175" y="6536377"/>
            <a:ext cx="17171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SemeyStateMedicalUni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4" name="Picture 2" descr="Картинки по запросу сайт пнг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8398" y="6331365"/>
            <a:ext cx="231923" cy="23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Прямоугольник 54"/>
          <p:cNvSpPr/>
          <p:nvPr/>
        </p:nvSpPr>
        <p:spPr>
          <a:xfrm>
            <a:off x="7603857" y="6505599"/>
            <a:ext cx="12166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www.ssmu.kz</a:t>
            </a:r>
            <a:endParaRPr lang="ru-RU" sz="1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63688" y="143690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Введите </a:t>
            </a:r>
            <a:r>
              <a:rPr lang="ru-RU" dirty="0">
                <a:solidFill>
                  <a:srgbClr val="00B0F0"/>
                </a:solidFill>
              </a:rPr>
              <a:t>текст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2015-2016 </a:t>
            </a:r>
            <a:r>
              <a:rPr lang="ru-RU" dirty="0" smtClean="0"/>
              <a:t>гг.</a:t>
            </a:r>
          </a:p>
          <a:p>
            <a:pPr lvl="1"/>
            <a:r>
              <a:rPr lang="ru-RU" dirty="0"/>
              <a:t>активное </a:t>
            </a:r>
            <a:r>
              <a:rPr lang="ru-RU" dirty="0" smtClean="0"/>
              <a:t>сотрудничество медицинских Вузов </a:t>
            </a:r>
            <a:r>
              <a:rPr lang="ru-RU" dirty="0"/>
              <a:t>РК </a:t>
            </a:r>
            <a:r>
              <a:rPr lang="ru-RU" dirty="0" smtClean="0"/>
              <a:t>с </a:t>
            </a:r>
            <a:r>
              <a:rPr lang="ru-RU" dirty="0"/>
              <a:t>Вузами стратегическими партнерами. </a:t>
            </a:r>
            <a:endParaRPr lang="ru-RU" dirty="0" smtClean="0"/>
          </a:p>
          <a:p>
            <a:r>
              <a:rPr lang="ru-RU" dirty="0" smtClean="0"/>
              <a:t>2017 г. – принятие нового ГОСО</a:t>
            </a:r>
          </a:p>
          <a:p>
            <a:pPr lvl="1"/>
            <a:r>
              <a:rPr lang="ru-RU" dirty="0">
                <a:latin typeface="+mj-lt"/>
                <a:cs typeface="Times New Roman" panose="02020603050405020304" pitchFamily="18" charset="0"/>
              </a:rPr>
              <a:t>у</a:t>
            </a:r>
            <a:r>
              <a:rPr lang="ru-RU" dirty="0" smtClean="0">
                <a:latin typeface="+mj-lt"/>
                <a:cs typeface="Times New Roman" panose="02020603050405020304" pitchFamily="18" charset="0"/>
              </a:rPr>
              <a:t>величение академической свободы</a:t>
            </a:r>
          </a:p>
          <a:p>
            <a:pPr lvl="1"/>
            <a:r>
              <a:rPr lang="ru-RU" dirty="0"/>
              <a:t>отсутствие четко-прописанных утвержденных конечных результатов обучения </a:t>
            </a:r>
            <a:r>
              <a:rPr lang="ru-RU" dirty="0" smtClean="0"/>
              <a:t>выпускников</a:t>
            </a:r>
          </a:p>
          <a:p>
            <a:pPr lvl="1"/>
            <a:r>
              <a:rPr lang="ru-RU" dirty="0" smtClean="0"/>
              <a:t>неясные </a:t>
            </a:r>
            <a:r>
              <a:rPr lang="ru-RU" dirty="0"/>
              <a:t>квалификационные требования к выпускнику и врачам-специалистам</a:t>
            </a:r>
            <a:endParaRPr lang="ru-RU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94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вопроса</a:t>
            </a: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5" y="116632"/>
            <a:ext cx="1477724" cy="396390"/>
          </a:xfrm>
          <a:prstGeom prst="rect">
            <a:avLst/>
          </a:prstGeom>
        </p:spPr>
      </p:pic>
      <p:cxnSp>
        <p:nvCxnSpPr>
          <p:cNvPr id="17" name="Прямая соединительная линия 16"/>
          <p:cNvCxnSpPr/>
          <p:nvPr/>
        </p:nvCxnSpPr>
        <p:spPr>
          <a:xfrm>
            <a:off x="1668940" y="101744"/>
            <a:ext cx="0" cy="404664"/>
          </a:xfrm>
          <a:prstGeom prst="line">
            <a:avLst/>
          </a:prstGeom>
          <a:ln>
            <a:solidFill>
              <a:srgbClr val="0093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  <a:ln>
            <a:solidFill>
              <a:srgbClr val="0093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1508" y="6506706"/>
            <a:ext cx="89389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ssmukz</a:t>
            </a:r>
            <a:endParaRPr lang="en-US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5" name="Picture 7" descr="Картинки по запросу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582" y="6316484"/>
            <a:ext cx="208860" cy="208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Картинки по запросу фейсбук значок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036" y="6309874"/>
            <a:ext cx="215469" cy="215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Прямоугольник 46"/>
          <p:cNvSpPr/>
          <p:nvPr/>
        </p:nvSpPr>
        <p:spPr>
          <a:xfrm>
            <a:off x="1659454" y="6536377"/>
            <a:ext cx="17604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semeymedicaluniversity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8" name="Picture 9" descr="Картинки по запросу твиттер значок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096" y="6290995"/>
            <a:ext cx="245382" cy="24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Прямоугольник 48"/>
          <p:cNvSpPr/>
          <p:nvPr/>
        </p:nvSpPr>
        <p:spPr>
          <a:xfrm>
            <a:off x="3491880" y="6536377"/>
            <a:ext cx="10663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SSMUofficial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4765720" y="6536377"/>
            <a:ext cx="6703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ssmukz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" name="Picture 13" descr="Картинки по запросу вк пнг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687" y="6294702"/>
            <a:ext cx="270767" cy="230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11" descr="Картинки по запросу ютуб значок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434" y="6304495"/>
            <a:ext cx="273661" cy="190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Прямоугольник 52"/>
          <p:cNvSpPr/>
          <p:nvPr/>
        </p:nvSpPr>
        <p:spPr>
          <a:xfrm>
            <a:off x="5663175" y="6536377"/>
            <a:ext cx="17171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SemeyStateMedicalUni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4" name="Picture 2" descr="Картинки по запросу сайт пнг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8398" y="6331365"/>
            <a:ext cx="231923" cy="23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Прямоугольник 54"/>
          <p:cNvSpPr/>
          <p:nvPr/>
        </p:nvSpPr>
        <p:spPr>
          <a:xfrm>
            <a:off x="7603857" y="6505599"/>
            <a:ext cx="12166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www.ssmu.kz</a:t>
            </a:r>
            <a:endParaRPr lang="ru-RU" sz="1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63688" y="143690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Введите </a:t>
            </a:r>
            <a:r>
              <a:rPr lang="ru-RU" dirty="0">
                <a:solidFill>
                  <a:srgbClr val="00B0F0"/>
                </a:solidFill>
              </a:rPr>
              <a:t>текст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2017-2018 </a:t>
            </a:r>
            <a:r>
              <a:rPr lang="ru-RU" dirty="0" smtClean="0"/>
              <a:t>гг. - разработка МУА и КГМУ проекта компетенций </a:t>
            </a:r>
            <a:r>
              <a:rPr lang="ru-RU" dirty="0"/>
              <a:t>выпускников </a:t>
            </a:r>
            <a:r>
              <a:rPr lang="ru-RU" dirty="0" smtClean="0"/>
              <a:t> интернатуры</a:t>
            </a:r>
          </a:p>
          <a:p>
            <a:r>
              <a:rPr lang="ru-RU" dirty="0"/>
              <a:t>2018 </a:t>
            </a:r>
            <a:r>
              <a:rPr lang="ru-RU" dirty="0" smtClean="0"/>
              <a:t>г. - </a:t>
            </a:r>
            <a:r>
              <a:rPr lang="ru-RU" dirty="0" smtClean="0"/>
              <a:t>разработка </a:t>
            </a:r>
            <a:r>
              <a:rPr lang="ru-RU" dirty="0" smtClean="0"/>
              <a:t>в </a:t>
            </a:r>
            <a:r>
              <a:rPr lang="ru-RU" dirty="0"/>
              <a:t>ГМУ г. </a:t>
            </a:r>
            <a:r>
              <a:rPr lang="ru-RU" dirty="0" smtClean="0"/>
              <a:t>Семей модели </a:t>
            </a:r>
            <a:r>
              <a:rPr lang="ru-RU" dirty="0" smtClean="0"/>
              <a:t>конечных </a:t>
            </a:r>
            <a:r>
              <a:rPr lang="ru-RU" dirty="0"/>
              <a:t>результатов обучения для выпускников </a:t>
            </a:r>
            <a:r>
              <a:rPr lang="ru-RU" dirty="0" smtClean="0"/>
              <a:t>бакалавриата по </a:t>
            </a:r>
            <a:r>
              <a:rPr lang="ru-RU" dirty="0"/>
              <a:t>специальности «Общая медицина</a:t>
            </a:r>
            <a:r>
              <a:rPr lang="ru-RU" dirty="0" smtClean="0"/>
              <a:t>»</a:t>
            </a:r>
          </a:p>
          <a:p>
            <a:r>
              <a:rPr lang="ru-RU" dirty="0" smtClean="0"/>
              <a:t>2018-2019г. - в </a:t>
            </a:r>
            <a:r>
              <a:rPr lang="ru-RU" dirty="0"/>
              <a:t>связи с развитием стратегического партнерства с Университетом «</a:t>
            </a:r>
            <a:r>
              <a:rPr lang="ru-RU" dirty="0" err="1"/>
              <a:t>Башкент</a:t>
            </a:r>
            <a:r>
              <a:rPr lang="ru-RU" dirty="0"/>
              <a:t>» данный проект продолжен в рамках </a:t>
            </a:r>
            <a:r>
              <a:rPr lang="ru-RU" dirty="0" err="1"/>
              <a:t>менторства</a:t>
            </a:r>
            <a:r>
              <a:rPr lang="ru-RU" dirty="0"/>
              <a:t> со стороны ВУЗа-партнера.</a:t>
            </a:r>
            <a:endParaRPr lang="ru-RU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96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251520" y="908720"/>
            <a:ext cx="8568952" cy="508918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Каталог конечных результатов обучения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5" y="116632"/>
            <a:ext cx="1477724" cy="396390"/>
          </a:xfrm>
          <a:prstGeom prst="rect">
            <a:avLst/>
          </a:prstGeom>
        </p:spPr>
      </p:pic>
      <p:cxnSp>
        <p:nvCxnSpPr>
          <p:cNvPr id="17" name="Прямая соединительная линия 16"/>
          <p:cNvCxnSpPr/>
          <p:nvPr/>
        </p:nvCxnSpPr>
        <p:spPr>
          <a:xfrm>
            <a:off x="1668940" y="101744"/>
            <a:ext cx="0" cy="404664"/>
          </a:xfrm>
          <a:prstGeom prst="line">
            <a:avLst/>
          </a:prstGeom>
          <a:ln>
            <a:solidFill>
              <a:srgbClr val="0093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  <a:ln>
            <a:solidFill>
              <a:srgbClr val="0093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1508" y="6506706"/>
            <a:ext cx="89389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ssmukz</a:t>
            </a:r>
            <a:endParaRPr lang="en-US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5" name="Picture 7" descr="Картинки по запросу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582" y="6316484"/>
            <a:ext cx="208860" cy="208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Картинки по запросу фейсбук значок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036" y="6309874"/>
            <a:ext cx="215469" cy="215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Прямоугольник 46"/>
          <p:cNvSpPr/>
          <p:nvPr/>
        </p:nvSpPr>
        <p:spPr>
          <a:xfrm>
            <a:off x="1659454" y="6536377"/>
            <a:ext cx="17604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semeymedicaluniversity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8" name="Picture 9" descr="Картинки по запросу твиттер значок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096" y="6290995"/>
            <a:ext cx="245382" cy="24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Прямоугольник 48"/>
          <p:cNvSpPr/>
          <p:nvPr/>
        </p:nvSpPr>
        <p:spPr>
          <a:xfrm>
            <a:off x="3491880" y="6536377"/>
            <a:ext cx="10663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SSMUofficial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4765720" y="6536377"/>
            <a:ext cx="6703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ssmukz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" name="Picture 13" descr="Картинки по запросу вк пнг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687" y="6294702"/>
            <a:ext cx="270767" cy="230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11" descr="Картинки по запросу ютуб значок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434" y="6304495"/>
            <a:ext cx="273661" cy="190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Прямоугольник 52"/>
          <p:cNvSpPr/>
          <p:nvPr/>
        </p:nvSpPr>
        <p:spPr>
          <a:xfrm>
            <a:off x="5663175" y="6536377"/>
            <a:ext cx="17171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SemeyStateMedicalUni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4" name="Picture 2" descr="Картинки по запросу сайт пнг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8398" y="6331365"/>
            <a:ext cx="231923" cy="23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Прямоугольник 54"/>
          <p:cNvSpPr/>
          <p:nvPr/>
        </p:nvSpPr>
        <p:spPr>
          <a:xfrm>
            <a:off x="7603857" y="6505599"/>
            <a:ext cx="12166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www.ssmu.kz</a:t>
            </a:r>
            <a:endParaRPr lang="ru-RU" sz="1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63688" y="143690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Введите </a:t>
            </a:r>
            <a:r>
              <a:rPr lang="ru-RU" dirty="0">
                <a:solidFill>
                  <a:srgbClr val="00B0F0"/>
                </a:solidFill>
              </a:rPr>
              <a:t>текст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Каталог конечных результатов обучения основывается </a:t>
            </a:r>
            <a:r>
              <a:rPr lang="ru-RU" dirty="0" smtClean="0"/>
              <a:t>на:</a:t>
            </a:r>
          </a:p>
          <a:p>
            <a:r>
              <a:rPr lang="ru-RU" dirty="0" smtClean="0"/>
              <a:t>модели </a:t>
            </a:r>
            <a:r>
              <a:rPr lang="ru-RU" dirty="0"/>
              <a:t>компетенций </a:t>
            </a:r>
            <a:r>
              <a:rPr lang="ru-RU" dirty="0" err="1"/>
              <a:t>СanMEDS</a:t>
            </a:r>
            <a:r>
              <a:rPr lang="ru-RU" dirty="0"/>
              <a:t> (2015</a:t>
            </a:r>
            <a:r>
              <a:rPr lang="ru-RU" dirty="0" smtClean="0"/>
              <a:t>)</a:t>
            </a:r>
          </a:p>
          <a:p>
            <a:r>
              <a:rPr lang="ru-RU" dirty="0" smtClean="0"/>
              <a:t> </a:t>
            </a:r>
            <a:r>
              <a:rPr lang="ru-RU" dirty="0"/>
              <a:t>Швейцарском каталоге конечных результатов обучения выпускников медицинских школ </a:t>
            </a:r>
            <a:r>
              <a:rPr lang="ru-RU" dirty="0" smtClean="0"/>
              <a:t>2008</a:t>
            </a:r>
          </a:p>
          <a:p>
            <a:r>
              <a:rPr lang="ru-RU" dirty="0" smtClean="0"/>
              <a:t>Турецкой </a:t>
            </a:r>
            <a:r>
              <a:rPr lang="ru-RU" dirty="0"/>
              <a:t>Национальной Программы медицинского образования 2014 </a:t>
            </a:r>
            <a:r>
              <a:rPr lang="ru-RU" dirty="0" smtClean="0"/>
              <a:t>г.</a:t>
            </a:r>
          </a:p>
          <a:p>
            <a:pPr marL="0" indent="0">
              <a:buNone/>
            </a:pPr>
            <a:r>
              <a:rPr lang="ru-RU" dirty="0" smtClean="0"/>
              <a:t>и </a:t>
            </a:r>
            <a:r>
              <a:rPr lang="ru-RU" dirty="0"/>
              <a:t>модифицирован профессорско-преподавательским составом НАО «Медицинский университет Семей» совместно с представителями стратегического партнера университета «</a:t>
            </a:r>
            <a:r>
              <a:rPr lang="ru-RU" dirty="0" err="1"/>
              <a:t>Башкент</a:t>
            </a:r>
            <a:r>
              <a:rPr lang="ru-RU" dirty="0"/>
              <a:t>».</a:t>
            </a:r>
          </a:p>
          <a:p>
            <a:pPr marL="0" indent="0">
              <a:buNone/>
            </a:pPr>
            <a:endParaRPr lang="ru-RU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70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rmAutofit fontScale="90000"/>
          </a:bodyPr>
          <a:lstStyle/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5" y="116632"/>
            <a:ext cx="1477724" cy="396390"/>
          </a:xfrm>
          <a:prstGeom prst="rect">
            <a:avLst/>
          </a:prstGeom>
        </p:spPr>
      </p:pic>
      <p:cxnSp>
        <p:nvCxnSpPr>
          <p:cNvPr id="17" name="Прямая соединительная линия 16"/>
          <p:cNvCxnSpPr/>
          <p:nvPr/>
        </p:nvCxnSpPr>
        <p:spPr>
          <a:xfrm>
            <a:off x="1668940" y="101744"/>
            <a:ext cx="0" cy="404664"/>
          </a:xfrm>
          <a:prstGeom prst="line">
            <a:avLst/>
          </a:prstGeom>
          <a:ln>
            <a:solidFill>
              <a:srgbClr val="0093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  <a:ln>
            <a:solidFill>
              <a:srgbClr val="0093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1508" y="6506706"/>
            <a:ext cx="89389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ssmukz</a:t>
            </a:r>
            <a:endParaRPr lang="en-US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5" name="Picture 7" descr="Картинки по запросу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582" y="6316484"/>
            <a:ext cx="208860" cy="208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Картинки по запросу фейсбук значок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036" y="6309874"/>
            <a:ext cx="215469" cy="215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Прямоугольник 46"/>
          <p:cNvSpPr/>
          <p:nvPr/>
        </p:nvSpPr>
        <p:spPr>
          <a:xfrm>
            <a:off x="1659454" y="6536377"/>
            <a:ext cx="17604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semeymedicaluniversity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8" name="Picture 9" descr="Картинки по запросу твиттер значок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096" y="6290995"/>
            <a:ext cx="245382" cy="24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Прямоугольник 48"/>
          <p:cNvSpPr/>
          <p:nvPr/>
        </p:nvSpPr>
        <p:spPr>
          <a:xfrm>
            <a:off x="3491880" y="6536377"/>
            <a:ext cx="10663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SSMUofficial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4765720" y="6536377"/>
            <a:ext cx="6703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ssmukz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" name="Picture 13" descr="Картинки по запросу вк пнг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687" y="6294702"/>
            <a:ext cx="270767" cy="230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11" descr="Картинки по запросу ютуб значок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434" y="6304495"/>
            <a:ext cx="273661" cy="190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Прямоугольник 52"/>
          <p:cNvSpPr/>
          <p:nvPr/>
        </p:nvSpPr>
        <p:spPr>
          <a:xfrm>
            <a:off x="5663175" y="6536377"/>
            <a:ext cx="17171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SemeyStateMedicalUni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4" name="Picture 2" descr="Картинки по запросу сайт пнг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8398" y="6331365"/>
            <a:ext cx="231923" cy="23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Прямоугольник 54"/>
          <p:cNvSpPr/>
          <p:nvPr/>
        </p:nvSpPr>
        <p:spPr>
          <a:xfrm>
            <a:off x="7603857" y="6505599"/>
            <a:ext cx="12166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www.ssmu.kz</a:t>
            </a:r>
            <a:endParaRPr lang="ru-RU" sz="1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63688" y="143690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Введите </a:t>
            </a:r>
            <a:r>
              <a:rPr lang="ru-RU" dirty="0">
                <a:solidFill>
                  <a:srgbClr val="00B0F0"/>
                </a:solidFill>
              </a:rPr>
              <a:t>текст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Окончательная версия каталога конечных результатов обучения по специальности «Общая медицина» состоит из следующих разделов: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Ролевая м</a:t>
            </a:r>
            <a:r>
              <a:rPr lang="tr-TR" dirty="0"/>
              <a:t>одел</a:t>
            </a:r>
            <a:r>
              <a:rPr lang="ru-RU" dirty="0"/>
              <a:t>ь</a:t>
            </a:r>
            <a:r>
              <a:rPr lang="tr-TR" dirty="0"/>
              <a:t> компетенций СanMEDS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tr-TR" dirty="0"/>
              <a:t>Список симптомов и состояний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tr-TR" dirty="0"/>
              <a:t>Список основных заболеваний / клинических проблем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tr-TR" dirty="0"/>
              <a:t>Перечень основных медицинских </a:t>
            </a:r>
            <a:r>
              <a:rPr lang="tr-TR" dirty="0" smtClean="0"/>
              <a:t>пр</a:t>
            </a:r>
            <a:r>
              <a:rPr lang="ru-RU" dirty="0" err="1" smtClean="0"/>
              <a:t>оцедур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025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251520" y="908720"/>
            <a:ext cx="8568952" cy="508918"/>
          </a:xfrm>
        </p:spPr>
        <p:txBody>
          <a:bodyPr>
            <a:noAutofit/>
          </a:bodyPr>
          <a:lstStyle/>
          <a:p>
            <a:r>
              <a:rPr lang="ru-RU" sz="3600" b="1" dirty="0"/>
              <a:t>Ролевая модель компетенций </a:t>
            </a:r>
            <a:r>
              <a:rPr lang="ru-RU" sz="3600" b="1" dirty="0" err="1"/>
              <a:t>СanMEDS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15" y="116632"/>
            <a:ext cx="1477724" cy="396390"/>
          </a:xfrm>
          <a:prstGeom prst="rect">
            <a:avLst/>
          </a:prstGeom>
        </p:spPr>
      </p:pic>
      <p:cxnSp>
        <p:nvCxnSpPr>
          <p:cNvPr id="17" name="Прямая соединительная линия 16"/>
          <p:cNvCxnSpPr/>
          <p:nvPr/>
        </p:nvCxnSpPr>
        <p:spPr>
          <a:xfrm>
            <a:off x="1668940" y="101744"/>
            <a:ext cx="0" cy="404664"/>
          </a:xfrm>
          <a:prstGeom prst="line">
            <a:avLst/>
          </a:prstGeom>
          <a:ln>
            <a:solidFill>
              <a:srgbClr val="0093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0" y="620688"/>
            <a:ext cx="9144000" cy="0"/>
          </a:xfrm>
          <a:prstGeom prst="line">
            <a:avLst/>
          </a:prstGeom>
          <a:ln>
            <a:solidFill>
              <a:srgbClr val="0093D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1508" y="6506706"/>
            <a:ext cx="89389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ssmukz</a:t>
            </a:r>
            <a:endParaRPr lang="en-US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5" name="Picture 7" descr="Картинки по запросу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582" y="6316484"/>
            <a:ext cx="208860" cy="208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Картинки по запросу фейсбук значок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036" y="6309874"/>
            <a:ext cx="215469" cy="215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Прямоугольник 46"/>
          <p:cNvSpPr/>
          <p:nvPr/>
        </p:nvSpPr>
        <p:spPr>
          <a:xfrm>
            <a:off x="1659454" y="6536377"/>
            <a:ext cx="17604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semeymedicaluniversity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8" name="Picture 9" descr="Картинки по запросу твиттер значок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096" y="6290995"/>
            <a:ext cx="245382" cy="245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Прямоугольник 48"/>
          <p:cNvSpPr/>
          <p:nvPr/>
        </p:nvSpPr>
        <p:spPr>
          <a:xfrm>
            <a:off x="3491880" y="6536377"/>
            <a:ext cx="10663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SSMUofficial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4765720" y="6536377"/>
            <a:ext cx="6703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ssmukz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" name="Picture 13" descr="Картинки по запросу вк пнг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687" y="6294702"/>
            <a:ext cx="270767" cy="230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11" descr="Картинки по запросу ютуб значок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434" y="6304495"/>
            <a:ext cx="273661" cy="190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Прямоугольник 52"/>
          <p:cNvSpPr/>
          <p:nvPr/>
        </p:nvSpPr>
        <p:spPr>
          <a:xfrm>
            <a:off x="5663175" y="6536377"/>
            <a:ext cx="17171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SemeyStateMedicalUni</a:t>
            </a:r>
            <a:endParaRPr lang="ru-RU" sz="1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4" name="Picture 2" descr="Картинки по запросу сайт пнг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8398" y="6331365"/>
            <a:ext cx="231923" cy="23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Прямоугольник 54"/>
          <p:cNvSpPr/>
          <p:nvPr/>
        </p:nvSpPr>
        <p:spPr>
          <a:xfrm>
            <a:off x="7603857" y="6505599"/>
            <a:ext cx="12166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www.ssmu.kz</a:t>
            </a:r>
            <a:endParaRPr lang="ru-RU" sz="1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63688" y="143690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Введите </a:t>
            </a:r>
            <a:r>
              <a:rPr lang="ru-RU" dirty="0">
                <a:solidFill>
                  <a:srgbClr val="00B0F0"/>
                </a:solidFill>
              </a:rPr>
              <a:t>текст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/>
              <a:t>CanMEDS</a:t>
            </a:r>
            <a:r>
              <a:rPr lang="ru-RU" dirty="0"/>
              <a:t> - это структура, которая определяет и описывает способности, которыми обладает врач для эффективного удовлетворения потребностей людей, которым они служат, в области здравоохранения. Эти способности тематически сгруппированы в семь ролей.</a:t>
            </a:r>
          </a:p>
          <a:p>
            <a:r>
              <a:rPr lang="ru-RU" b="1" dirty="0"/>
              <a:t>Медицинский эксперт</a:t>
            </a:r>
          </a:p>
          <a:p>
            <a:r>
              <a:rPr lang="kk-KZ" b="1" dirty="0"/>
              <a:t>Коммуникатор</a:t>
            </a:r>
          </a:p>
          <a:p>
            <a:r>
              <a:rPr lang="ru-RU" b="1" dirty="0" err="1"/>
              <a:t>Коллаборатор</a:t>
            </a:r>
            <a:endParaRPr lang="ru-RU" b="1" dirty="0"/>
          </a:p>
          <a:p>
            <a:r>
              <a:rPr lang="ru-RU" b="1" dirty="0"/>
              <a:t>Лидер</a:t>
            </a:r>
          </a:p>
          <a:p>
            <a:r>
              <a:rPr lang="ru-RU" b="1" dirty="0"/>
              <a:t>Адвокат по охране здоровья</a:t>
            </a:r>
          </a:p>
          <a:p>
            <a:r>
              <a:rPr lang="en-US" b="1" dirty="0"/>
              <a:t>Scholar</a:t>
            </a:r>
            <a:r>
              <a:rPr lang="ru-RU" b="1" dirty="0"/>
              <a:t> (Ученый, обучающийся в течение жизни)</a:t>
            </a:r>
          </a:p>
          <a:p>
            <a:r>
              <a:rPr lang="ru-RU" b="1" dirty="0"/>
              <a:t>Профессионал</a:t>
            </a:r>
            <a:endParaRPr lang="ru-RU" dirty="0"/>
          </a:p>
          <a:p>
            <a:pPr marL="0" indent="0">
              <a:buNone/>
            </a:pPr>
            <a:endParaRPr lang="ru-RU" dirty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988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2916</TotalTime>
  <Words>1527</Words>
  <Application>Microsoft Office PowerPoint</Application>
  <PresentationFormat>Экран (4:3)</PresentationFormat>
  <Paragraphs>564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1" baseType="lpstr">
      <vt:lpstr>Arial</vt:lpstr>
      <vt:lpstr>Calibri</vt:lpstr>
      <vt:lpstr>Courier New</vt:lpstr>
      <vt:lpstr>Times New Roman</vt:lpstr>
      <vt:lpstr>Тема Office</vt:lpstr>
      <vt:lpstr>Презентация PowerPoint</vt:lpstr>
      <vt:lpstr>История вопроса</vt:lpstr>
      <vt:lpstr>История вопроса</vt:lpstr>
      <vt:lpstr>История вопроса</vt:lpstr>
      <vt:lpstr>История вопроса</vt:lpstr>
      <vt:lpstr>История вопроса</vt:lpstr>
      <vt:lpstr>Каталог конечных результатов обучения </vt:lpstr>
      <vt:lpstr>Презентация PowerPoint</vt:lpstr>
      <vt:lpstr>Ролевая модель компетенций СanMEDS</vt:lpstr>
      <vt:lpstr>Презентация PowerPoint</vt:lpstr>
      <vt:lpstr>Список симптомов и состояний</vt:lpstr>
      <vt:lpstr>Список симптомов и состояний</vt:lpstr>
      <vt:lpstr>Список симптомов и состояний</vt:lpstr>
      <vt:lpstr>Список симптомов и клинических состояний (Окончательная версия 7.03.19)</vt:lpstr>
      <vt:lpstr>Уровни действий при выявлении симптомов и состояний</vt:lpstr>
      <vt:lpstr>Уровни основных заболеваний / клинических проблем</vt:lpstr>
      <vt:lpstr>Соотношение уровней</vt:lpstr>
      <vt:lpstr>Перечень основных медицинских процедур</vt:lpstr>
      <vt:lpstr>Уровни освоения основных медицинских процедур</vt:lpstr>
      <vt:lpstr>Количество медицинских процедур  в Швейцарском каталоге 2008</vt:lpstr>
      <vt:lpstr>Количество медицинских процедур в Турецком каталоге</vt:lpstr>
      <vt:lpstr>Количество медицинских процедур в окончательной версии от 7.03.19</vt:lpstr>
      <vt:lpstr>Количество навыков в окончательной версии от 7.03.19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Айгерим</dc:creator>
  <cp:lastModifiedBy>Пользователь Windows</cp:lastModifiedBy>
  <cp:revision>100</cp:revision>
  <dcterms:created xsi:type="dcterms:W3CDTF">2018-02-04T21:12:35Z</dcterms:created>
  <dcterms:modified xsi:type="dcterms:W3CDTF">2019-03-17T11:09:36Z</dcterms:modified>
</cp:coreProperties>
</file>