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296" r:id="rId3"/>
    <p:sldId id="283" r:id="rId4"/>
    <p:sldId id="284" r:id="rId5"/>
    <p:sldId id="285" r:id="rId6"/>
    <p:sldId id="268" r:id="rId7"/>
    <p:sldId id="272" r:id="rId8"/>
    <p:sldId id="297" r:id="rId9"/>
    <p:sldId id="298" r:id="rId10"/>
    <p:sldId id="299" r:id="rId11"/>
    <p:sldId id="300" r:id="rId12"/>
    <p:sldId id="270" r:id="rId13"/>
    <p:sldId id="271" r:id="rId14"/>
    <p:sldId id="293" r:id="rId15"/>
    <p:sldId id="294" r:id="rId16"/>
    <p:sldId id="295" r:id="rId17"/>
    <p:sldId id="257" r:id="rId18"/>
    <p:sldId id="258" r:id="rId19"/>
    <p:sldId id="26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22" autoAdjust="0"/>
  </p:normalViewPr>
  <p:slideViewPr>
    <p:cSldViewPr snapToGrid="0">
      <p:cViewPr>
        <p:scale>
          <a:sx n="60" d="100"/>
          <a:sy n="60" d="100"/>
        </p:scale>
        <p:origin x="-2514" y="-1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3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94D84-600F-4BEC-AEE6-CC5139B6B3A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87B32B-CCA1-4A7A-AC7E-65E000B918CC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Медицина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3A521AB6-3EB7-417B-8C93-B4378BB6F126}" type="parTrans" cxnId="{0010C869-C7B3-47D0-9744-08CDBC139CF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7C367F5-9CD7-4E3E-BC63-733D370F1628}" type="sibTrans" cxnId="{0010C869-C7B3-47D0-9744-08CDBC139CF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6F84FFC8-1C61-4B74-ADDE-04592957CD80}">
      <dgm:prSet phldrT="[Текст]"/>
      <dgm:spPr/>
      <dgm:t>
        <a:bodyPr/>
        <a:lstStyle/>
        <a:p>
          <a:endParaRPr lang="ru-RU" dirty="0" smtClean="0">
            <a:latin typeface="Arial" pitchFamily="34" charset="0"/>
            <a:cs typeface="Arial" pitchFamily="34" charset="0"/>
          </a:endParaRPr>
        </a:p>
        <a:p>
          <a:r>
            <a:rPr lang="ru-RU" dirty="0" smtClean="0">
              <a:latin typeface="Arial" pitchFamily="34" charset="0"/>
              <a:cs typeface="Arial" pitchFamily="34" charset="0"/>
            </a:rPr>
            <a:t>Общественное здоровье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9E6F5C8-F970-4FF7-8487-802983FF3CCA}" type="parTrans" cxnId="{4AC58AF6-9E0E-435E-B56D-657756E05F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C6732114-9DC9-4368-9F47-4F4FAF86F83B}" type="sibTrans" cxnId="{4AC58AF6-9E0E-435E-B56D-657756E05F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2C80E8D-3BED-4880-8178-E3F3547D27AC}">
      <dgm:prSet phldrT="[Текст]"/>
      <dgm:spPr/>
      <dgm:t>
        <a:bodyPr/>
        <a:lstStyle/>
        <a:p>
          <a:pPr algn="r"/>
          <a:r>
            <a:rPr lang="ru-RU" dirty="0" smtClean="0">
              <a:latin typeface="Arial" pitchFamily="34" charset="0"/>
              <a:cs typeface="Arial" pitchFamily="34" charset="0"/>
            </a:rPr>
            <a:t>Фармация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5266815B-766A-4145-826E-F26D914AB974}" type="parTrans" cxnId="{A9BA27DB-5096-45D8-AE29-E97F691BB1CF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F38B86CA-6766-4369-9A4F-1AC906FEDD19}" type="sibTrans" cxnId="{A9BA27DB-5096-45D8-AE29-E97F691BB1CF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835E3BC-742A-484D-BCCF-A5D4FE4AE1F5}" type="pres">
      <dgm:prSet presAssocID="{23094D84-600F-4BEC-AEE6-CC5139B6B3A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E1BF1A-8822-4766-BFB6-55E24B62AD21}" type="pres">
      <dgm:prSet presAssocID="{1987B32B-CCA1-4A7A-AC7E-65E000B918CC}" presName="circ1" presStyleLbl="vennNode1" presStyleIdx="0" presStyleCnt="3"/>
      <dgm:spPr/>
      <dgm:t>
        <a:bodyPr/>
        <a:lstStyle/>
        <a:p>
          <a:endParaRPr lang="ru-RU"/>
        </a:p>
      </dgm:t>
    </dgm:pt>
    <dgm:pt modelId="{562F1ACD-BAF7-4FA8-A953-582F3C71BFC7}" type="pres">
      <dgm:prSet presAssocID="{1987B32B-CCA1-4A7A-AC7E-65E000B918C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28C28-BD87-42AB-88C1-58EEDA2987EC}" type="pres">
      <dgm:prSet presAssocID="{6F84FFC8-1C61-4B74-ADDE-04592957CD80}" presName="circ2" presStyleLbl="vennNode1" presStyleIdx="1" presStyleCnt="3"/>
      <dgm:spPr/>
      <dgm:t>
        <a:bodyPr/>
        <a:lstStyle/>
        <a:p>
          <a:endParaRPr lang="ru-RU"/>
        </a:p>
      </dgm:t>
    </dgm:pt>
    <dgm:pt modelId="{A24D99D6-F5B6-4006-ADC8-14A7B23A85EF}" type="pres">
      <dgm:prSet presAssocID="{6F84FFC8-1C61-4B74-ADDE-04592957CD8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695F3-919F-4E8F-A841-F3BBF9D6C830}" type="pres">
      <dgm:prSet presAssocID="{02C80E8D-3BED-4880-8178-E3F3547D27AC}" presName="circ3" presStyleLbl="vennNode1" presStyleIdx="2" presStyleCnt="3"/>
      <dgm:spPr/>
      <dgm:t>
        <a:bodyPr/>
        <a:lstStyle/>
        <a:p>
          <a:endParaRPr lang="ru-RU"/>
        </a:p>
      </dgm:t>
    </dgm:pt>
    <dgm:pt modelId="{3BC85ED6-C8B3-4B7A-98B3-36D3F18B0BFD}" type="pres">
      <dgm:prSet presAssocID="{02C80E8D-3BED-4880-8178-E3F3547D27A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C1C297-8089-4EF2-91B3-0AAA17F6808A}" type="presOf" srcId="{02C80E8D-3BED-4880-8178-E3F3547D27AC}" destId="{B47695F3-919F-4E8F-A841-F3BBF9D6C830}" srcOrd="0" destOrd="0" presId="urn:microsoft.com/office/officeart/2005/8/layout/venn1"/>
    <dgm:cxn modelId="{595910A7-37EA-431A-8C8A-398D9EE9A298}" type="presOf" srcId="{1987B32B-CCA1-4A7A-AC7E-65E000B918CC}" destId="{07E1BF1A-8822-4766-BFB6-55E24B62AD21}" srcOrd="0" destOrd="0" presId="urn:microsoft.com/office/officeart/2005/8/layout/venn1"/>
    <dgm:cxn modelId="{594DC924-20E8-4DEC-8B15-1995C23CC252}" type="presOf" srcId="{6F84FFC8-1C61-4B74-ADDE-04592957CD80}" destId="{9F028C28-BD87-42AB-88C1-58EEDA2987EC}" srcOrd="0" destOrd="0" presId="urn:microsoft.com/office/officeart/2005/8/layout/venn1"/>
    <dgm:cxn modelId="{51FA4E2F-CA84-4BC3-B739-EC62A4EADFA4}" type="presOf" srcId="{23094D84-600F-4BEC-AEE6-CC5139B6B3A2}" destId="{A835E3BC-742A-484D-BCCF-A5D4FE4AE1F5}" srcOrd="0" destOrd="0" presId="urn:microsoft.com/office/officeart/2005/8/layout/venn1"/>
    <dgm:cxn modelId="{4AC58AF6-9E0E-435E-B56D-657756E05F27}" srcId="{23094D84-600F-4BEC-AEE6-CC5139B6B3A2}" destId="{6F84FFC8-1C61-4B74-ADDE-04592957CD80}" srcOrd="1" destOrd="0" parTransId="{C9E6F5C8-F970-4FF7-8487-802983FF3CCA}" sibTransId="{C6732114-9DC9-4368-9F47-4F4FAF86F83B}"/>
    <dgm:cxn modelId="{19B94C92-D268-4285-824E-9FF6086DD691}" type="presOf" srcId="{1987B32B-CCA1-4A7A-AC7E-65E000B918CC}" destId="{562F1ACD-BAF7-4FA8-A953-582F3C71BFC7}" srcOrd="1" destOrd="0" presId="urn:microsoft.com/office/officeart/2005/8/layout/venn1"/>
    <dgm:cxn modelId="{6AD84542-BB87-4451-ACF0-75C9231D3DF5}" type="presOf" srcId="{6F84FFC8-1C61-4B74-ADDE-04592957CD80}" destId="{A24D99D6-F5B6-4006-ADC8-14A7B23A85EF}" srcOrd="1" destOrd="0" presId="urn:microsoft.com/office/officeart/2005/8/layout/venn1"/>
    <dgm:cxn modelId="{A9BA27DB-5096-45D8-AE29-E97F691BB1CF}" srcId="{23094D84-600F-4BEC-AEE6-CC5139B6B3A2}" destId="{02C80E8D-3BED-4880-8178-E3F3547D27AC}" srcOrd="2" destOrd="0" parTransId="{5266815B-766A-4145-826E-F26D914AB974}" sibTransId="{F38B86CA-6766-4369-9A4F-1AC906FEDD19}"/>
    <dgm:cxn modelId="{620A538E-97D7-4910-8B70-A252AAC50CEB}" type="presOf" srcId="{02C80E8D-3BED-4880-8178-E3F3547D27AC}" destId="{3BC85ED6-C8B3-4B7A-98B3-36D3F18B0BFD}" srcOrd="1" destOrd="0" presId="urn:microsoft.com/office/officeart/2005/8/layout/venn1"/>
    <dgm:cxn modelId="{0010C869-C7B3-47D0-9744-08CDBC139CF1}" srcId="{23094D84-600F-4BEC-AEE6-CC5139B6B3A2}" destId="{1987B32B-CCA1-4A7A-AC7E-65E000B918CC}" srcOrd="0" destOrd="0" parTransId="{3A521AB6-3EB7-417B-8C93-B4378BB6F126}" sibTransId="{57C367F5-9CD7-4E3E-BC63-733D370F1628}"/>
    <dgm:cxn modelId="{D2FD3536-9FAA-4924-9532-EC7074DB9456}" type="presParOf" srcId="{A835E3BC-742A-484D-BCCF-A5D4FE4AE1F5}" destId="{07E1BF1A-8822-4766-BFB6-55E24B62AD21}" srcOrd="0" destOrd="0" presId="urn:microsoft.com/office/officeart/2005/8/layout/venn1"/>
    <dgm:cxn modelId="{742FD54A-0B63-4E51-B74B-F6881DF812E7}" type="presParOf" srcId="{A835E3BC-742A-484D-BCCF-A5D4FE4AE1F5}" destId="{562F1ACD-BAF7-4FA8-A953-582F3C71BFC7}" srcOrd="1" destOrd="0" presId="urn:microsoft.com/office/officeart/2005/8/layout/venn1"/>
    <dgm:cxn modelId="{396022B5-22BF-42CC-91FB-D5E9E626B168}" type="presParOf" srcId="{A835E3BC-742A-484D-BCCF-A5D4FE4AE1F5}" destId="{9F028C28-BD87-42AB-88C1-58EEDA2987EC}" srcOrd="2" destOrd="0" presId="urn:microsoft.com/office/officeart/2005/8/layout/venn1"/>
    <dgm:cxn modelId="{CBB2D57D-51FF-466F-B09E-E4F072DB6DD4}" type="presParOf" srcId="{A835E3BC-742A-484D-BCCF-A5D4FE4AE1F5}" destId="{A24D99D6-F5B6-4006-ADC8-14A7B23A85EF}" srcOrd="3" destOrd="0" presId="urn:microsoft.com/office/officeart/2005/8/layout/venn1"/>
    <dgm:cxn modelId="{F1470A1B-9094-4178-AEA5-7E7F8F13FF63}" type="presParOf" srcId="{A835E3BC-742A-484D-BCCF-A5D4FE4AE1F5}" destId="{B47695F3-919F-4E8F-A841-F3BBF9D6C830}" srcOrd="4" destOrd="0" presId="urn:microsoft.com/office/officeart/2005/8/layout/venn1"/>
    <dgm:cxn modelId="{64A25092-D8C4-45F9-B04A-3A6FD3E495A4}" type="presParOf" srcId="{A835E3BC-742A-484D-BCCF-A5D4FE4AE1F5}" destId="{3BC85ED6-C8B3-4B7A-98B3-36D3F18B0BF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1BF1A-8822-4766-BFB6-55E24B62AD21}">
      <dsp:nvSpPr>
        <dsp:cNvPr id="0" name=""/>
        <dsp:cNvSpPr/>
      </dsp:nvSpPr>
      <dsp:spPr>
        <a:xfrm>
          <a:off x="3738804" y="79071"/>
          <a:ext cx="3795441" cy="37954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" pitchFamily="34" charset="0"/>
              <a:cs typeface="Arial" pitchFamily="34" charset="0"/>
            </a:rPr>
            <a:t>Медицина</a:t>
          </a:r>
          <a:endParaRPr lang="ru-RU" sz="2500" kern="1200" dirty="0">
            <a:latin typeface="Arial" pitchFamily="34" charset="0"/>
            <a:cs typeface="Arial" pitchFamily="34" charset="0"/>
          </a:endParaRPr>
        </a:p>
      </dsp:txBody>
      <dsp:txXfrm>
        <a:off x="4244863" y="743273"/>
        <a:ext cx="2783323" cy="1707948"/>
      </dsp:txXfrm>
    </dsp:sp>
    <dsp:sp modelId="{9F028C28-BD87-42AB-88C1-58EEDA2987EC}">
      <dsp:nvSpPr>
        <dsp:cNvPr id="0" name=""/>
        <dsp:cNvSpPr/>
      </dsp:nvSpPr>
      <dsp:spPr>
        <a:xfrm>
          <a:off x="5108326" y="2451222"/>
          <a:ext cx="3795441" cy="37954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latin typeface="Arial" pitchFamily="34" charset="0"/>
            <a:cs typeface="Arial" pitchFamily="34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" pitchFamily="34" charset="0"/>
              <a:cs typeface="Arial" pitchFamily="34" charset="0"/>
            </a:rPr>
            <a:t>Общественное здоровье</a:t>
          </a:r>
          <a:endParaRPr lang="ru-RU" sz="2500" kern="1200" dirty="0">
            <a:latin typeface="Arial" pitchFamily="34" charset="0"/>
            <a:cs typeface="Arial" pitchFamily="34" charset="0"/>
          </a:endParaRPr>
        </a:p>
      </dsp:txBody>
      <dsp:txXfrm>
        <a:off x="6269098" y="3431711"/>
        <a:ext cx="2277264" cy="2087492"/>
      </dsp:txXfrm>
    </dsp:sp>
    <dsp:sp modelId="{B47695F3-919F-4E8F-A841-F3BBF9D6C830}">
      <dsp:nvSpPr>
        <dsp:cNvPr id="0" name=""/>
        <dsp:cNvSpPr/>
      </dsp:nvSpPr>
      <dsp:spPr>
        <a:xfrm>
          <a:off x="2369282" y="2451222"/>
          <a:ext cx="3795441" cy="37954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" pitchFamily="34" charset="0"/>
              <a:cs typeface="Arial" pitchFamily="34" charset="0"/>
            </a:rPr>
            <a:t>Фармация</a:t>
          </a:r>
          <a:endParaRPr lang="ru-RU" sz="2500" kern="1200" dirty="0">
            <a:latin typeface="Arial" pitchFamily="34" charset="0"/>
            <a:cs typeface="Arial" pitchFamily="34" charset="0"/>
          </a:endParaRPr>
        </a:p>
      </dsp:txBody>
      <dsp:txXfrm>
        <a:off x="2726686" y="3431711"/>
        <a:ext cx="2277264" cy="2087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72DA-46C6-4CB2-A21E-CA5AAC6D39C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96BFE-ADC4-4191-8ECB-8001E47BF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14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рамках проекта  нового Кодекса </a:t>
            </a:r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РК «О здоровье народа и системе зд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равоохранения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</a:t>
            </a:r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предусмотрено внедрение программы непрерывного интегрированного медицинского образования, обеспечивающей подготовку врачей на основе интеграции программ бакалавриата, магистратуры и интернатуры. По</a:t>
            </a:r>
            <a:r>
              <a:rPr lang="kk-K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завершению обучкния выпускник обязан будет пройти оценку профессиональной подготовленночти в Национальном центре независмой экзаменации и по ее результатам ему присваивается квалификация «Врач», а также выдается сертификат специалиста (в дальнейшем лицензия) для допуска к клинической практике. Сертификат специалиста выдается государственнм органом  (МЗ РК). Данный сертификат дает ограниченный допуск специалиста клинической практике. Поэтому </a:t>
            </a:r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получения допуска к самостоятельной клинической практике требуется прохождение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обязательной резидентуры, обеспечивающей подготовку врачей в условиях клиники под надзором высококвалифицированных клинических наставников. При этом специалисты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терапевтического, хирургического, педиатрического и акушерско-гинекологического профиля обязаны будут пройти сначала базовую резидентуру где приобретут общие навыки по своему профилю, а затем могут продолжить обучение в специализированной резидентуре для получения узкой специальности. По ряду специальностей, которые не относятся к указанным профилям,  будет предусмотрена одноэтапная программа резидентуры. По окончании резидентуры специалист также проходит </a:t>
            </a:r>
            <a:r>
              <a:rPr lang="kk-K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оценку профессиональной подготовленночти в Национальном центре независмой экзаменации и по ее результатам ему присваивается квалификация врача по соответсвующей специальности, а также выдается сертифкат врача специалиста (в  дальнейшем приложение к лицензии). Обладатель сертификата врача-специалиста имеет право к самостоятельной клинической практике. Сертифкат специалиста выдается бессрочно, но каждые 5 лет, необходимо продление срока его действия на основе подтверждения достижений в НПР. Кроме того, работающий специалист может получить дополнительную специализацию в рамках основной специальности, пройдя серртифкационный цикл. </a:t>
            </a:r>
          </a:p>
          <a:p>
            <a:r>
              <a:rPr lang="kk-K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Учет медицинских работников и всех сведений об их статусе и профессиональном развитиии (в виде индивидуального электронного портфолио каждого специалиста), начиная с окончания ими медицинского ВУЗа и получения сертификата специалиста осуществляется в профессиональном регистре. Благодаря этому 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рофрегистр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будет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позволять получать оперативную информацию об обеспеченности системы здравоохранения медицинскими работниками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их миграции, оттоке.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Кроме того в рамках электронного портфолио медицинского работника 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профрегистре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будут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фигсироваться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все достижения в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непрерывном профессиональном развитии. Наличие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профессионального регистра позволит 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существлять оперативный мониторинг и объективное  прогнозирование развития рынка труда и человеческих ресурсов, планирование подготовки кадров.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85537-4093-4201-B65A-427515B3CFD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717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Непрерывное профессиональное развитие</a:t>
            </a:r>
            <a:r>
              <a:rPr lang="ru-RU" baseline="0" dirty="0" smtClean="0"/>
              <a:t> медицинских работников </a:t>
            </a:r>
            <a:r>
              <a:rPr lang="kk-KZ" baseline="0" dirty="0" smtClean="0"/>
              <a:t>н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аправлено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постоянное совершенствование ими профессиональных знаний, умений и навыков, повышение профессионального уровня и расширение компетенций, необходимых для осуществления профессиональной деятельности.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 этом в качестве основных активностей в непрерывном профессиональном развитии, </a:t>
            </a:r>
            <a:r>
              <a:rPr lang="ru-RU" sz="1200" b="0" dirty="0" smtClean="0">
                <a:solidFill>
                  <a:srgbClr val="002060"/>
                </a:solidFill>
              </a:rPr>
              <a:t>которые необходимо учитывать при продлении срока действия сертификата специалиста, относятся не только прохождение курсов повышения квалификации по специальности, но и участие в</a:t>
            </a:r>
            <a:r>
              <a:rPr lang="ru-RU" sz="1200" b="0" baseline="0" dirty="0" smtClean="0">
                <a:solidFill>
                  <a:srgbClr val="002060"/>
                </a:solidFill>
              </a:rPr>
              <a:t> различных программах неформального образования </a:t>
            </a:r>
            <a:r>
              <a:rPr lang="ru-RU" sz="1200" b="0" i="0" baseline="0" dirty="0" smtClean="0">
                <a:solidFill>
                  <a:srgbClr val="002060"/>
                </a:solidFill>
              </a:rPr>
              <a:t>(</a:t>
            </a:r>
            <a:r>
              <a:rPr lang="ru-RU" i="0" dirty="0" smtClean="0">
                <a:solidFill>
                  <a:srgbClr val="002060"/>
                </a:solidFill>
              </a:rPr>
              <a:t>мастер-классах, он-</a:t>
            </a:r>
            <a:r>
              <a:rPr lang="ru-RU" i="0" dirty="0" err="1" smtClean="0">
                <a:solidFill>
                  <a:srgbClr val="002060"/>
                </a:solidFill>
              </a:rPr>
              <a:t>лайн</a:t>
            </a:r>
            <a:r>
              <a:rPr lang="ru-RU" i="0" dirty="0" smtClean="0">
                <a:solidFill>
                  <a:srgbClr val="002060"/>
                </a:solidFill>
              </a:rPr>
              <a:t> курсах, тренингах и др.). Кроме того,</a:t>
            </a:r>
            <a:r>
              <a:rPr lang="ru-RU" i="0" baseline="0" dirty="0" smtClean="0">
                <a:solidFill>
                  <a:srgbClr val="002060"/>
                </a:solidFill>
              </a:rPr>
              <a:t> к числу дополнительных видов активностей, которые могут учитываться для специалистов отдельных категорий относятся: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i="0" baseline="0" dirty="0" smtClean="0">
                <a:solidFill>
                  <a:srgbClr val="002060"/>
                </a:solidFill>
              </a:rPr>
              <a:t>наставническая деятельность (для специалистов клинических баз и университетских клиник);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b="0" dirty="0" smtClean="0">
                <a:solidFill>
                  <a:srgbClr val="002060"/>
                </a:solidFill>
              </a:rPr>
              <a:t>Участие в конференциях, форумах, публикации в рецензируемых изданиях,</a:t>
            </a:r>
            <a:r>
              <a:rPr lang="ru-RU" b="0" baseline="0" dirty="0" smtClean="0">
                <a:solidFill>
                  <a:srgbClr val="002060"/>
                </a:solidFill>
              </a:rPr>
              <a:t> </a:t>
            </a:r>
            <a:r>
              <a:rPr lang="ru-RU" b="0" dirty="0" smtClean="0">
                <a:solidFill>
                  <a:srgbClr val="002060"/>
                </a:solidFill>
              </a:rPr>
              <a:t>публикации  учебников, монографий,  методических рекомендаций (для специалистов медицинских</a:t>
            </a:r>
            <a:r>
              <a:rPr lang="ru-RU" b="0" baseline="0" dirty="0" smtClean="0">
                <a:solidFill>
                  <a:srgbClr val="002060"/>
                </a:solidFill>
              </a:rPr>
              <a:t> НИИ, НЦ, </a:t>
            </a:r>
            <a:r>
              <a:rPr lang="ru-RU" b="0" baseline="0" dirty="0" err="1" smtClean="0">
                <a:solidFill>
                  <a:srgbClr val="002060"/>
                </a:solidFill>
              </a:rPr>
              <a:t>клинческих</a:t>
            </a:r>
            <a:r>
              <a:rPr lang="ru-RU" b="0" baseline="0" dirty="0" smtClean="0">
                <a:solidFill>
                  <a:srgbClr val="002060"/>
                </a:solidFill>
              </a:rPr>
              <a:t> кафедр ВУЗов),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b="0" i="0" dirty="0" smtClean="0">
                <a:solidFill>
                  <a:srgbClr val="002060"/>
                </a:solidFill>
              </a:rPr>
              <a:t>Разработка клинических протоколов, руководств (для специалистов,</a:t>
            </a:r>
            <a:r>
              <a:rPr lang="ru-RU" b="0" i="0" baseline="0" dirty="0" smtClean="0">
                <a:solidFill>
                  <a:srgbClr val="002060"/>
                </a:solidFill>
              </a:rPr>
              <a:t> </a:t>
            </a:r>
            <a:r>
              <a:rPr lang="ru-RU" sz="1200" b="0" i="0" dirty="0" smtClean="0">
                <a:solidFill>
                  <a:srgbClr val="002060"/>
                </a:solidFill>
              </a:rPr>
              <a:t>достигших в Отраслевой рамке квалификаций экспертного уровня).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b="0" dirty="0" smtClean="0">
                <a:solidFill>
                  <a:srgbClr val="002060"/>
                </a:solidFill>
              </a:rPr>
              <a:t>Активное членство в отраслевых экспертных органах и др.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>
                <a:solidFill>
                  <a:srgbClr val="FF0000"/>
                </a:solidFill>
              </a:rPr>
              <a:t>Базовым требованием ко всем видам активностей в НПР – они должны быть связаны со специальностью, по которой осуществляется подтверждение сертификата.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/>
              <a:t>В целях обеспечения качества</a:t>
            </a:r>
            <a:r>
              <a:rPr lang="ru-RU" sz="1200" b="0" baseline="0" dirty="0" smtClean="0"/>
              <a:t> программ дополнительного образования в проекте нового Кодекса предусмотрена норма о том, что «</a:t>
            </a:r>
            <a:r>
              <a:rPr lang="ru-RU" sz="1200" b="0" dirty="0" smtClean="0"/>
              <a:t>Программы дополнительного</a:t>
            </a:r>
            <a:r>
              <a:rPr lang="ru-RU" sz="1200" b="0" baseline="0" dirty="0" smtClean="0"/>
              <a:t> образования должны реализовываться </a:t>
            </a:r>
            <a:r>
              <a:rPr lang="ru-RU" sz="1200" b="0" dirty="0" smtClean="0"/>
              <a:t>в медицинских организациях образования и науки прошедших </a:t>
            </a:r>
            <a:r>
              <a:rPr lang="ru-RU" sz="1200" b="0" dirty="0" smtClean="0">
                <a:solidFill>
                  <a:srgbClr val="C00000"/>
                </a:solidFill>
              </a:rPr>
              <a:t>институциональную аккредитацию»,</a:t>
            </a:r>
            <a:r>
              <a:rPr lang="ru-RU" sz="1200" b="0" baseline="0" dirty="0" smtClean="0">
                <a:solidFill>
                  <a:srgbClr val="C00000"/>
                </a:solidFill>
              </a:rPr>
              <a:t> а также о том, что «</a:t>
            </a:r>
            <a:r>
              <a:rPr lang="ru-RU" b="0" kern="1200" dirty="0" smtClean="0"/>
              <a:t>Дополнительное образование </a:t>
            </a:r>
            <a:r>
              <a:rPr lang="ru-RU" b="0" kern="1200" dirty="0" smtClean="0">
                <a:solidFill>
                  <a:srgbClr val="C00000"/>
                </a:solidFill>
              </a:rPr>
              <a:t>по клиническим специальностям</a:t>
            </a:r>
            <a:r>
              <a:rPr lang="ru-RU" b="0" kern="1200" dirty="0" smtClean="0"/>
              <a:t> и неформальное образование </a:t>
            </a:r>
            <a:r>
              <a:rPr lang="ru-RU" b="0" kern="1200" dirty="0" smtClean="0">
                <a:solidFill>
                  <a:srgbClr val="C00000"/>
                </a:solidFill>
              </a:rPr>
              <a:t>специалистов клинического профиля </a:t>
            </a:r>
            <a:r>
              <a:rPr lang="ru-RU" b="0" kern="1200" dirty="0" smtClean="0"/>
              <a:t>в форме стажировок осуществляется </a:t>
            </a:r>
            <a:r>
              <a:rPr lang="ru-RU" b="0" kern="1200" dirty="0" smtClean="0">
                <a:solidFill>
                  <a:srgbClr val="C00000"/>
                </a:solidFill>
              </a:rPr>
              <a:t>ВУЗами и ВМК на базе аккредитованных Университетских клиник и клинических баз».</a:t>
            </a:r>
            <a:endParaRPr lang="ru-RU" sz="1200" b="0" dirty="0" smtClean="0">
              <a:solidFill>
                <a:srgbClr val="FF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ru-RU" b="0" dirty="0" smtClean="0">
              <a:solidFill>
                <a:srgbClr val="00206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ru-RU" i="0" dirty="0" smtClean="0">
              <a:solidFill>
                <a:srgbClr val="002060"/>
              </a:solidFill>
            </a:endParaRPr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85537-4093-4201-B65A-427515B3CFD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952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Введение новых подходов к сертификации специалистов здравоохранения и переход</a:t>
            </a:r>
            <a:r>
              <a:rPr lang="ru-RU" baseline="0" dirty="0" smtClean="0"/>
              <a:t> от существующей практики сдачи сертификационного экзамена раз в 5 лет к продлению срока действия сертификата специалиста на основе достижений в НПР предусмотрены в проекте нового Кодекса РК «О здоровье народа и системе здравоохранения». В дальнейшем (в рамках новой Государственной программы развития здравоохранения РК на 2020-2025 годы) планируется трансформация процедуры сертификации в лицензирование. В рамках лицензирования – врач после окончания медицинского ВУЗа будет получать лицензию, по результатам обучения в резидентуре будет выдаваться приложение к лицензии, дающее право на работу по соответствующей специальности. Кроме того специалист может получить более углубленную специализацию в рамках основной специальности, пройдя сертификационный курс с получением по его результатам соответствующего сертификата. Приложение к лицензии и сертификаты поддерживаются через вышеуказанный механизм учета достижений в непрерывном профессиональном развитии с участием профессиональных ассоциаций.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3D779-5F1C-435E-BCBA-CB71BD567AA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30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13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51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960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563" y="273352"/>
            <a:ext cx="10972120" cy="1144682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563" y="1604514"/>
            <a:ext cx="10972120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970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69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79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55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75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9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8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34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60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93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93CF-7F98-41EA-AD8B-01D35D845281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BE1D-4FF6-4EC9-9599-7D62E6D6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90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4" Type="http://schemas.microsoft.com/office/2007/relationships/hdphoto" Target="../media/hdphoto5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130" y="1447863"/>
            <a:ext cx="9444042" cy="3548484"/>
          </a:xfrm>
        </p:spPr>
        <p:txBody>
          <a:bodyPr>
            <a:normAutofit/>
          </a:bodyPr>
          <a:lstStyle/>
          <a:p>
            <a:pPr marL="0" indent="20638" algn="ctr">
              <a:buNone/>
            </a:pP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kk-KZ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квалификаций </a:t>
            </a:r>
          </a:p>
          <a:p>
            <a:pPr marL="0" indent="20638"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 здравоохранения РК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92142" y="6133782"/>
            <a:ext cx="2675342" cy="609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Нур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-Султан 2020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908800" y="4691388"/>
            <a:ext cx="4289004" cy="609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Директор департамента науки и человеческих ресурсов МЗ РК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Сыдыкова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С.И.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0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own Arrow 23">
            <a:extLst>
              <a:ext uri="{FF2B5EF4-FFF2-40B4-BE49-F238E27FC236}">
                <a16:creationId xmlns:a16="http://schemas.microsoft.com/office/drawing/2014/main" xmlns="" id="{CDFEF6E1-1C32-4C73-9F59-E11DC2FD4282}"/>
              </a:ext>
            </a:extLst>
          </p:cNvPr>
          <p:cNvSpPr/>
          <p:nvPr/>
        </p:nvSpPr>
        <p:spPr>
          <a:xfrm>
            <a:off x="5842374" y="2135395"/>
            <a:ext cx="718418" cy="522656"/>
          </a:xfrm>
          <a:prstGeom prst="downArrow">
            <a:avLst>
              <a:gd name="adj1" fmla="val 42557"/>
              <a:gd name="adj2" fmla="val 5874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02" name="Group 6">
            <a:extLst>
              <a:ext uri="{FF2B5EF4-FFF2-40B4-BE49-F238E27FC236}">
                <a16:creationId xmlns:a16="http://schemas.microsoft.com/office/drawing/2014/main" xmlns="" id="{3BD3EF64-CB7D-43BF-B875-E02F3649B4FA}"/>
              </a:ext>
            </a:extLst>
          </p:cNvPr>
          <p:cNvGrpSpPr/>
          <p:nvPr/>
        </p:nvGrpSpPr>
        <p:grpSpPr>
          <a:xfrm>
            <a:off x="1321695" y="4214287"/>
            <a:ext cx="9766300" cy="846352"/>
            <a:chOff x="403321" y="2945553"/>
            <a:chExt cx="8334279" cy="1024181"/>
          </a:xfrm>
          <a:solidFill>
            <a:schemeClr val="bg1">
              <a:lumMod val="65000"/>
            </a:schemeClr>
          </a:solidFill>
        </p:grpSpPr>
        <p:sp>
          <p:nvSpPr>
            <p:cNvPr id="106" name="Down Arrow 23">
              <a:extLst>
                <a:ext uri="{FF2B5EF4-FFF2-40B4-BE49-F238E27FC236}">
                  <a16:creationId xmlns:a16="http://schemas.microsoft.com/office/drawing/2014/main" xmlns="" id="{CDFEF6E1-1C32-4C73-9F59-E11DC2FD4282}"/>
                </a:ext>
              </a:extLst>
            </p:cNvPr>
            <p:cNvSpPr/>
            <p:nvPr/>
          </p:nvSpPr>
          <p:spPr>
            <a:xfrm>
              <a:off x="4270899" y="2945553"/>
              <a:ext cx="613077" cy="632472"/>
            </a:xfrm>
            <a:prstGeom prst="downArrow">
              <a:avLst>
                <a:gd name="adj1" fmla="val 42557"/>
                <a:gd name="adj2" fmla="val 5874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cxnSp>
          <p:nvCxnSpPr>
            <p:cNvPr id="103" name="Straight Connector 7">
              <a:extLst>
                <a:ext uri="{FF2B5EF4-FFF2-40B4-BE49-F238E27FC236}">
                  <a16:creationId xmlns:a16="http://schemas.microsoft.com/office/drawing/2014/main" xmlns="" id="{E973AB95-A40C-4068-919A-43DFB1B6C350}"/>
                </a:ext>
              </a:extLst>
            </p:cNvPr>
            <p:cNvCxnSpPr>
              <a:cxnSpLocks/>
            </p:cNvCxnSpPr>
            <p:nvPr/>
          </p:nvCxnSpPr>
          <p:spPr>
            <a:xfrm>
              <a:off x="403321" y="3639368"/>
              <a:ext cx="8334279" cy="5656"/>
            </a:xfrm>
            <a:prstGeom prst="line">
              <a:avLst/>
            </a:prstGeom>
            <a:grpFill/>
            <a:ln w="11430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8">
              <a:extLst>
                <a:ext uri="{FF2B5EF4-FFF2-40B4-BE49-F238E27FC236}">
                  <a16:creationId xmlns:a16="http://schemas.microsoft.com/office/drawing/2014/main" xmlns="" id="{2FB39E04-07C4-4CBB-A3F9-D9095DC74433}"/>
                </a:ext>
              </a:extLst>
            </p:cNvPr>
            <p:cNvCxnSpPr/>
            <p:nvPr/>
          </p:nvCxnSpPr>
          <p:spPr>
            <a:xfrm>
              <a:off x="460663" y="3631309"/>
              <a:ext cx="0" cy="313183"/>
            </a:xfrm>
            <a:prstGeom prst="line">
              <a:avLst/>
            </a:prstGeom>
            <a:grpFill/>
            <a:ln w="12065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">
              <a:extLst>
                <a:ext uri="{FF2B5EF4-FFF2-40B4-BE49-F238E27FC236}">
                  <a16:creationId xmlns:a16="http://schemas.microsoft.com/office/drawing/2014/main" xmlns="" id="{3A52DC4E-0951-445A-9A68-D0F5C82CB4C6}"/>
                </a:ext>
              </a:extLst>
            </p:cNvPr>
            <p:cNvCxnSpPr/>
            <p:nvPr/>
          </p:nvCxnSpPr>
          <p:spPr>
            <a:xfrm>
              <a:off x="6640476" y="3652882"/>
              <a:ext cx="0" cy="313184"/>
            </a:xfrm>
            <a:prstGeom prst="line">
              <a:avLst/>
            </a:prstGeom>
            <a:grpFill/>
            <a:ln w="12065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9">
              <a:extLst>
                <a:ext uri="{FF2B5EF4-FFF2-40B4-BE49-F238E27FC236}">
                  <a16:creationId xmlns:a16="http://schemas.microsoft.com/office/drawing/2014/main" xmlns="" id="{4F14E16D-B022-4B3F-A146-56EFC87783F4}"/>
                </a:ext>
              </a:extLst>
            </p:cNvPr>
            <p:cNvCxnSpPr/>
            <p:nvPr/>
          </p:nvCxnSpPr>
          <p:spPr>
            <a:xfrm>
              <a:off x="8681045" y="3656551"/>
              <a:ext cx="0" cy="313183"/>
            </a:xfrm>
            <a:prstGeom prst="line">
              <a:avLst/>
            </a:prstGeom>
            <a:grpFill/>
            <a:ln w="12065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407" y="485816"/>
            <a:ext cx="1710353" cy="1121544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454827" y="1591224"/>
            <a:ext cx="3465924" cy="5814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Отраслевой совет по профессиональным квалификациям</a:t>
            </a:r>
            <a:endParaRPr lang="ko-KR" altLang="en-US" sz="1400" b="1" dirty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46" name="Group 2">
            <a:extLst>
              <a:ext uri="{FF2B5EF4-FFF2-40B4-BE49-F238E27FC236}">
                <a16:creationId xmlns="" xmlns:a16="http://schemas.microsoft.com/office/drawing/2014/main" id="{04CA3B91-FB30-4B5C-8CC8-A69E4B7FE491}"/>
              </a:ext>
            </a:extLst>
          </p:cNvPr>
          <p:cNvGrpSpPr/>
          <p:nvPr/>
        </p:nvGrpSpPr>
        <p:grpSpPr>
          <a:xfrm>
            <a:off x="7169016" y="1209765"/>
            <a:ext cx="3989263" cy="1133559"/>
            <a:chOff x="4567071" y="1844824"/>
            <a:chExt cx="6113041" cy="2750615"/>
          </a:xfrm>
        </p:grpSpPr>
        <p:sp>
          <p:nvSpPr>
            <p:cNvPr id="47" name="Rectangle 4">
              <a:extLst>
                <a:ext uri="{FF2B5EF4-FFF2-40B4-BE49-F238E27FC236}">
                  <a16:creationId xmlns="" xmlns:a16="http://schemas.microsoft.com/office/drawing/2014/main" id="{34848336-2BE9-4949-8D04-37CB2FE05E4B}"/>
                </a:ext>
              </a:extLst>
            </p:cNvPr>
            <p:cNvSpPr/>
            <p:nvPr/>
          </p:nvSpPr>
          <p:spPr>
            <a:xfrm>
              <a:off x="4572000" y="3731342"/>
              <a:ext cx="1676901" cy="864097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  <a:gd name="connsiteX0" fmla="*/ 0 w 1676900"/>
                <a:gd name="connsiteY0" fmla="*/ 35509 h 908486"/>
                <a:gd name="connsiteX1" fmla="*/ 1659145 w 1676900"/>
                <a:gd name="connsiteY1" fmla="*/ 0 h 908486"/>
                <a:gd name="connsiteX2" fmla="*/ 1676900 w 1676900"/>
                <a:gd name="connsiteY2" fmla="*/ 855218 h 908486"/>
                <a:gd name="connsiteX3" fmla="*/ 0 w 1676900"/>
                <a:gd name="connsiteY3" fmla="*/ 908486 h 908486"/>
                <a:gd name="connsiteX4" fmla="*/ 0 w 1676900"/>
                <a:gd name="connsiteY4" fmla="*/ 35509 h 908486"/>
                <a:gd name="connsiteX0" fmla="*/ 0 w 1676900"/>
                <a:gd name="connsiteY0" fmla="*/ 35509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35509 h 855218"/>
                <a:gd name="connsiteX0" fmla="*/ 0 w 1676900"/>
                <a:gd name="connsiteY0" fmla="*/ 8876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8876 h 855218"/>
                <a:gd name="connsiteX0" fmla="*/ 8878 w 1685778"/>
                <a:gd name="connsiteY0" fmla="*/ 8876 h 855218"/>
                <a:gd name="connsiteX1" fmla="*/ 1668023 w 1685778"/>
                <a:gd name="connsiteY1" fmla="*/ 0 h 855218"/>
                <a:gd name="connsiteX2" fmla="*/ 1685778 w 1685778"/>
                <a:gd name="connsiteY2" fmla="*/ 855218 h 855218"/>
                <a:gd name="connsiteX3" fmla="*/ 0 w 1685778"/>
                <a:gd name="connsiteY3" fmla="*/ 153884 h 855218"/>
                <a:gd name="connsiteX4" fmla="*/ 8878 w 1685778"/>
                <a:gd name="connsiteY4" fmla="*/ 8876 h 855218"/>
                <a:gd name="connsiteX0" fmla="*/ 8878 w 1685778"/>
                <a:gd name="connsiteY0" fmla="*/ 26632 h 872974"/>
                <a:gd name="connsiteX1" fmla="*/ 1676901 w 1685778"/>
                <a:gd name="connsiteY1" fmla="*/ 0 h 872974"/>
                <a:gd name="connsiteX2" fmla="*/ 1685778 w 1685778"/>
                <a:gd name="connsiteY2" fmla="*/ 872974 h 872974"/>
                <a:gd name="connsiteX3" fmla="*/ 0 w 1685778"/>
                <a:gd name="connsiteY3" fmla="*/ 171640 h 872974"/>
                <a:gd name="connsiteX4" fmla="*/ 8878 w 1685778"/>
                <a:gd name="connsiteY4" fmla="*/ 26632 h 872974"/>
                <a:gd name="connsiteX0" fmla="*/ 8878 w 1694655"/>
                <a:gd name="connsiteY0" fmla="*/ 26632 h 801953"/>
                <a:gd name="connsiteX1" fmla="*/ 1676901 w 1694655"/>
                <a:gd name="connsiteY1" fmla="*/ 0 h 801953"/>
                <a:gd name="connsiteX2" fmla="*/ 1694655 w 1694655"/>
                <a:gd name="connsiteY2" fmla="*/ 801953 h 801953"/>
                <a:gd name="connsiteX3" fmla="*/ 0 w 1694655"/>
                <a:gd name="connsiteY3" fmla="*/ 171640 h 801953"/>
                <a:gd name="connsiteX4" fmla="*/ 8878 w 1694655"/>
                <a:gd name="connsiteY4" fmla="*/ 26632 h 801953"/>
                <a:gd name="connsiteX0" fmla="*/ 8878 w 1721288"/>
                <a:gd name="connsiteY0" fmla="*/ 26632 h 872974"/>
                <a:gd name="connsiteX1" fmla="*/ 1676901 w 1721288"/>
                <a:gd name="connsiteY1" fmla="*/ 0 h 872974"/>
                <a:gd name="connsiteX2" fmla="*/ 1721288 w 1721288"/>
                <a:gd name="connsiteY2" fmla="*/ 872974 h 872974"/>
                <a:gd name="connsiteX3" fmla="*/ 0 w 1721288"/>
                <a:gd name="connsiteY3" fmla="*/ 171640 h 872974"/>
                <a:gd name="connsiteX4" fmla="*/ 8878 w 1721288"/>
                <a:gd name="connsiteY4" fmla="*/ 26632 h 872974"/>
                <a:gd name="connsiteX0" fmla="*/ 8878 w 1676901"/>
                <a:gd name="connsiteY0" fmla="*/ 26632 h 855219"/>
                <a:gd name="connsiteX1" fmla="*/ 1676901 w 1676901"/>
                <a:gd name="connsiteY1" fmla="*/ 0 h 855219"/>
                <a:gd name="connsiteX2" fmla="*/ 1676900 w 1676901"/>
                <a:gd name="connsiteY2" fmla="*/ 855219 h 855219"/>
                <a:gd name="connsiteX3" fmla="*/ 0 w 1676901"/>
                <a:gd name="connsiteY3" fmla="*/ 171640 h 855219"/>
                <a:gd name="connsiteX4" fmla="*/ 8878 w 1676901"/>
                <a:gd name="connsiteY4" fmla="*/ 26632 h 855219"/>
                <a:gd name="connsiteX0" fmla="*/ 8878 w 1676901"/>
                <a:gd name="connsiteY0" fmla="*/ 26632 h 943996"/>
                <a:gd name="connsiteX1" fmla="*/ 1676901 w 1676901"/>
                <a:gd name="connsiteY1" fmla="*/ 0 h 943996"/>
                <a:gd name="connsiteX2" fmla="*/ 1668023 w 1676901"/>
                <a:gd name="connsiteY2" fmla="*/ 943996 h 943996"/>
                <a:gd name="connsiteX3" fmla="*/ 0 w 1676901"/>
                <a:gd name="connsiteY3" fmla="*/ 171640 h 943996"/>
                <a:gd name="connsiteX4" fmla="*/ 8878 w 1676901"/>
                <a:gd name="connsiteY4" fmla="*/ 26632 h 943996"/>
                <a:gd name="connsiteX0" fmla="*/ 8878 w 1676901"/>
                <a:gd name="connsiteY0" fmla="*/ 26632 h 864097"/>
                <a:gd name="connsiteX1" fmla="*/ 1676901 w 1676901"/>
                <a:gd name="connsiteY1" fmla="*/ 0 h 864097"/>
                <a:gd name="connsiteX2" fmla="*/ 1659145 w 1676901"/>
                <a:gd name="connsiteY2" fmla="*/ 864097 h 864097"/>
                <a:gd name="connsiteX3" fmla="*/ 0 w 1676901"/>
                <a:gd name="connsiteY3" fmla="*/ 171640 h 864097"/>
                <a:gd name="connsiteX4" fmla="*/ 8878 w 1676901"/>
                <a:gd name="connsiteY4" fmla="*/ 26632 h 86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901" h="864097">
                  <a:moveTo>
                    <a:pt x="8878" y="26632"/>
                  </a:moveTo>
                  <a:lnTo>
                    <a:pt x="1676901" y="0"/>
                  </a:lnTo>
                  <a:cubicBezTo>
                    <a:pt x="1676901" y="285073"/>
                    <a:pt x="1659145" y="579024"/>
                    <a:pt x="1659145" y="864097"/>
                  </a:cubicBezTo>
                  <a:lnTo>
                    <a:pt x="0" y="171640"/>
                  </a:lnTo>
                  <a:lnTo>
                    <a:pt x="8878" y="26632"/>
                  </a:lnTo>
                  <a:close/>
                </a:path>
              </a:pathLst>
            </a:custGeom>
            <a:gradFill flip="none" rotWithShape="1">
              <a:gsLst>
                <a:gs pos="50000">
                  <a:schemeClr val="accent2">
                    <a:alpha val="0"/>
                  </a:schemeClr>
                </a:gs>
                <a:gs pos="80000">
                  <a:schemeClr val="accent2">
                    <a:alpha val="85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Rectangle 5">
              <a:extLst>
                <a:ext uri="{FF2B5EF4-FFF2-40B4-BE49-F238E27FC236}">
                  <a16:creationId xmlns="" xmlns:a16="http://schemas.microsoft.com/office/drawing/2014/main" id="{EEDB168D-6E81-4BD8-9D10-155CA15910EC}"/>
                </a:ext>
              </a:extLst>
            </p:cNvPr>
            <p:cNvSpPr/>
            <p:nvPr/>
          </p:nvSpPr>
          <p:spPr>
            <a:xfrm>
              <a:off x="6228184" y="1844824"/>
              <a:ext cx="4451928" cy="8640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9" name="Rectangle 4">
              <a:extLst>
                <a:ext uri="{FF2B5EF4-FFF2-40B4-BE49-F238E27FC236}">
                  <a16:creationId xmlns="" xmlns:a16="http://schemas.microsoft.com/office/drawing/2014/main" id="{A0ED949F-5C5A-4AC7-9ED9-1821694B9B79}"/>
                </a:ext>
              </a:extLst>
            </p:cNvPr>
            <p:cNvSpPr/>
            <p:nvPr/>
          </p:nvSpPr>
          <p:spPr>
            <a:xfrm>
              <a:off x="4577918" y="1844826"/>
              <a:ext cx="1668022" cy="1822884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68022"/>
                <a:gd name="connsiteY0" fmla="*/ 1713390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13390 h 1849518"/>
                <a:gd name="connsiteX0" fmla="*/ 0 w 1668022"/>
                <a:gd name="connsiteY0" fmla="*/ 1713390 h 1787374"/>
                <a:gd name="connsiteX1" fmla="*/ 1650267 w 1668022"/>
                <a:gd name="connsiteY1" fmla="*/ 0 h 1787374"/>
                <a:gd name="connsiteX2" fmla="*/ 1668022 w 1668022"/>
                <a:gd name="connsiteY2" fmla="*/ 855218 h 1787374"/>
                <a:gd name="connsiteX3" fmla="*/ 26633 w 1668022"/>
                <a:gd name="connsiteY3" fmla="*/ 1787374 h 1787374"/>
                <a:gd name="connsiteX4" fmla="*/ 0 w 1668022"/>
                <a:gd name="connsiteY4" fmla="*/ 1713390 h 1787374"/>
                <a:gd name="connsiteX0" fmla="*/ 0 w 1668022"/>
                <a:gd name="connsiteY0" fmla="*/ 1713390 h 1805129"/>
                <a:gd name="connsiteX1" fmla="*/ 1650267 w 1668022"/>
                <a:gd name="connsiteY1" fmla="*/ 0 h 1805129"/>
                <a:gd name="connsiteX2" fmla="*/ 1668022 w 1668022"/>
                <a:gd name="connsiteY2" fmla="*/ 855218 h 1805129"/>
                <a:gd name="connsiteX3" fmla="*/ 35511 w 1668022"/>
                <a:gd name="connsiteY3" fmla="*/ 1805129 h 1805129"/>
                <a:gd name="connsiteX4" fmla="*/ 0 w 1668022"/>
                <a:gd name="connsiteY4" fmla="*/ 1713390 h 1805129"/>
                <a:gd name="connsiteX0" fmla="*/ 0 w 1668022"/>
                <a:gd name="connsiteY0" fmla="*/ 1713390 h 1822885"/>
                <a:gd name="connsiteX1" fmla="*/ 1650267 w 1668022"/>
                <a:gd name="connsiteY1" fmla="*/ 0 h 1822885"/>
                <a:gd name="connsiteX2" fmla="*/ 1668022 w 1668022"/>
                <a:gd name="connsiteY2" fmla="*/ 855218 h 1822885"/>
                <a:gd name="connsiteX3" fmla="*/ 35511 w 1668022"/>
                <a:gd name="connsiteY3" fmla="*/ 1822885 h 1822885"/>
                <a:gd name="connsiteX4" fmla="*/ 0 w 1668022"/>
                <a:gd name="connsiteY4" fmla="*/ 1713390 h 1822885"/>
                <a:gd name="connsiteX0" fmla="*/ 0 w 1668022"/>
                <a:gd name="connsiteY0" fmla="*/ 1702959 h 1812454"/>
                <a:gd name="connsiteX1" fmla="*/ 1657230 w 1668022"/>
                <a:gd name="connsiteY1" fmla="*/ 0 h 1812454"/>
                <a:gd name="connsiteX2" fmla="*/ 1668022 w 1668022"/>
                <a:gd name="connsiteY2" fmla="*/ 844787 h 1812454"/>
                <a:gd name="connsiteX3" fmla="*/ 35511 w 1668022"/>
                <a:gd name="connsiteY3" fmla="*/ 1812454 h 1812454"/>
                <a:gd name="connsiteX4" fmla="*/ 0 w 1668022"/>
                <a:gd name="connsiteY4" fmla="*/ 1702959 h 1812454"/>
                <a:gd name="connsiteX0" fmla="*/ 0 w 1668022"/>
                <a:gd name="connsiteY0" fmla="*/ 1720343 h 1829838"/>
                <a:gd name="connsiteX1" fmla="*/ 1664192 w 1668022"/>
                <a:gd name="connsiteY1" fmla="*/ 0 h 1829838"/>
                <a:gd name="connsiteX2" fmla="*/ 1668022 w 1668022"/>
                <a:gd name="connsiteY2" fmla="*/ 862171 h 1829838"/>
                <a:gd name="connsiteX3" fmla="*/ 35511 w 1668022"/>
                <a:gd name="connsiteY3" fmla="*/ 1829838 h 1829838"/>
                <a:gd name="connsiteX4" fmla="*/ 0 w 1668022"/>
                <a:gd name="connsiteY4" fmla="*/ 1720343 h 1829838"/>
                <a:gd name="connsiteX0" fmla="*/ 0 w 1668022"/>
                <a:gd name="connsiteY0" fmla="*/ 1713389 h 1822884"/>
                <a:gd name="connsiteX1" fmla="*/ 1664192 w 1668022"/>
                <a:gd name="connsiteY1" fmla="*/ 0 h 1822884"/>
                <a:gd name="connsiteX2" fmla="*/ 1668022 w 1668022"/>
                <a:gd name="connsiteY2" fmla="*/ 855217 h 1822884"/>
                <a:gd name="connsiteX3" fmla="*/ 35511 w 1668022"/>
                <a:gd name="connsiteY3" fmla="*/ 1822884 h 1822884"/>
                <a:gd name="connsiteX4" fmla="*/ 0 w 1668022"/>
                <a:gd name="connsiteY4" fmla="*/ 1713389 h 1822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8022" h="1822884">
                  <a:moveTo>
                    <a:pt x="0" y="1713389"/>
                  </a:moveTo>
                  <a:lnTo>
                    <a:pt x="1664192" y="0"/>
                  </a:lnTo>
                  <a:cubicBezTo>
                    <a:pt x="1665469" y="287390"/>
                    <a:pt x="1666745" y="567827"/>
                    <a:pt x="1668022" y="855217"/>
                  </a:cubicBezTo>
                  <a:lnTo>
                    <a:pt x="35511" y="1822884"/>
                  </a:lnTo>
                  <a:lnTo>
                    <a:pt x="0" y="1713389"/>
                  </a:lnTo>
                  <a:close/>
                </a:path>
              </a:pathLst>
            </a:custGeom>
            <a:gradFill flip="none" rotWithShape="1">
              <a:gsLst>
                <a:gs pos="35000">
                  <a:schemeClr val="accent2">
                    <a:alpha val="0"/>
                  </a:schemeClr>
                </a:gs>
                <a:gs pos="80000">
                  <a:schemeClr val="accent2">
                    <a:alpha val="85000"/>
                  </a:schemeClr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0" name="Rectangle 7">
              <a:extLst>
                <a:ext uri="{FF2B5EF4-FFF2-40B4-BE49-F238E27FC236}">
                  <a16:creationId xmlns="" xmlns:a16="http://schemas.microsoft.com/office/drawing/2014/main" id="{2846717B-0749-4FB1-8FD2-BA9C3AEA786A}"/>
                </a:ext>
              </a:extLst>
            </p:cNvPr>
            <p:cNvSpPr/>
            <p:nvPr/>
          </p:nvSpPr>
          <p:spPr>
            <a:xfrm>
              <a:off x="6228184" y="2787832"/>
              <a:ext cx="4451928" cy="8640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1" name="Rectangle 8">
              <a:extLst>
                <a:ext uri="{FF2B5EF4-FFF2-40B4-BE49-F238E27FC236}">
                  <a16:creationId xmlns="" xmlns:a16="http://schemas.microsoft.com/office/drawing/2014/main" id="{20E4604E-F2B1-47E6-A0BD-B3F29B931BEE}"/>
                </a:ext>
              </a:extLst>
            </p:cNvPr>
            <p:cNvSpPr/>
            <p:nvPr/>
          </p:nvSpPr>
          <p:spPr>
            <a:xfrm>
              <a:off x="6228184" y="3730840"/>
              <a:ext cx="4451928" cy="8640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2" name="Rectangle 4">
              <a:extLst>
                <a:ext uri="{FF2B5EF4-FFF2-40B4-BE49-F238E27FC236}">
                  <a16:creationId xmlns="" xmlns:a16="http://schemas.microsoft.com/office/drawing/2014/main" id="{91CAFE70-A120-4719-BAFF-FD57CBAA2369}"/>
                </a:ext>
              </a:extLst>
            </p:cNvPr>
            <p:cNvSpPr/>
            <p:nvPr/>
          </p:nvSpPr>
          <p:spPr>
            <a:xfrm>
              <a:off x="4567071" y="2791036"/>
              <a:ext cx="1685778" cy="1002679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5778" h="1002679">
                  <a:moveTo>
                    <a:pt x="0" y="905521"/>
                  </a:moveTo>
                  <a:lnTo>
                    <a:pt x="1668023" y="0"/>
                  </a:lnTo>
                  <a:lnTo>
                    <a:pt x="1685778" y="855218"/>
                  </a:lnTo>
                  <a:lnTo>
                    <a:pt x="8878" y="908486"/>
                  </a:lnTo>
                  <a:cubicBezTo>
                    <a:pt x="8878" y="573106"/>
                    <a:pt x="0" y="1240901"/>
                    <a:pt x="0" y="905521"/>
                  </a:cubicBezTo>
                  <a:close/>
                </a:path>
              </a:pathLst>
            </a:custGeom>
            <a:gradFill flip="none" rotWithShape="1">
              <a:gsLst>
                <a:gs pos="50000">
                  <a:schemeClr val="accent2">
                    <a:alpha val="0"/>
                  </a:schemeClr>
                </a:gs>
                <a:gs pos="80000">
                  <a:schemeClr val="accent2">
                    <a:alpha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061224" y="1244325"/>
            <a:ext cx="337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Представители МЗ РК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188295" y="2024568"/>
            <a:ext cx="337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Представители НПП «</a:t>
            </a:r>
            <a:r>
              <a:rPr lang="ru-RU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Атамекен</a:t>
            </a:r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7989677" y="1538524"/>
            <a:ext cx="3377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Представители КПК (Комитет по профессиональным квалификациям)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6" name="Group 2">
            <a:extLst>
              <a:ext uri="{FF2B5EF4-FFF2-40B4-BE49-F238E27FC236}">
                <a16:creationId xmlns="" xmlns:a16="http://schemas.microsoft.com/office/drawing/2014/main" id="{04CA3B91-FB30-4B5C-8CC8-A69E4B7FE491}"/>
              </a:ext>
            </a:extLst>
          </p:cNvPr>
          <p:cNvGrpSpPr/>
          <p:nvPr/>
        </p:nvGrpSpPr>
        <p:grpSpPr>
          <a:xfrm flipH="1">
            <a:off x="1175080" y="1231744"/>
            <a:ext cx="3989263" cy="1133559"/>
            <a:chOff x="4567071" y="1844824"/>
            <a:chExt cx="6113041" cy="2750615"/>
          </a:xfrm>
        </p:grpSpPr>
        <p:sp>
          <p:nvSpPr>
            <p:cNvPr id="57" name="Rectangle 4">
              <a:extLst>
                <a:ext uri="{FF2B5EF4-FFF2-40B4-BE49-F238E27FC236}">
                  <a16:creationId xmlns="" xmlns:a16="http://schemas.microsoft.com/office/drawing/2014/main" id="{34848336-2BE9-4949-8D04-37CB2FE05E4B}"/>
                </a:ext>
              </a:extLst>
            </p:cNvPr>
            <p:cNvSpPr/>
            <p:nvPr/>
          </p:nvSpPr>
          <p:spPr>
            <a:xfrm>
              <a:off x="4572000" y="3731342"/>
              <a:ext cx="1676901" cy="864097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  <a:gd name="connsiteX0" fmla="*/ 0 w 1676900"/>
                <a:gd name="connsiteY0" fmla="*/ 35509 h 908486"/>
                <a:gd name="connsiteX1" fmla="*/ 1659145 w 1676900"/>
                <a:gd name="connsiteY1" fmla="*/ 0 h 908486"/>
                <a:gd name="connsiteX2" fmla="*/ 1676900 w 1676900"/>
                <a:gd name="connsiteY2" fmla="*/ 855218 h 908486"/>
                <a:gd name="connsiteX3" fmla="*/ 0 w 1676900"/>
                <a:gd name="connsiteY3" fmla="*/ 908486 h 908486"/>
                <a:gd name="connsiteX4" fmla="*/ 0 w 1676900"/>
                <a:gd name="connsiteY4" fmla="*/ 35509 h 908486"/>
                <a:gd name="connsiteX0" fmla="*/ 0 w 1676900"/>
                <a:gd name="connsiteY0" fmla="*/ 35509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35509 h 855218"/>
                <a:gd name="connsiteX0" fmla="*/ 0 w 1676900"/>
                <a:gd name="connsiteY0" fmla="*/ 8876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8876 h 855218"/>
                <a:gd name="connsiteX0" fmla="*/ 8878 w 1685778"/>
                <a:gd name="connsiteY0" fmla="*/ 8876 h 855218"/>
                <a:gd name="connsiteX1" fmla="*/ 1668023 w 1685778"/>
                <a:gd name="connsiteY1" fmla="*/ 0 h 855218"/>
                <a:gd name="connsiteX2" fmla="*/ 1685778 w 1685778"/>
                <a:gd name="connsiteY2" fmla="*/ 855218 h 855218"/>
                <a:gd name="connsiteX3" fmla="*/ 0 w 1685778"/>
                <a:gd name="connsiteY3" fmla="*/ 153884 h 855218"/>
                <a:gd name="connsiteX4" fmla="*/ 8878 w 1685778"/>
                <a:gd name="connsiteY4" fmla="*/ 8876 h 855218"/>
                <a:gd name="connsiteX0" fmla="*/ 8878 w 1685778"/>
                <a:gd name="connsiteY0" fmla="*/ 26632 h 872974"/>
                <a:gd name="connsiteX1" fmla="*/ 1676901 w 1685778"/>
                <a:gd name="connsiteY1" fmla="*/ 0 h 872974"/>
                <a:gd name="connsiteX2" fmla="*/ 1685778 w 1685778"/>
                <a:gd name="connsiteY2" fmla="*/ 872974 h 872974"/>
                <a:gd name="connsiteX3" fmla="*/ 0 w 1685778"/>
                <a:gd name="connsiteY3" fmla="*/ 171640 h 872974"/>
                <a:gd name="connsiteX4" fmla="*/ 8878 w 1685778"/>
                <a:gd name="connsiteY4" fmla="*/ 26632 h 872974"/>
                <a:gd name="connsiteX0" fmla="*/ 8878 w 1694655"/>
                <a:gd name="connsiteY0" fmla="*/ 26632 h 801953"/>
                <a:gd name="connsiteX1" fmla="*/ 1676901 w 1694655"/>
                <a:gd name="connsiteY1" fmla="*/ 0 h 801953"/>
                <a:gd name="connsiteX2" fmla="*/ 1694655 w 1694655"/>
                <a:gd name="connsiteY2" fmla="*/ 801953 h 801953"/>
                <a:gd name="connsiteX3" fmla="*/ 0 w 1694655"/>
                <a:gd name="connsiteY3" fmla="*/ 171640 h 801953"/>
                <a:gd name="connsiteX4" fmla="*/ 8878 w 1694655"/>
                <a:gd name="connsiteY4" fmla="*/ 26632 h 801953"/>
                <a:gd name="connsiteX0" fmla="*/ 8878 w 1721288"/>
                <a:gd name="connsiteY0" fmla="*/ 26632 h 872974"/>
                <a:gd name="connsiteX1" fmla="*/ 1676901 w 1721288"/>
                <a:gd name="connsiteY1" fmla="*/ 0 h 872974"/>
                <a:gd name="connsiteX2" fmla="*/ 1721288 w 1721288"/>
                <a:gd name="connsiteY2" fmla="*/ 872974 h 872974"/>
                <a:gd name="connsiteX3" fmla="*/ 0 w 1721288"/>
                <a:gd name="connsiteY3" fmla="*/ 171640 h 872974"/>
                <a:gd name="connsiteX4" fmla="*/ 8878 w 1721288"/>
                <a:gd name="connsiteY4" fmla="*/ 26632 h 872974"/>
                <a:gd name="connsiteX0" fmla="*/ 8878 w 1676901"/>
                <a:gd name="connsiteY0" fmla="*/ 26632 h 855219"/>
                <a:gd name="connsiteX1" fmla="*/ 1676901 w 1676901"/>
                <a:gd name="connsiteY1" fmla="*/ 0 h 855219"/>
                <a:gd name="connsiteX2" fmla="*/ 1676900 w 1676901"/>
                <a:gd name="connsiteY2" fmla="*/ 855219 h 855219"/>
                <a:gd name="connsiteX3" fmla="*/ 0 w 1676901"/>
                <a:gd name="connsiteY3" fmla="*/ 171640 h 855219"/>
                <a:gd name="connsiteX4" fmla="*/ 8878 w 1676901"/>
                <a:gd name="connsiteY4" fmla="*/ 26632 h 855219"/>
                <a:gd name="connsiteX0" fmla="*/ 8878 w 1676901"/>
                <a:gd name="connsiteY0" fmla="*/ 26632 h 943996"/>
                <a:gd name="connsiteX1" fmla="*/ 1676901 w 1676901"/>
                <a:gd name="connsiteY1" fmla="*/ 0 h 943996"/>
                <a:gd name="connsiteX2" fmla="*/ 1668023 w 1676901"/>
                <a:gd name="connsiteY2" fmla="*/ 943996 h 943996"/>
                <a:gd name="connsiteX3" fmla="*/ 0 w 1676901"/>
                <a:gd name="connsiteY3" fmla="*/ 171640 h 943996"/>
                <a:gd name="connsiteX4" fmla="*/ 8878 w 1676901"/>
                <a:gd name="connsiteY4" fmla="*/ 26632 h 943996"/>
                <a:gd name="connsiteX0" fmla="*/ 8878 w 1676901"/>
                <a:gd name="connsiteY0" fmla="*/ 26632 h 864097"/>
                <a:gd name="connsiteX1" fmla="*/ 1676901 w 1676901"/>
                <a:gd name="connsiteY1" fmla="*/ 0 h 864097"/>
                <a:gd name="connsiteX2" fmla="*/ 1659145 w 1676901"/>
                <a:gd name="connsiteY2" fmla="*/ 864097 h 864097"/>
                <a:gd name="connsiteX3" fmla="*/ 0 w 1676901"/>
                <a:gd name="connsiteY3" fmla="*/ 171640 h 864097"/>
                <a:gd name="connsiteX4" fmla="*/ 8878 w 1676901"/>
                <a:gd name="connsiteY4" fmla="*/ 26632 h 86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901" h="864097">
                  <a:moveTo>
                    <a:pt x="8878" y="26632"/>
                  </a:moveTo>
                  <a:lnTo>
                    <a:pt x="1676901" y="0"/>
                  </a:lnTo>
                  <a:cubicBezTo>
                    <a:pt x="1676901" y="285073"/>
                    <a:pt x="1659145" y="579024"/>
                    <a:pt x="1659145" y="864097"/>
                  </a:cubicBezTo>
                  <a:lnTo>
                    <a:pt x="0" y="171640"/>
                  </a:lnTo>
                  <a:lnTo>
                    <a:pt x="8878" y="26632"/>
                  </a:lnTo>
                  <a:close/>
                </a:path>
              </a:pathLst>
            </a:custGeom>
            <a:gradFill flip="none" rotWithShape="1">
              <a:gsLst>
                <a:gs pos="50000">
                  <a:schemeClr val="accent2">
                    <a:alpha val="0"/>
                  </a:schemeClr>
                </a:gs>
                <a:gs pos="80000">
                  <a:schemeClr val="accent2">
                    <a:alpha val="85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8" name="Rectangle 5">
              <a:extLst>
                <a:ext uri="{FF2B5EF4-FFF2-40B4-BE49-F238E27FC236}">
                  <a16:creationId xmlns="" xmlns:a16="http://schemas.microsoft.com/office/drawing/2014/main" id="{EEDB168D-6E81-4BD8-9D10-155CA15910EC}"/>
                </a:ext>
              </a:extLst>
            </p:cNvPr>
            <p:cNvSpPr/>
            <p:nvPr/>
          </p:nvSpPr>
          <p:spPr>
            <a:xfrm>
              <a:off x="6228184" y="1844824"/>
              <a:ext cx="4451928" cy="8640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9" name="Rectangle 4">
              <a:extLst>
                <a:ext uri="{FF2B5EF4-FFF2-40B4-BE49-F238E27FC236}">
                  <a16:creationId xmlns="" xmlns:a16="http://schemas.microsoft.com/office/drawing/2014/main" id="{A0ED949F-5C5A-4AC7-9ED9-1821694B9B79}"/>
                </a:ext>
              </a:extLst>
            </p:cNvPr>
            <p:cNvSpPr/>
            <p:nvPr/>
          </p:nvSpPr>
          <p:spPr>
            <a:xfrm>
              <a:off x="4577918" y="1844826"/>
              <a:ext cx="1668022" cy="1822884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68022"/>
                <a:gd name="connsiteY0" fmla="*/ 1713390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13390 h 1849518"/>
                <a:gd name="connsiteX0" fmla="*/ 0 w 1668022"/>
                <a:gd name="connsiteY0" fmla="*/ 1713390 h 1787374"/>
                <a:gd name="connsiteX1" fmla="*/ 1650267 w 1668022"/>
                <a:gd name="connsiteY1" fmla="*/ 0 h 1787374"/>
                <a:gd name="connsiteX2" fmla="*/ 1668022 w 1668022"/>
                <a:gd name="connsiteY2" fmla="*/ 855218 h 1787374"/>
                <a:gd name="connsiteX3" fmla="*/ 26633 w 1668022"/>
                <a:gd name="connsiteY3" fmla="*/ 1787374 h 1787374"/>
                <a:gd name="connsiteX4" fmla="*/ 0 w 1668022"/>
                <a:gd name="connsiteY4" fmla="*/ 1713390 h 1787374"/>
                <a:gd name="connsiteX0" fmla="*/ 0 w 1668022"/>
                <a:gd name="connsiteY0" fmla="*/ 1713390 h 1805129"/>
                <a:gd name="connsiteX1" fmla="*/ 1650267 w 1668022"/>
                <a:gd name="connsiteY1" fmla="*/ 0 h 1805129"/>
                <a:gd name="connsiteX2" fmla="*/ 1668022 w 1668022"/>
                <a:gd name="connsiteY2" fmla="*/ 855218 h 1805129"/>
                <a:gd name="connsiteX3" fmla="*/ 35511 w 1668022"/>
                <a:gd name="connsiteY3" fmla="*/ 1805129 h 1805129"/>
                <a:gd name="connsiteX4" fmla="*/ 0 w 1668022"/>
                <a:gd name="connsiteY4" fmla="*/ 1713390 h 1805129"/>
                <a:gd name="connsiteX0" fmla="*/ 0 w 1668022"/>
                <a:gd name="connsiteY0" fmla="*/ 1713390 h 1822885"/>
                <a:gd name="connsiteX1" fmla="*/ 1650267 w 1668022"/>
                <a:gd name="connsiteY1" fmla="*/ 0 h 1822885"/>
                <a:gd name="connsiteX2" fmla="*/ 1668022 w 1668022"/>
                <a:gd name="connsiteY2" fmla="*/ 855218 h 1822885"/>
                <a:gd name="connsiteX3" fmla="*/ 35511 w 1668022"/>
                <a:gd name="connsiteY3" fmla="*/ 1822885 h 1822885"/>
                <a:gd name="connsiteX4" fmla="*/ 0 w 1668022"/>
                <a:gd name="connsiteY4" fmla="*/ 1713390 h 1822885"/>
                <a:gd name="connsiteX0" fmla="*/ 0 w 1668022"/>
                <a:gd name="connsiteY0" fmla="*/ 1702959 h 1812454"/>
                <a:gd name="connsiteX1" fmla="*/ 1657230 w 1668022"/>
                <a:gd name="connsiteY1" fmla="*/ 0 h 1812454"/>
                <a:gd name="connsiteX2" fmla="*/ 1668022 w 1668022"/>
                <a:gd name="connsiteY2" fmla="*/ 844787 h 1812454"/>
                <a:gd name="connsiteX3" fmla="*/ 35511 w 1668022"/>
                <a:gd name="connsiteY3" fmla="*/ 1812454 h 1812454"/>
                <a:gd name="connsiteX4" fmla="*/ 0 w 1668022"/>
                <a:gd name="connsiteY4" fmla="*/ 1702959 h 1812454"/>
                <a:gd name="connsiteX0" fmla="*/ 0 w 1668022"/>
                <a:gd name="connsiteY0" fmla="*/ 1720343 h 1829838"/>
                <a:gd name="connsiteX1" fmla="*/ 1664192 w 1668022"/>
                <a:gd name="connsiteY1" fmla="*/ 0 h 1829838"/>
                <a:gd name="connsiteX2" fmla="*/ 1668022 w 1668022"/>
                <a:gd name="connsiteY2" fmla="*/ 862171 h 1829838"/>
                <a:gd name="connsiteX3" fmla="*/ 35511 w 1668022"/>
                <a:gd name="connsiteY3" fmla="*/ 1829838 h 1829838"/>
                <a:gd name="connsiteX4" fmla="*/ 0 w 1668022"/>
                <a:gd name="connsiteY4" fmla="*/ 1720343 h 1829838"/>
                <a:gd name="connsiteX0" fmla="*/ 0 w 1668022"/>
                <a:gd name="connsiteY0" fmla="*/ 1713389 h 1822884"/>
                <a:gd name="connsiteX1" fmla="*/ 1664192 w 1668022"/>
                <a:gd name="connsiteY1" fmla="*/ 0 h 1822884"/>
                <a:gd name="connsiteX2" fmla="*/ 1668022 w 1668022"/>
                <a:gd name="connsiteY2" fmla="*/ 855217 h 1822884"/>
                <a:gd name="connsiteX3" fmla="*/ 35511 w 1668022"/>
                <a:gd name="connsiteY3" fmla="*/ 1822884 h 1822884"/>
                <a:gd name="connsiteX4" fmla="*/ 0 w 1668022"/>
                <a:gd name="connsiteY4" fmla="*/ 1713389 h 1822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8022" h="1822884">
                  <a:moveTo>
                    <a:pt x="0" y="1713389"/>
                  </a:moveTo>
                  <a:lnTo>
                    <a:pt x="1664192" y="0"/>
                  </a:lnTo>
                  <a:cubicBezTo>
                    <a:pt x="1665469" y="287390"/>
                    <a:pt x="1666745" y="567827"/>
                    <a:pt x="1668022" y="855217"/>
                  </a:cubicBezTo>
                  <a:lnTo>
                    <a:pt x="35511" y="1822884"/>
                  </a:lnTo>
                  <a:lnTo>
                    <a:pt x="0" y="1713389"/>
                  </a:lnTo>
                  <a:close/>
                </a:path>
              </a:pathLst>
            </a:custGeom>
            <a:gradFill flip="none" rotWithShape="1">
              <a:gsLst>
                <a:gs pos="35000">
                  <a:schemeClr val="accent2">
                    <a:alpha val="0"/>
                  </a:schemeClr>
                </a:gs>
                <a:gs pos="80000">
                  <a:schemeClr val="accent2">
                    <a:alpha val="85000"/>
                  </a:schemeClr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0" name="Rectangle 7">
              <a:extLst>
                <a:ext uri="{FF2B5EF4-FFF2-40B4-BE49-F238E27FC236}">
                  <a16:creationId xmlns="" xmlns:a16="http://schemas.microsoft.com/office/drawing/2014/main" id="{2846717B-0749-4FB1-8FD2-BA9C3AEA786A}"/>
                </a:ext>
              </a:extLst>
            </p:cNvPr>
            <p:cNvSpPr/>
            <p:nvPr/>
          </p:nvSpPr>
          <p:spPr>
            <a:xfrm>
              <a:off x="6228184" y="2787832"/>
              <a:ext cx="4451928" cy="8640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1" name="Rectangle 8">
              <a:extLst>
                <a:ext uri="{FF2B5EF4-FFF2-40B4-BE49-F238E27FC236}">
                  <a16:creationId xmlns="" xmlns:a16="http://schemas.microsoft.com/office/drawing/2014/main" id="{20E4604E-F2B1-47E6-A0BD-B3F29B931BEE}"/>
                </a:ext>
              </a:extLst>
            </p:cNvPr>
            <p:cNvSpPr/>
            <p:nvPr/>
          </p:nvSpPr>
          <p:spPr>
            <a:xfrm>
              <a:off x="6228184" y="3730840"/>
              <a:ext cx="4451928" cy="8640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2" name="Rectangle 4">
              <a:extLst>
                <a:ext uri="{FF2B5EF4-FFF2-40B4-BE49-F238E27FC236}">
                  <a16:creationId xmlns="" xmlns:a16="http://schemas.microsoft.com/office/drawing/2014/main" id="{91CAFE70-A120-4719-BAFF-FD57CBAA2369}"/>
                </a:ext>
              </a:extLst>
            </p:cNvPr>
            <p:cNvSpPr/>
            <p:nvPr/>
          </p:nvSpPr>
          <p:spPr>
            <a:xfrm>
              <a:off x="4567071" y="2791036"/>
              <a:ext cx="1685778" cy="1002679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5778" h="1002679">
                  <a:moveTo>
                    <a:pt x="0" y="905521"/>
                  </a:moveTo>
                  <a:lnTo>
                    <a:pt x="1668023" y="0"/>
                  </a:lnTo>
                  <a:lnTo>
                    <a:pt x="1685778" y="855218"/>
                  </a:lnTo>
                  <a:lnTo>
                    <a:pt x="8878" y="908486"/>
                  </a:lnTo>
                  <a:cubicBezTo>
                    <a:pt x="8878" y="573106"/>
                    <a:pt x="0" y="1240901"/>
                    <a:pt x="0" y="905521"/>
                  </a:cubicBezTo>
                  <a:close/>
                </a:path>
              </a:pathLst>
            </a:custGeom>
            <a:gradFill flip="none" rotWithShape="1">
              <a:gsLst>
                <a:gs pos="50000">
                  <a:schemeClr val="accent2">
                    <a:alpha val="0"/>
                  </a:schemeClr>
                </a:gs>
                <a:gs pos="80000">
                  <a:schemeClr val="accent2">
                    <a:alpha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42785" y="1180441"/>
            <a:ext cx="355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Представители профсоюза работников здравоохранения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58708" y="1573058"/>
            <a:ext cx="355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Представители объединений </a:t>
            </a:r>
          </a:p>
          <a:p>
            <a:pPr algn="ctr"/>
            <a:r>
              <a:rPr lang="ru-RU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</a:t>
            </a:r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бразования и науки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41026" y="2043206"/>
            <a:ext cx="3556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Представители НЦНЭ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Текст 1"/>
          <p:cNvSpPr>
            <a:spLocks noGrp="1"/>
          </p:cNvSpPr>
          <p:nvPr>
            <p:ph type="body" sz="quarter" idx="10"/>
          </p:nvPr>
        </p:nvSpPr>
        <p:spPr>
          <a:xfrm>
            <a:off x="689879" y="45934"/>
            <a:ext cx="10867132" cy="35832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Отраслевые советы: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овет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профессиональным квалификациям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8" name="Oval 2">
            <a:extLst>
              <a:ext uri="{FF2B5EF4-FFF2-40B4-BE49-F238E27FC236}">
                <a16:creationId xmlns:a16="http://schemas.microsoft.com/office/drawing/2014/main" xmlns="" id="{C10CEFA8-23D1-4EB2-94E8-6CFAFFBEA7A7}"/>
              </a:ext>
            </a:extLst>
          </p:cNvPr>
          <p:cNvSpPr/>
          <p:nvPr/>
        </p:nvSpPr>
        <p:spPr>
          <a:xfrm>
            <a:off x="847958" y="4972404"/>
            <a:ext cx="1080000" cy="1080000"/>
          </a:xfrm>
          <a:prstGeom prst="ellipse">
            <a:avLst/>
          </a:prstGeom>
          <a:solidFill>
            <a:schemeClr val="accent1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9" name="Oval 3">
            <a:extLst>
              <a:ext uri="{FF2B5EF4-FFF2-40B4-BE49-F238E27FC236}">
                <a16:creationId xmlns:a16="http://schemas.microsoft.com/office/drawing/2014/main" xmlns="" id="{4F39CEE3-5CB4-4D9B-AF75-423F7507287A}"/>
              </a:ext>
            </a:extLst>
          </p:cNvPr>
          <p:cNvSpPr/>
          <p:nvPr/>
        </p:nvSpPr>
        <p:spPr>
          <a:xfrm>
            <a:off x="3259855" y="5037441"/>
            <a:ext cx="1080000" cy="1080000"/>
          </a:xfrm>
          <a:prstGeom prst="ellipse">
            <a:avLst/>
          </a:prstGeom>
          <a:solidFill>
            <a:schemeClr val="accent2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0" name="Oval 4">
            <a:extLst>
              <a:ext uri="{FF2B5EF4-FFF2-40B4-BE49-F238E27FC236}">
                <a16:creationId xmlns:a16="http://schemas.microsoft.com/office/drawing/2014/main" xmlns="" id="{50304938-D0E0-4FAD-9DE1-A82B06850BA0}"/>
              </a:ext>
            </a:extLst>
          </p:cNvPr>
          <p:cNvSpPr/>
          <p:nvPr/>
        </p:nvSpPr>
        <p:spPr>
          <a:xfrm>
            <a:off x="5671752" y="4996270"/>
            <a:ext cx="1080000" cy="1080000"/>
          </a:xfrm>
          <a:prstGeom prst="ellipse">
            <a:avLst/>
          </a:prstGeom>
          <a:solidFill>
            <a:schemeClr val="accent3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1" name="Oval 5">
            <a:extLst>
              <a:ext uri="{FF2B5EF4-FFF2-40B4-BE49-F238E27FC236}">
                <a16:creationId xmlns:a16="http://schemas.microsoft.com/office/drawing/2014/main" xmlns="" id="{371979D7-A9DE-48BD-8255-F9518CF4A17B}"/>
              </a:ext>
            </a:extLst>
          </p:cNvPr>
          <p:cNvSpPr/>
          <p:nvPr/>
        </p:nvSpPr>
        <p:spPr>
          <a:xfrm>
            <a:off x="8083648" y="4996270"/>
            <a:ext cx="1080000" cy="1080000"/>
          </a:xfrm>
          <a:prstGeom prst="ellipse">
            <a:avLst/>
          </a:prstGeom>
          <a:solidFill>
            <a:schemeClr val="accent4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196672" y="6193697"/>
            <a:ext cx="225004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КПК по акушерству и гинекологии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9" name="Straight Connector 10">
            <a:extLst>
              <a:ext uri="{FF2B5EF4-FFF2-40B4-BE49-F238E27FC236}">
                <a16:creationId xmlns:a16="http://schemas.microsoft.com/office/drawing/2014/main" xmlns="" id="{3A52DC4E-0951-445A-9A68-D0F5C82CB4C6}"/>
              </a:ext>
            </a:extLst>
          </p:cNvPr>
          <p:cNvCxnSpPr/>
          <p:nvPr/>
        </p:nvCxnSpPr>
        <p:spPr>
          <a:xfrm>
            <a:off x="6213021" y="4801835"/>
            <a:ext cx="0" cy="258806"/>
          </a:xfrm>
          <a:prstGeom prst="line">
            <a:avLst/>
          </a:prstGeom>
          <a:solidFill>
            <a:schemeClr val="bg1">
              <a:lumMod val="9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5">
            <a:extLst>
              <a:ext uri="{FF2B5EF4-FFF2-40B4-BE49-F238E27FC236}">
                <a16:creationId xmlns:a16="http://schemas.microsoft.com/office/drawing/2014/main" xmlns="" id="{371979D7-A9DE-48BD-8255-F9518CF4A17B}"/>
              </a:ext>
            </a:extLst>
          </p:cNvPr>
          <p:cNvSpPr/>
          <p:nvPr/>
        </p:nvSpPr>
        <p:spPr>
          <a:xfrm>
            <a:off x="10466133" y="4937012"/>
            <a:ext cx="1080000" cy="1080000"/>
          </a:xfrm>
          <a:prstGeom prst="ellipse">
            <a:avLst/>
          </a:prstGeom>
          <a:solidFill>
            <a:srgbClr val="9A6A75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2681721" y="6209819"/>
            <a:ext cx="225004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КПК по семейной медицине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5166770" y="6286029"/>
            <a:ext cx="225004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КПК по педиатрии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7505514" y="6286029"/>
            <a:ext cx="225004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КПК по сестринскому делу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9797622" y="6277593"/>
            <a:ext cx="225004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КПК по фармации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5" name="Freeform 97">
            <a:extLst>
              <a:ext uri="{FF2B5EF4-FFF2-40B4-BE49-F238E27FC236}">
                <a16:creationId xmlns:a16="http://schemas.microsoft.com/office/drawing/2014/main" xmlns="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1078405" y="5304952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6" name="Freeform: Shape 36">
            <a:extLst>
              <a:ext uri="{FF2B5EF4-FFF2-40B4-BE49-F238E27FC236}">
                <a16:creationId xmlns:a16="http://schemas.microsoft.com/office/drawing/2014/main" xmlns="" id="{BDFA7211-B7B5-4FE5-A81D-753C8BDC7332}"/>
              </a:ext>
            </a:extLst>
          </p:cNvPr>
          <p:cNvSpPr/>
          <p:nvPr/>
        </p:nvSpPr>
        <p:spPr>
          <a:xfrm>
            <a:off x="3516805" y="5232367"/>
            <a:ext cx="566098" cy="546235"/>
          </a:xfrm>
          <a:custGeom>
            <a:avLst/>
            <a:gdLst>
              <a:gd name="connsiteX0" fmla="*/ 434340 w 1628775"/>
              <a:gd name="connsiteY0" fmla="*/ 348984 h 1571625"/>
              <a:gd name="connsiteX1" fmla="*/ 708660 w 1628775"/>
              <a:gd name="connsiteY1" fmla="*/ 18466 h 1571625"/>
              <a:gd name="connsiteX2" fmla="*/ 1204913 w 1628775"/>
              <a:gd name="connsiteY2" fmla="*/ 308979 h 1571625"/>
              <a:gd name="connsiteX3" fmla="*/ 1258253 w 1628775"/>
              <a:gd name="connsiteY3" fmla="*/ 349936 h 1571625"/>
              <a:gd name="connsiteX4" fmla="*/ 1463040 w 1628775"/>
              <a:gd name="connsiteY4" fmla="*/ 348984 h 1571625"/>
              <a:gd name="connsiteX5" fmla="*/ 1636395 w 1628775"/>
              <a:gd name="connsiteY5" fmla="*/ 520434 h 1571625"/>
              <a:gd name="connsiteX6" fmla="*/ 1636395 w 1628775"/>
              <a:gd name="connsiteY6" fmla="*/ 1411021 h 1571625"/>
              <a:gd name="connsiteX7" fmla="*/ 1470660 w 1628775"/>
              <a:gd name="connsiteY7" fmla="*/ 1579613 h 1571625"/>
              <a:gd name="connsiteX8" fmla="*/ 165735 w 1628775"/>
              <a:gd name="connsiteY8" fmla="*/ 1579613 h 1571625"/>
              <a:gd name="connsiteX9" fmla="*/ 0 w 1628775"/>
              <a:gd name="connsiteY9" fmla="*/ 1411974 h 1571625"/>
              <a:gd name="connsiteX10" fmla="*/ 0 w 1628775"/>
              <a:gd name="connsiteY10" fmla="*/ 516624 h 1571625"/>
              <a:gd name="connsiteX11" fmla="*/ 166688 w 1628775"/>
              <a:gd name="connsiteY11" fmla="*/ 348984 h 1571625"/>
              <a:gd name="connsiteX12" fmla="*/ 434340 w 1628775"/>
              <a:gd name="connsiteY12" fmla="*/ 348984 h 1571625"/>
              <a:gd name="connsiteX13" fmla="*/ 504825 w 1628775"/>
              <a:gd name="connsiteY13" fmla="*/ 881431 h 1571625"/>
              <a:gd name="connsiteX14" fmla="*/ 504825 w 1628775"/>
              <a:gd name="connsiteY14" fmla="*/ 1051929 h 1571625"/>
              <a:gd name="connsiteX15" fmla="*/ 670560 w 1628775"/>
              <a:gd name="connsiteY15" fmla="*/ 1050976 h 1571625"/>
              <a:gd name="connsiteX16" fmla="*/ 732472 w 1628775"/>
              <a:gd name="connsiteY16" fmla="*/ 1112888 h 1571625"/>
              <a:gd name="connsiteX17" fmla="*/ 732472 w 1628775"/>
              <a:gd name="connsiteY17" fmla="*/ 1279576 h 1571625"/>
              <a:gd name="connsiteX18" fmla="*/ 902970 w 1628775"/>
              <a:gd name="connsiteY18" fmla="*/ 1279576 h 1571625"/>
              <a:gd name="connsiteX19" fmla="*/ 902970 w 1628775"/>
              <a:gd name="connsiteY19" fmla="*/ 1154799 h 1571625"/>
              <a:gd name="connsiteX20" fmla="*/ 1002983 w 1628775"/>
              <a:gd name="connsiteY20" fmla="*/ 1051929 h 1571625"/>
              <a:gd name="connsiteX21" fmla="*/ 1131570 w 1628775"/>
              <a:gd name="connsiteY21" fmla="*/ 1051929 h 1571625"/>
              <a:gd name="connsiteX22" fmla="*/ 1131570 w 1628775"/>
              <a:gd name="connsiteY22" fmla="*/ 881431 h 1571625"/>
              <a:gd name="connsiteX23" fmla="*/ 962025 w 1628775"/>
              <a:gd name="connsiteY23" fmla="*/ 881431 h 1571625"/>
              <a:gd name="connsiteX24" fmla="*/ 902018 w 1628775"/>
              <a:gd name="connsiteY24" fmla="*/ 820471 h 1571625"/>
              <a:gd name="connsiteX25" fmla="*/ 902018 w 1628775"/>
              <a:gd name="connsiteY25" fmla="*/ 652831 h 1571625"/>
              <a:gd name="connsiteX26" fmla="*/ 731520 w 1628775"/>
              <a:gd name="connsiteY26" fmla="*/ 652831 h 1571625"/>
              <a:gd name="connsiteX27" fmla="*/ 731520 w 1628775"/>
              <a:gd name="connsiteY27" fmla="*/ 812851 h 1571625"/>
              <a:gd name="connsiteX28" fmla="*/ 665797 w 1628775"/>
              <a:gd name="connsiteY28" fmla="*/ 880479 h 1571625"/>
              <a:gd name="connsiteX29" fmla="*/ 504825 w 1628775"/>
              <a:gd name="connsiteY29" fmla="*/ 881431 h 1571625"/>
              <a:gd name="connsiteX30" fmla="*/ 516255 w 1628775"/>
              <a:gd name="connsiteY30" fmla="*/ 346126 h 1571625"/>
              <a:gd name="connsiteX31" fmla="*/ 1129665 w 1628775"/>
              <a:gd name="connsiteY31" fmla="*/ 346126 h 1571625"/>
              <a:gd name="connsiteX32" fmla="*/ 850583 w 1628775"/>
              <a:gd name="connsiteY32" fmla="*/ 79426 h 1571625"/>
              <a:gd name="connsiteX33" fmla="*/ 516255 w 1628775"/>
              <a:gd name="connsiteY33" fmla="*/ 346126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28775" h="1571625">
                <a:moveTo>
                  <a:pt x="434340" y="348984"/>
                </a:moveTo>
                <a:cubicBezTo>
                  <a:pt x="464820" y="181343"/>
                  <a:pt x="552450" y="67996"/>
                  <a:pt x="708660" y="18466"/>
                </a:cubicBezTo>
                <a:cubicBezTo>
                  <a:pt x="929640" y="-51066"/>
                  <a:pt x="1155383" y="82284"/>
                  <a:pt x="1204913" y="308979"/>
                </a:cubicBezTo>
                <a:cubicBezTo>
                  <a:pt x="1212533" y="344221"/>
                  <a:pt x="1225868" y="350888"/>
                  <a:pt x="1258253" y="349936"/>
                </a:cubicBezTo>
                <a:cubicBezTo>
                  <a:pt x="1326833" y="348031"/>
                  <a:pt x="1394460" y="348984"/>
                  <a:pt x="1463040" y="348984"/>
                </a:cubicBezTo>
                <a:cubicBezTo>
                  <a:pt x="1568768" y="349936"/>
                  <a:pt x="1636395" y="415659"/>
                  <a:pt x="1636395" y="520434"/>
                </a:cubicBezTo>
                <a:cubicBezTo>
                  <a:pt x="1636395" y="817613"/>
                  <a:pt x="1636395" y="1113841"/>
                  <a:pt x="1636395" y="1411021"/>
                </a:cubicBezTo>
                <a:cubicBezTo>
                  <a:pt x="1636395" y="1511986"/>
                  <a:pt x="1569720" y="1579613"/>
                  <a:pt x="1470660" y="1579613"/>
                </a:cubicBezTo>
                <a:cubicBezTo>
                  <a:pt x="1035368" y="1580566"/>
                  <a:pt x="601028" y="1580566"/>
                  <a:pt x="165735" y="1579613"/>
                </a:cubicBezTo>
                <a:cubicBezTo>
                  <a:pt x="63818" y="1579613"/>
                  <a:pt x="0" y="1513891"/>
                  <a:pt x="0" y="1411974"/>
                </a:cubicBezTo>
                <a:cubicBezTo>
                  <a:pt x="0" y="1113841"/>
                  <a:pt x="0" y="814756"/>
                  <a:pt x="0" y="516624"/>
                </a:cubicBezTo>
                <a:cubicBezTo>
                  <a:pt x="0" y="415659"/>
                  <a:pt x="65722" y="348984"/>
                  <a:pt x="166688" y="348984"/>
                </a:cubicBezTo>
                <a:cubicBezTo>
                  <a:pt x="254318" y="348031"/>
                  <a:pt x="342900" y="348984"/>
                  <a:pt x="434340" y="348984"/>
                </a:cubicBezTo>
                <a:close/>
                <a:moveTo>
                  <a:pt x="504825" y="881431"/>
                </a:moveTo>
                <a:cubicBezTo>
                  <a:pt x="504825" y="941438"/>
                  <a:pt x="504825" y="994779"/>
                  <a:pt x="504825" y="1051929"/>
                </a:cubicBezTo>
                <a:cubicBezTo>
                  <a:pt x="562928" y="1051929"/>
                  <a:pt x="617220" y="1053834"/>
                  <a:pt x="670560" y="1050976"/>
                </a:cubicBezTo>
                <a:cubicBezTo>
                  <a:pt x="716280" y="1049071"/>
                  <a:pt x="733425" y="1068121"/>
                  <a:pt x="732472" y="1112888"/>
                </a:cubicBezTo>
                <a:cubicBezTo>
                  <a:pt x="730568" y="1168134"/>
                  <a:pt x="732472" y="1222426"/>
                  <a:pt x="732472" y="1279576"/>
                </a:cubicBezTo>
                <a:cubicBezTo>
                  <a:pt x="791528" y="1279576"/>
                  <a:pt x="844868" y="1279576"/>
                  <a:pt x="902970" y="1279576"/>
                </a:cubicBezTo>
                <a:cubicBezTo>
                  <a:pt x="902970" y="1235761"/>
                  <a:pt x="902970" y="1194804"/>
                  <a:pt x="902970" y="1154799"/>
                </a:cubicBezTo>
                <a:cubicBezTo>
                  <a:pt x="902970" y="1051929"/>
                  <a:pt x="902970" y="1051929"/>
                  <a:pt x="1002983" y="1051929"/>
                </a:cubicBezTo>
                <a:cubicBezTo>
                  <a:pt x="1044893" y="1051929"/>
                  <a:pt x="1087755" y="1051929"/>
                  <a:pt x="1131570" y="1051929"/>
                </a:cubicBezTo>
                <a:cubicBezTo>
                  <a:pt x="1131570" y="992874"/>
                  <a:pt x="1131570" y="938581"/>
                  <a:pt x="1131570" y="881431"/>
                </a:cubicBezTo>
                <a:cubicBezTo>
                  <a:pt x="1072515" y="881431"/>
                  <a:pt x="1017270" y="881431"/>
                  <a:pt x="962025" y="881431"/>
                </a:cubicBezTo>
                <a:cubicBezTo>
                  <a:pt x="921068" y="881431"/>
                  <a:pt x="901065" y="863334"/>
                  <a:pt x="902018" y="820471"/>
                </a:cubicBezTo>
                <a:cubicBezTo>
                  <a:pt x="903922" y="765226"/>
                  <a:pt x="902018" y="709981"/>
                  <a:pt x="902018" y="652831"/>
                </a:cubicBezTo>
                <a:cubicBezTo>
                  <a:pt x="842010" y="652831"/>
                  <a:pt x="787718" y="652831"/>
                  <a:pt x="731520" y="652831"/>
                </a:cubicBezTo>
                <a:cubicBezTo>
                  <a:pt x="731520" y="709029"/>
                  <a:pt x="731520" y="760463"/>
                  <a:pt x="731520" y="812851"/>
                </a:cubicBezTo>
                <a:cubicBezTo>
                  <a:pt x="731520" y="869049"/>
                  <a:pt x="720090" y="880479"/>
                  <a:pt x="665797" y="880479"/>
                </a:cubicBezTo>
                <a:cubicBezTo>
                  <a:pt x="612458" y="881431"/>
                  <a:pt x="559118" y="881431"/>
                  <a:pt x="504825" y="881431"/>
                </a:cubicBezTo>
                <a:close/>
                <a:moveTo>
                  <a:pt x="516255" y="346126"/>
                </a:moveTo>
                <a:cubicBezTo>
                  <a:pt x="722947" y="346126"/>
                  <a:pt x="925830" y="346126"/>
                  <a:pt x="1129665" y="346126"/>
                </a:cubicBezTo>
                <a:cubicBezTo>
                  <a:pt x="1119188" y="208966"/>
                  <a:pt x="989647" y="86093"/>
                  <a:pt x="850583" y="79426"/>
                </a:cubicBezTo>
                <a:cubicBezTo>
                  <a:pt x="679133" y="70854"/>
                  <a:pt x="543878" y="176581"/>
                  <a:pt x="516255" y="346126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17" name="Рисунок 116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423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2791" y="5199938"/>
            <a:ext cx="1164225" cy="672663"/>
          </a:xfrm>
          <a:prstGeom prst="rect">
            <a:avLst/>
          </a:prstGeom>
          <a:noFill/>
        </p:spPr>
      </p:pic>
      <p:sp>
        <p:nvSpPr>
          <p:cNvPr id="118" name="Rounded Rectangle 40">
            <a:extLst>
              <a:ext uri="{FF2B5EF4-FFF2-40B4-BE49-F238E27FC236}">
                <a16:creationId xmlns:a16="http://schemas.microsoft.com/office/drawing/2014/main" xmlns="" id="{9EAE5B7B-9157-44FC-AC9D-E519CCFB3F84}"/>
              </a:ext>
            </a:extLst>
          </p:cNvPr>
          <p:cNvSpPr/>
          <p:nvPr/>
        </p:nvSpPr>
        <p:spPr>
          <a:xfrm rot="2942052">
            <a:off x="10813704" y="52814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19" name="Google Shape;12581;p81"/>
          <p:cNvGrpSpPr/>
          <p:nvPr/>
        </p:nvGrpSpPr>
        <p:grpSpPr>
          <a:xfrm>
            <a:off x="8358177" y="5141700"/>
            <a:ext cx="530942" cy="748584"/>
            <a:chOff x="7184363" y="3809604"/>
            <a:chExt cx="202184" cy="352762"/>
          </a:xfrm>
        </p:grpSpPr>
        <p:sp>
          <p:nvSpPr>
            <p:cNvPr id="120" name="Google Shape;12582;p81"/>
            <p:cNvSpPr/>
            <p:nvPr/>
          </p:nvSpPr>
          <p:spPr>
            <a:xfrm>
              <a:off x="7273111" y="3823716"/>
              <a:ext cx="23541" cy="23573"/>
            </a:xfrm>
            <a:custGeom>
              <a:avLst/>
              <a:gdLst/>
              <a:ahLst/>
              <a:cxnLst/>
              <a:rect l="l" t="t" r="r" b="b"/>
              <a:pathLst>
                <a:path w="739" h="740" extrusionOk="0">
                  <a:moveTo>
                    <a:pt x="370" y="1"/>
                  </a:moveTo>
                  <a:cubicBezTo>
                    <a:pt x="287" y="1"/>
                    <a:pt x="203" y="72"/>
                    <a:pt x="203" y="168"/>
                  </a:cubicBezTo>
                  <a:lnTo>
                    <a:pt x="203" y="203"/>
                  </a:lnTo>
                  <a:lnTo>
                    <a:pt x="168" y="203"/>
                  </a:lnTo>
                  <a:cubicBezTo>
                    <a:pt x="72" y="203"/>
                    <a:pt x="1" y="287"/>
                    <a:pt x="1" y="370"/>
                  </a:cubicBezTo>
                  <a:cubicBezTo>
                    <a:pt x="1" y="465"/>
                    <a:pt x="72" y="537"/>
                    <a:pt x="168" y="537"/>
                  </a:cubicBezTo>
                  <a:lnTo>
                    <a:pt x="203" y="537"/>
                  </a:lnTo>
                  <a:lnTo>
                    <a:pt x="203" y="584"/>
                  </a:lnTo>
                  <a:cubicBezTo>
                    <a:pt x="203" y="668"/>
                    <a:pt x="287" y="739"/>
                    <a:pt x="370" y="739"/>
                  </a:cubicBezTo>
                  <a:cubicBezTo>
                    <a:pt x="453" y="739"/>
                    <a:pt x="537" y="668"/>
                    <a:pt x="537" y="584"/>
                  </a:cubicBezTo>
                  <a:lnTo>
                    <a:pt x="537" y="537"/>
                  </a:lnTo>
                  <a:lnTo>
                    <a:pt x="572" y="537"/>
                  </a:lnTo>
                  <a:cubicBezTo>
                    <a:pt x="668" y="537"/>
                    <a:pt x="739" y="465"/>
                    <a:pt x="739" y="370"/>
                  </a:cubicBezTo>
                  <a:cubicBezTo>
                    <a:pt x="739" y="287"/>
                    <a:pt x="668" y="203"/>
                    <a:pt x="572" y="203"/>
                  </a:cubicBezTo>
                  <a:lnTo>
                    <a:pt x="537" y="203"/>
                  </a:lnTo>
                  <a:lnTo>
                    <a:pt x="537" y="168"/>
                  </a:lnTo>
                  <a:cubicBezTo>
                    <a:pt x="537" y="72"/>
                    <a:pt x="453" y="1"/>
                    <a:pt x="37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583;p81"/>
            <p:cNvSpPr/>
            <p:nvPr/>
          </p:nvSpPr>
          <p:spPr>
            <a:xfrm>
              <a:off x="7184363" y="3809604"/>
              <a:ext cx="202184" cy="352762"/>
            </a:xfrm>
            <a:custGeom>
              <a:avLst/>
              <a:gdLst/>
              <a:ahLst/>
              <a:cxnLst/>
              <a:rect l="l" t="t" r="r" b="b"/>
              <a:pathLst>
                <a:path w="6347" h="11074" extrusionOk="0">
                  <a:moveTo>
                    <a:pt x="3159" y="310"/>
                  </a:moveTo>
                  <a:cubicBezTo>
                    <a:pt x="3623" y="310"/>
                    <a:pt x="4091" y="390"/>
                    <a:pt x="4561" y="551"/>
                  </a:cubicBezTo>
                  <a:lnTo>
                    <a:pt x="4347" y="1087"/>
                  </a:lnTo>
                  <a:lnTo>
                    <a:pt x="4168" y="1563"/>
                  </a:lnTo>
                  <a:cubicBezTo>
                    <a:pt x="3841" y="1450"/>
                    <a:pt x="3510" y="1393"/>
                    <a:pt x="3175" y="1393"/>
                  </a:cubicBezTo>
                  <a:cubicBezTo>
                    <a:pt x="2840" y="1393"/>
                    <a:pt x="2501" y="1450"/>
                    <a:pt x="2156" y="1563"/>
                  </a:cubicBezTo>
                  <a:lnTo>
                    <a:pt x="1775" y="551"/>
                  </a:lnTo>
                  <a:cubicBezTo>
                    <a:pt x="2233" y="390"/>
                    <a:pt x="2695" y="310"/>
                    <a:pt x="3159" y="310"/>
                  </a:cubicBezTo>
                  <a:close/>
                  <a:moveTo>
                    <a:pt x="4549" y="1408"/>
                  </a:moveTo>
                  <a:cubicBezTo>
                    <a:pt x="5025" y="1754"/>
                    <a:pt x="5299" y="2301"/>
                    <a:pt x="5299" y="2885"/>
                  </a:cubicBezTo>
                  <a:cubicBezTo>
                    <a:pt x="5299" y="3289"/>
                    <a:pt x="5287" y="4075"/>
                    <a:pt x="5240" y="4421"/>
                  </a:cubicBezTo>
                  <a:cubicBezTo>
                    <a:pt x="5192" y="4849"/>
                    <a:pt x="4835" y="5171"/>
                    <a:pt x="4406" y="5171"/>
                  </a:cubicBezTo>
                  <a:lnTo>
                    <a:pt x="4001" y="5171"/>
                  </a:lnTo>
                  <a:cubicBezTo>
                    <a:pt x="4430" y="4897"/>
                    <a:pt x="4716" y="4397"/>
                    <a:pt x="4716" y="3849"/>
                  </a:cubicBezTo>
                  <a:lnTo>
                    <a:pt x="4716" y="2611"/>
                  </a:lnTo>
                  <a:cubicBezTo>
                    <a:pt x="4716" y="2599"/>
                    <a:pt x="4692" y="2551"/>
                    <a:pt x="4692" y="2527"/>
                  </a:cubicBezTo>
                  <a:lnTo>
                    <a:pt x="4632" y="2468"/>
                  </a:lnTo>
                  <a:cubicBezTo>
                    <a:pt x="4168" y="2277"/>
                    <a:pt x="3799" y="1896"/>
                    <a:pt x="3799" y="1885"/>
                  </a:cubicBezTo>
                  <a:cubicBezTo>
                    <a:pt x="3767" y="1853"/>
                    <a:pt x="3726" y="1838"/>
                    <a:pt x="3685" y="1838"/>
                  </a:cubicBezTo>
                  <a:cubicBezTo>
                    <a:pt x="3649" y="1838"/>
                    <a:pt x="3613" y="1850"/>
                    <a:pt x="3585" y="1873"/>
                  </a:cubicBezTo>
                  <a:cubicBezTo>
                    <a:pt x="3585" y="1873"/>
                    <a:pt x="2823" y="2432"/>
                    <a:pt x="1727" y="2456"/>
                  </a:cubicBezTo>
                  <a:cubicBezTo>
                    <a:pt x="1715" y="2456"/>
                    <a:pt x="1680" y="2468"/>
                    <a:pt x="1668" y="2480"/>
                  </a:cubicBezTo>
                  <a:cubicBezTo>
                    <a:pt x="1656" y="2492"/>
                    <a:pt x="1620" y="2492"/>
                    <a:pt x="1608" y="2516"/>
                  </a:cubicBezTo>
                  <a:cubicBezTo>
                    <a:pt x="1596" y="2527"/>
                    <a:pt x="1596" y="2551"/>
                    <a:pt x="1572" y="2575"/>
                  </a:cubicBezTo>
                  <a:cubicBezTo>
                    <a:pt x="1560" y="2587"/>
                    <a:pt x="1549" y="2599"/>
                    <a:pt x="1549" y="2635"/>
                  </a:cubicBezTo>
                  <a:lnTo>
                    <a:pt x="1549" y="3087"/>
                  </a:lnTo>
                  <a:cubicBezTo>
                    <a:pt x="1549" y="3182"/>
                    <a:pt x="1620" y="3254"/>
                    <a:pt x="1715" y="3254"/>
                  </a:cubicBezTo>
                  <a:cubicBezTo>
                    <a:pt x="1799" y="3254"/>
                    <a:pt x="1870" y="3182"/>
                    <a:pt x="1870" y="3087"/>
                  </a:cubicBezTo>
                  <a:lnTo>
                    <a:pt x="1870" y="2778"/>
                  </a:lnTo>
                  <a:cubicBezTo>
                    <a:pt x="2751" y="2730"/>
                    <a:pt x="3406" y="2397"/>
                    <a:pt x="3644" y="2230"/>
                  </a:cubicBezTo>
                  <a:cubicBezTo>
                    <a:pt x="3775" y="2349"/>
                    <a:pt x="4061" y="2575"/>
                    <a:pt x="4394" y="2730"/>
                  </a:cubicBezTo>
                  <a:lnTo>
                    <a:pt x="4394" y="3861"/>
                  </a:lnTo>
                  <a:cubicBezTo>
                    <a:pt x="4394" y="4563"/>
                    <a:pt x="3823" y="5135"/>
                    <a:pt x="3120" y="5135"/>
                  </a:cubicBezTo>
                  <a:cubicBezTo>
                    <a:pt x="2430" y="5135"/>
                    <a:pt x="1858" y="4563"/>
                    <a:pt x="1858" y="3861"/>
                  </a:cubicBezTo>
                  <a:cubicBezTo>
                    <a:pt x="1858" y="3778"/>
                    <a:pt x="1787" y="3706"/>
                    <a:pt x="1691" y="3706"/>
                  </a:cubicBezTo>
                  <a:cubicBezTo>
                    <a:pt x="1608" y="3706"/>
                    <a:pt x="1537" y="3778"/>
                    <a:pt x="1537" y="3861"/>
                  </a:cubicBezTo>
                  <a:cubicBezTo>
                    <a:pt x="1537" y="4421"/>
                    <a:pt x="1811" y="4909"/>
                    <a:pt x="2251" y="5194"/>
                  </a:cubicBezTo>
                  <a:lnTo>
                    <a:pt x="1846" y="5194"/>
                  </a:lnTo>
                  <a:cubicBezTo>
                    <a:pt x="1441" y="5171"/>
                    <a:pt x="1084" y="4849"/>
                    <a:pt x="1049" y="4421"/>
                  </a:cubicBezTo>
                  <a:cubicBezTo>
                    <a:pt x="1013" y="4063"/>
                    <a:pt x="989" y="3289"/>
                    <a:pt x="989" y="2885"/>
                  </a:cubicBezTo>
                  <a:cubicBezTo>
                    <a:pt x="989" y="2289"/>
                    <a:pt x="1263" y="1754"/>
                    <a:pt x="1727" y="1408"/>
                  </a:cubicBezTo>
                  <a:cubicBezTo>
                    <a:pt x="1906" y="1825"/>
                    <a:pt x="1858" y="1885"/>
                    <a:pt x="2001" y="1932"/>
                  </a:cubicBezTo>
                  <a:cubicBezTo>
                    <a:pt x="2013" y="1932"/>
                    <a:pt x="2025" y="1944"/>
                    <a:pt x="2037" y="1944"/>
                  </a:cubicBezTo>
                  <a:cubicBezTo>
                    <a:pt x="2049" y="1944"/>
                    <a:pt x="2084" y="1944"/>
                    <a:pt x="2096" y="1932"/>
                  </a:cubicBezTo>
                  <a:cubicBezTo>
                    <a:pt x="2453" y="1795"/>
                    <a:pt x="2802" y="1727"/>
                    <a:pt x="3147" y="1727"/>
                  </a:cubicBezTo>
                  <a:cubicBezTo>
                    <a:pt x="3492" y="1727"/>
                    <a:pt x="3835" y="1795"/>
                    <a:pt x="4180" y="1932"/>
                  </a:cubicBezTo>
                  <a:cubicBezTo>
                    <a:pt x="4204" y="1938"/>
                    <a:pt x="4227" y="1941"/>
                    <a:pt x="4248" y="1941"/>
                  </a:cubicBezTo>
                  <a:cubicBezTo>
                    <a:pt x="4269" y="1941"/>
                    <a:pt x="4287" y="1938"/>
                    <a:pt x="4299" y="1932"/>
                  </a:cubicBezTo>
                  <a:cubicBezTo>
                    <a:pt x="4347" y="1920"/>
                    <a:pt x="4382" y="1885"/>
                    <a:pt x="4394" y="1837"/>
                  </a:cubicBezTo>
                  <a:lnTo>
                    <a:pt x="4549" y="1408"/>
                  </a:lnTo>
                  <a:close/>
                  <a:moveTo>
                    <a:pt x="3573" y="5445"/>
                  </a:moveTo>
                  <a:lnTo>
                    <a:pt x="3573" y="6028"/>
                  </a:lnTo>
                  <a:cubicBezTo>
                    <a:pt x="3573" y="6111"/>
                    <a:pt x="3644" y="6183"/>
                    <a:pt x="3739" y="6183"/>
                  </a:cubicBezTo>
                  <a:lnTo>
                    <a:pt x="3954" y="6183"/>
                  </a:lnTo>
                  <a:lnTo>
                    <a:pt x="3156" y="7576"/>
                  </a:lnTo>
                  <a:lnTo>
                    <a:pt x="2346" y="6183"/>
                  </a:lnTo>
                  <a:lnTo>
                    <a:pt x="2573" y="6183"/>
                  </a:lnTo>
                  <a:cubicBezTo>
                    <a:pt x="2668" y="6183"/>
                    <a:pt x="2739" y="6111"/>
                    <a:pt x="2739" y="6028"/>
                  </a:cubicBezTo>
                  <a:lnTo>
                    <a:pt x="2739" y="5445"/>
                  </a:lnTo>
                  <a:cubicBezTo>
                    <a:pt x="2876" y="5480"/>
                    <a:pt x="3019" y="5498"/>
                    <a:pt x="3160" y="5498"/>
                  </a:cubicBezTo>
                  <a:cubicBezTo>
                    <a:pt x="3302" y="5498"/>
                    <a:pt x="3442" y="5480"/>
                    <a:pt x="3573" y="5445"/>
                  </a:cubicBezTo>
                  <a:close/>
                  <a:moveTo>
                    <a:pt x="3180" y="0"/>
                  </a:moveTo>
                  <a:cubicBezTo>
                    <a:pt x="2626" y="0"/>
                    <a:pt x="2072" y="105"/>
                    <a:pt x="1525" y="313"/>
                  </a:cubicBezTo>
                  <a:cubicBezTo>
                    <a:pt x="1477" y="325"/>
                    <a:pt x="1441" y="349"/>
                    <a:pt x="1430" y="396"/>
                  </a:cubicBezTo>
                  <a:cubicBezTo>
                    <a:pt x="1418" y="444"/>
                    <a:pt x="1418" y="492"/>
                    <a:pt x="1430" y="515"/>
                  </a:cubicBezTo>
                  <a:lnTo>
                    <a:pt x="1656" y="1099"/>
                  </a:lnTo>
                  <a:cubicBezTo>
                    <a:pt x="1060" y="1504"/>
                    <a:pt x="703" y="2158"/>
                    <a:pt x="703" y="2861"/>
                  </a:cubicBezTo>
                  <a:cubicBezTo>
                    <a:pt x="703" y="3218"/>
                    <a:pt x="715" y="4051"/>
                    <a:pt x="763" y="4444"/>
                  </a:cubicBezTo>
                  <a:cubicBezTo>
                    <a:pt x="822" y="5040"/>
                    <a:pt x="1322" y="5504"/>
                    <a:pt x="1918" y="5504"/>
                  </a:cubicBezTo>
                  <a:lnTo>
                    <a:pt x="2453" y="5504"/>
                  </a:lnTo>
                  <a:lnTo>
                    <a:pt x="2453" y="5861"/>
                  </a:lnTo>
                  <a:cubicBezTo>
                    <a:pt x="1549" y="5873"/>
                    <a:pt x="775" y="6480"/>
                    <a:pt x="572" y="7361"/>
                  </a:cubicBezTo>
                  <a:lnTo>
                    <a:pt x="108" y="9255"/>
                  </a:lnTo>
                  <a:cubicBezTo>
                    <a:pt x="1" y="9671"/>
                    <a:pt x="191" y="10100"/>
                    <a:pt x="572" y="10314"/>
                  </a:cubicBezTo>
                  <a:cubicBezTo>
                    <a:pt x="1441" y="10820"/>
                    <a:pt x="2320" y="11073"/>
                    <a:pt x="3199" y="11073"/>
                  </a:cubicBezTo>
                  <a:cubicBezTo>
                    <a:pt x="4079" y="11073"/>
                    <a:pt x="4960" y="10820"/>
                    <a:pt x="5835" y="10314"/>
                  </a:cubicBezTo>
                  <a:cubicBezTo>
                    <a:pt x="6168" y="10100"/>
                    <a:pt x="6347" y="9659"/>
                    <a:pt x="6240" y="9255"/>
                  </a:cubicBezTo>
                  <a:lnTo>
                    <a:pt x="6061" y="8504"/>
                  </a:lnTo>
                  <a:cubicBezTo>
                    <a:pt x="6050" y="8430"/>
                    <a:pt x="5972" y="8384"/>
                    <a:pt x="5896" y="8384"/>
                  </a:cubicBezTo>
                  <a:cubicBezTo>
                    <a:pt x="5888" y="8384"/>
                    <a:pt x="5879" y="8384"/>
                    <a:pt x="5871" y="8385"/>
                  </a:cubicBezTo>
                  <a:cubicBezTo>
                    <a:pt x="5775" y="8409"/>
                    <a:pt x="5728" y="8493"/>
                    <a:pt x="5751" y="8588"/>
                  </a:cubicBezTo>
                  <a:lnTo>
                    <a:pt x="5930" y="9326"/>
                  </a:lnTo>
                  <a:cubicBezTo>
                    <a:pt x="5990" y="9600"/>
                    <a:pt x="5871" y="9897"/>
                    <a:pt x="5632" y="10028"/>
                  </a:cubicBezTo>
                  <a:cubicBezTo>
                    <a:pt x="4799" y="10505"/>
                    <a:pt x="3980" y="10743"/>
                    <a:pt x="3162" y="10743"/>
                  </a:cubicBezTo>
                  <a:cubicBezTo>
                    <a:pt x="2343" y="10743"/>
                    <a:pt x="1525" y="10505"/>
                    <a:pt x="691" y="10028"/>
                  </a:cubicBezTo>
                  <a:cubicBezTo>
                    <a:pt x="453" y="9897"/>
                    <a:pt x="310" y="9600"/>
                    <a:pt x="394" y="9326"/>
                  </a:cubicBezTo>
                  <a:lnTo>
                    <a:pt x="846" y="7433"/>
                  </a:lnTo>
                  <a:cubicBezTo>
                    <a:pt x="1001" y="6838"/>
                    <a:pt x="1441" y="6397"/>
                    <a:pt x="2025" y="6242"/>
                  </a:cubicBezTo>
                  <a:lnTo>
                    <a:pt x="3025" y="7992"/>
                  </a:lnTo>
                  <a:cubicBezTo>
                    <a:pt x="3055" y="8040"/>
                    <a:pt x="3111" y="8064"/>
                    <a:pt x="3168" y="8064"/>
                  </a:cubicBezTo>
                  <a:cubicBezTo>
                    <a:pt x="3224" y="8064"/>
                    <a:pt x="3281" y="8040"/>
                    <a:pt x="3311" y="7992"/>
                  </a:cubicBezTo>
                  <a:lnTo>
                    <a:pt x="4299" y="6242"/>
                  </a:lnTo>
                  <a:cubicBezTo>
                    <a:pt x="4870" y="6397"/>
                    <a:pt x="5335" y="6838"/>
                    <a:pt x="5478" y="7433"/>
                  </a:cubicBezTo>
                  <a:lnTo>
                    <a:pt x="5573" y="7826"/>
                  </a:lnTo>
                  <a:cubicBezTo>
                    <a:pt x="5584" y="7901"/>
                    <a:pt x="5652" y="7947"/>
                    <a:pt x="5735" y="7947"/>
                  </a:cubicBezTo>
                  <a:cubicBezTo>
                    <a:pt x="5744" y="7947"/>
                    <a:pt x="5754" y="7946"/>
                    <a:pt x="5763" y="7945"/>
                  </a:cubicBezTo>
                  <a:cubicBezTo>
                    <a:pt x="5847" y="7921"/>
                    <a:pt x="5894" y="7838"/>
                    <a:pt x="5882" y="7754"/>
                  </a:cubicBezTo>
                  <a:lnTo>
                    <a:pt x="5787" y="7361"/>
                  </a:lnTo>
                  <a:cubicBezTo>
                    <a:pt x="5585" y="6480"/>
                    <a:pt x="4811" y="5873"/>
                    <a:pt x="3906" y="5861"/>
                  </a:cubicBezTo>
                  <a:lnTo>
                    <a:pt x="3906" y="5504"/>
                  </a:lnTo>
                  <a:lnTo>
                    <a:pt x="4442" y="5504"/>
                  </a:lnTo>
                  <a:cubicBezTo>
                    <a:pt x="5037" y="5504"/>
                    <a:pt x="5537" y="5052"/>
                    <a:pt x="5597" y="4444"/>
                  </a:cubicBezTo>
                  <a:cubicBezTo>
                    <a:pt x="5644" y="4051"/>
                    <a:pt x="5656" y="3218"/>
                    <a:pt x="5656" y="2861"/>
                  </a:cubicBezTo>
                  <a:cubicBezTo>
                    <a:pt x="5656" y="2135"/>
                    <a:pt x="5287" y="1492"/>
                    <a:pt x="4704" y="1099"/>
                  </a:cubicBezTo>
                  <a:lnTo>
                    <a:pt x="4930" y="515"/>
                  </a:lnTo>
                  <a:cubicBezTo>
                    <a:pt x="4954" y="432"/>
                    <a:pt x="4918" y="337"/>
                    <a:pt x="4835" y="313"/>
                  </a:cubicBezTo>
                  <a:cubicBezTo>
                    <a:pt x="4287" y="105"/>
                    <a:pt x="3733" y="0"/>
                    <a:pt x="3180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22" name="Straight Connector 8">
            <a:extLst>
              <a:ext uri="{FF2B5EF4-FFF2-40B4-BE49-F238E27FC236}">
                <a16:creationId xmlns:a16="http://schemas.microsoft.com/office/drawing/2014/main" xmlns="" id="{2FB39E04-07C4-4CBB-A3F9-D9095DC74433}"/>
              </a:ext>
            </a:extLst>
          </p:cNvPr>
          <p:cNvCxnSpPr/>
          <p:nvPr/>
        </p:nvCxnSpPr>
        <p:spPr>
          <a:xfrm>
            <a:off x="3808107" y="4843001"/>
            <a:ext cx="0" cy="258805"/>
          </a:xfrm>
          <a:prstGeom prst="line">
            <a:avLst/>
          </a:prstGeom>
          <a:solidFill>
            <a:schemeClr val="bg1">
              <a:lumMod val="6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0">
            <a:extLst>
              <a:ext uri="{FF2B5EF4-FFF2-40B4-BE49-F238E27FC236}">
                <a16:creationId xmlns:a16="http://schemas.microsoft.com/office/drawing/2014/main" xmlns="" id="{3A52DC4E-0951-445A-9A68-D0F5C82CB4C6}"/>
              </a:ext>
            </a:extLst>
          </p:cNvPr>
          <p:cNvCxnSpPr/>
          <p:nvPr/>
        </p:nvCxnSpPr>
        <p:spPr>
          <a:xfrm>
            <a:off x="11021723" y="4740558"/>
            <a:ext cx="0" cy="258806"/>
          </a:xfrm>
          <a:prstGeom prst="line">
            <a:avLst/>
          </a:prstGeom>
          <a:solidFill>
            <a:schemeClr val="bg1">
              <a:lumMod val="6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76">
            <a:extLst>
              <a:ext uri="{FF2B5EF4-FFF2-40B4-BE49-F238E27FC236}">
                <a16:creationId xmlns="" xmlns:a16="http://schemas.microsoft.com/office/drawing/2014/main" id="{53A49734-9D3B-4310-8DB5-3F24D2707D09}"/>
              </a:ext>
            </a:extLst>
          </p:cNvPr>
          <p:cNvSpPr/>
          <p:nvPr/>
        </p:nvSpPr>
        <p:spPr>
          <a:xfrm>
            <a:off x="1201129" y="2605663"/>
            <a:ext cx="9886865" cy="19101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69" name="Group 77">
            <a:extLst>
              <a:ext uri="{FF2B5EF4-FFF2-40B4-BE49-F238E27FC236}">
                <a16:creationId xmlns="" xmlns:a16="http://schemas.microsoft.com/office/drawing/2014/main" id="{2D856C00-D18B-45E7-A436-61E6D1E7FB61}"/>
              </a:ext>
            </a:extLst>
          </p:cNvPr>
          <p:cNvGrpSpPr/>
          <p:nvPr/>
        </p:nvGrpSpPr>
        <p:grpSpPr>
          <a:xfrm>
            <a:off x="1207207" y="2569547"/>
            <a:ext cx="9804074" cy="2555453"/>
            <a:chOff x="815158" y="3646109"/>
            <a:chExt cx="1355266" cy="1503210"/>
          </a:xfrm>
          <a:noFill/>
        </p:grpSpPr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7CEF0220-831D-46BF-9B1E-20D95C6D4E1E}"/>
                </a:ext>
              </a:extLst>
            </p:cNvPr>
            <p:cNvSpPr txBox="1"/>
            <p:nvPr/>
          </p:nvSpPr>
          <p:spPr>
            <a:xfrm>
              <a:off x="819822" y="3646109"/>
              <a:ext cx="1225992" cy="3618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Функции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9C53313B-A33F-473B-9419-DF45B59CA9F8}"/>
                </a:ext>
              </a:extLst>
            </p:cNvPr>
            <p:cNvSpPr txBox="1"/>
            <p:nvPr/>
          </p:nvSpPr>
          <p:spPr>
            <a:xfrm>
              <a:off x="815158" y="3791479"/>
              <a:ext cx="1355266" cy="135784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ko-KR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ОРК, </a:t>
              </a:r>
              <a:r>
                <a:rPr lang="ru-RU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профессиональные стандарты</a:t>
              </a:r>
              <a:r>
                <a:rPr lang="ru-RU" altLang="ko-KR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;</a:t>
              </a:r>
              <a:endPara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каталог </a:t>
              </a:r>
              <a:r>
                <a:rPr lang="ru-RU" altLang="ko-KR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программ НПР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мониторинг </a:t>
              </a:r>
              <a:r>
                <a:rPr lang="ru-RU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новых </a:t>
              </a:r>
              <a:r>
                <a:rPr lang="ru-RU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профессий;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мониторинг потребности в кадрах;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оценка проф</a:t>
              </a:r>
              <a:r>
                <a:rPr lang="ru-RU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квалификаций </a:t>
              </a:r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ko-KR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государственный заказ по РБП 003, 005 и 006.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005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2">
            <a:extLst>
              <a:ext uri="{FF2B5EF4-FFF2-40B4-BE49-F238E27FC236}">
                <a16:creationId xmlns="" xmlns:a16="http://schemas.microsoft.com/office/drawing/2014/main" id="{04CA3B91-FB30-4B5C-8CC8-A69E4B7FE491}"/>
              </a:ext>
            </a:extLst>
          </p:cNvPr>
          <p:cNvGrpSpPr/>
          <p:nvPr/>
        </p:nvGrpSpPr>
        <p:grpSpPr>
          <a:xfrm>
            <a:off x="7096213" y="1161845"/>
            <a:ext cx="4137289" cy="963608"/>
            <a:chOff x="4567071" y="2791036"/>
            <a:chExt cx="6113041" cy="1002679"/>
          </a:xfr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8100000" scaled="1"/>
            <a:tileRect/>
          </a:gradFill>
        </p:grpSpPr>
        <p:sp>
          <p:nvSpPr>
            <p:cNvPr id="68" name="Rectangle 7">
              <a:extLst>
                <a:ext uri="{FF2B5EF4-FFF2-40B4-BE49-F238E27FC236}">
                  <a16:creationId xmlns="" xmlns:a16="http://schemas.microsoft.com/office/drawing/2014/main" id="{2846717B-0749-4FB1-8FD2-BA9C3AEA786A}"/>
                </a:ext>
              </a:extLst>
            </p:cNvPr>
            <p:cNvSpPr/>
            <p:nvPr/>
          </p:nvSpPr>
          <p:spPr>
            <a:xfrm>
              <a:off x="6228184" y="2794762"/>
              <a:ext cx="4451928" cy="8571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Rectangle 4">
              <a:extLst>
                <a:ext uri="{FF2B5EF4-FFF2-40B4-BE49-F238E27FC236}">
                  <a16:creationId xmlns="" xmlns:a16="http://schemas.microsoft.com/office/drawing/2014/main" id="{91CAFE70-A120-4719-BAFF-FD57CBAA2369}"/>
                </a:ext>
              </a:extLst>
            </p:cNvPr>
            <p:cNvSpPr/>
            <p:nvPr/>
          </p:nvSpPr>
          <p:spPr>
            <a:xfrm>
              <a:off x="4567071" y="2791036"/>
              <a:ext cx="1685778" cy="1002679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5778" h="1002679">
                  <a:moveTo>
                    <a:pt x="0" y="905521"/>
                  </a:moveTo>
                  <a:lnTo>
                    <a:pt x="1668023" y="0"/>
                  </a:lnTo>
                  <a:lnTo>
                    <a:pt x="1685778" y="855218"/>
                  </a:lnTo>
                  <a:lnTo>
                    <a:pt x="8878" y="908486"/>
                  </a:lnTo>
                  <a:cubicBezTo>
                    <a:pt x="8878" y="573106"/>
                    <a:pt x="0" y="1240901"/>
                    <a:pt x="0" y="9055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56" name="Group 2">
            <a:extLst>
              <a:ext uri="{FF2B5EF4-FFF2-40B4-BE49-F238E27FC236}">
                <a16:creationId xmlns="" xmlns:a16="http://schemas.microsoft.com/office/drawing/2014/main" id="{04CA3B91-FB30-4B5C-8CC8-A69E4B7FE491}"/>
              </a:ext>
            </a:extLst>
          </p:cNvPr>
          <p:cNvGrpSpPr/>
          <p:nvPr/>
        </p:nvGrpSpPr>
        <p:grpSpPr>
          <a:xfrm flipH="1">
            <a:off x="926380" y="1170000"/>
            <a:ext cx="4221452" cy="963608"/>
            <a:chOff x="4567071" y="2791036"/>
            <a:chExt cx="6113041" cy="1002679"/>
          </a:xfr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8100000" scaled="1"/>
            <a:tileRect/>
          </a:gradFill>
        </p:grpSpPr>
        <p:sp>
          <p:nvSpPr>
            <p:cNvPr id="60" name="Rectangle 7">
              <a:extLst>
                <a:ext uri="{FF2B5EF4-FFF2-40B4-BE49-F238E27FC236}">
                  <a16:creationId xmlns="" xmlns:a16="http://schemas.microsoft.com/office/drawing/2014/main" id="{2846717B-0749-4FB1-8FD2-BA9C3AEA786A}"/>
                </a:ext>
              </a:extLst>
            </p:cNvPr>
            <p:cNvSpPr/>
            <p:nvPr/>
          </p:nvSpPr>
          <p:spPr>
            <a:xfrm>
              <a:off x="6228184" y="2794762"/>
              <a:ext cx="4451928" cy="8571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2" name="Rectangle 4">
              <a:extLst>
                <a:ext uri="{FF2B5EF4-FFF2-40B4-BE49-F238E27FC236}">
                  <a16:creationId xmlns="" xmlns:a16="http://schemas.microsoft.com/office/drawing/2014/main" id="{91CAFE70-A120-4719-BAFF-FD57CBAA2369}"/>
                </a:ext>
              </a:extLst>
            </p:cNvPr>
            <p:cNvSpPr/>
            <p:nvPr/>
          </p:nvSpPr>
          <p:spPr>
            <a:xfrm>
              <a:off x="4567071" y="2791036"/>
              <a:ext cx="1685778" cy="1002679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5778" h="1002679">
                  <a:moveTo>
                    <a:pt x="0" y="905521"/>
                  </a:moveTo>
                  <a:lnTo>
                    <a:pt x="1668023" y="0"/>
                  </a:lnTo>
                  <a:lnTo>
                    <a:pt x="1685778" y="855218"/>
                  </a:lnTo>
                  <a:lnTo>
                    <a:pt x="8878" y="908486"/>
                  </a:lnTo>
                  <a:cubicBezTo>
                    <a:pt x="8878" y="573106"/>
                    <a:pt x="0" y="1240901"/>
                    <a:pt x="0" y="9055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80" y="339149"/>
            <a:ext cx="1710353" cy="1121544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699316" y="1320585"/>
            <a:ext cx="355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altLang="ko-KR" sz="1200" dirty="0" smtClean="0"/>
              <a:t>Представители Министерства здравоохранения РК</a:t>
            </a:r>
            <a:endParaRPr lang="ko-KR" altLang="en-US" sz="1200" dirty="0"/>
          </a:p>
        </p:txBody>
      </p:sp>
      <p:sp>
        <p:nvSpPr>
          <p:cNvPr id="66" name="Текст 1"/>
          <p:cNvSpPr>
            <a:spLocks noGrp="1"/>
          </p:cNvSpPr>
          <p:nvPr>
            <p:ph type="body" sz="quarter" idx="10"/>
          </p:nvPr>
        </p:nvSpPr>
        <p:spPr>
          <a:xfrm>
            <a:off x="689145" y="89801"/>
            <a:ext cx="10867132" cy="35832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Отраслевые советы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ОКК</a:t>
            </a:r>
            <a:endParaRPr lang="ru-RU" sz="2400" dirty="0">
              <a:latin typeface="+mn-lt"/>
            </a:endParaRPr>
          </a:p>
        </p:txBody>
      </p:sp>
      <p:sp>
        <p:nvSpPr>
          <p:cNvPr id="98" name="Oval 2">
            <a:extLst>
              <a:ext uri="{FF2B5EF4-FFF2-40B4-BE49-F238E27FC236}">
                <a16:creationId xmlns:a16="http://schemas.microsoft.com/office/drawing/2014/main" xmlns="" id="{C10CEFA8-23D1-4EB2-94E8-6CFAFFBEA7A7}"/>
              </a:ext>
            </a:extLst>
          </p:cNvPr>
          <p:cNvSpPr/>
          <p:nvPr/>
        </p:nvSpPr>
        <p:spPr>
          <a:xfrm>
            <a:off x="729300" y="2825527"/>
            <a:ext cx="1080000" cy="1080000"/>
          </a:xfrm>
          <a:prstGeom prst="ellipse">
            <a:avLst/>
          </a:prstGeom>
          <a:solidFill>
            <a:srgbClr val="99CCFF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9" name="Oval 3">
            <a:extLst>
              <a:ext uri="{FF2B5EF4-FFF2-40B4-BE49-F238E27FC236}">
                <a16:creationId xmlns:a16="http://schemas.microsoft.com/office/drawing/2014/main" xmlns="" id="{4F39CEE3-5CB4-4D9B-AF75-423F7507287A}"/>
              </a:ext>
            </a:extLst>
          </p:cNvPr>
          <p:cNvSpPr/>
          <p:nvPr/>
        </p:nvSpPr>
        <p:spPr>
          <a:xfrm>
            <a:off x="3878908" y="2866888"/>
            <a:ext cx="1080000" cy="1080000"/>
          </a:xfrm>
          <a:prstGeom prst="ellipse">
            <a:avLst/>
          </a:prstGeom>
          <a:solidFill>
            <a:srgbClr val="8BB8E9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0" name="Oval 4">
            <a:extLst>
              <a:ext uri="{FF2B5EF4-FFF2-40B4-BE49-F238E27FC236}">
                <a16:creationId xmlns:a16="http://schemas.microsoft.com/office/drawing/2014/main" xmlns="" id="{50304938-D0E0-4FAD-9DE1-A82B06850BA0}"/>
              </a:ext>
            </a:extLst>
          </p:cNvPr>
          <p:cNvSpPr/>
          <p:nvPr/>
        </p:nvSpPr>
        <p:spPr>
          <a:xfrm>
            <a:off x="7179062" y="2859147"/>
            <a:ext cx="1080000" cy="1080000"/>
          </a:xfrm>
          <a:prstGeom prst="ellipse">
            <a:avLst/>
          </a:prstGeom>
          <a:solidFill>
            <a:schemeClr val="accent3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1" name="Oval 5">
            <a:extLst>
              <a:ext uri="{FF2B5EF4-FFF2-40B4-BE49-F238E27FC236}">
                <a16:creationId xmlns:a16="http://schemas.microsoft.com/office/drawing/2014/main" xmlns="" id="{371979D7-A9DE-48BD-8255-F9518CF4A17B}"/>
              </a:ext>
            </a:extLst>
          </p:cNvPr>
          <p:cNvSpPr/>
          <p:nvPr/>
        </p:nvSpPr>
        <p:spPr>
          <a:xfrm>
            <a:off x="10363065" y="2859147"/>
            <a:ext cx="1080000" cy="1080000"/>
          </a:xfrm>
          <a:prstGeom prst="ellipse">
            <a:avLst/>
          </a:prstGeom>
          <a:solidFill>
            <a:schemeClr val="accent4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02" name="Group 6">
            <a:extLst>
              <a:ext uri="{FF2B5EF4-FFF2-40B4-BE49-F238E27FC236}">
                <a16:creationId xmlns:a16="http://schemas.microsoft.com/office/drawing/2014/main" xmlns="" id="{3BD3EF64-CB7D-43BF-B875-E02F3649B4FA}"/>
              </a:ext>
            </a:extLst>
          </p:cNvPr>
          <p:cNvGrpSpPr/>
          <p:nvPr/>
        </p:nvGrpSpPr>
        <p:grpSpPr>
          <a:xfrm>
            <a:off x="1203037" y="1987039"/>
            <a:ext cx="9766300" cy="926723"/>
            <a:chOff x="403321" y="2848295"/>
            <a:chExt cx="8334279" cy="1121439"/>
          </a:xfrm>
          <a:solidFill>
            <a:schemeClr val="bg1">
              <a:lumMod val="65000"/>
            </a:schemeClr>
          </a:solidFill>
        </p:grpSpPr>
        <p:cxnSp>
          <p:nvCxnSpPr>
            <p:cNvPr id="103" name="Straight Connector 7">
              <a:extLst>
                <a:ext uri="{FF2B5EF4-FFF2-40B4-BE49-F238E27FC236}">
                  <a16:creationId xmlns:a16="http://schemas.microsoft.com/office/drawing/2014/main" xmlns="" id="{E973AB95-A40C-4068-919A-43DFB1B6C350}"/>
                </a:ext>
              </a:extLst>
            </p:cNvPr>
            <p:cNvCxnSpPr>
              <a:cxnSpLocks/>
            </p:cNvCxnSpPr>
            <p:nvPr/>
          </p:nvCxnSpPr>
          <p:spPr>
            <a:xfrm>
              <a:off x="403321" y="3639368"/>
              <a:ext cx="8334279" cy="5656"/>
            </a:xfrm>
            <a:prstGeom prst="line">
              <a:avLst/>
            </a:prstGeom>
            <a:grpFill/>
            <a:ln w="11430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8">
              <a:extLst>
                <a:ext uri="{FF2B5EF4-FFF2-40B4-BE49-F238E27FC236}">
                  <a16:creationId xmlns:a16="http://schemas.microsoft.com/office/drawing/2014/main" xmlns="" id="{2FB39E04-07C4-4CBB-A3F9-D9095DC74433}"/>
                </a:ext>
              </a:extLst>
            </p:cNvPr>
            <p:cNvCxnSpPr/>
            <p:nvPr/>
          </p:nvCxnSpPr>
          <p:spPr>
            <a:xfrm>
              <a:off x="460663" y="3631309"/>
              <a:ext cx="0" cy="313183"/>
            </a:xfrm>
            <a:prstGeom prst="line">
              <a:avLst/>
            </a:prstGeom>
            <a:grpFill/>
            <a:ln w="12065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Down Arrow 23">
              <a:extLst>
                <a:ext uri="{FF2B5EF4-FFF2-40B4-BE49-F238E27FC236}">
                  <a16:creationId xmlns:a16="http://schemas.microsoft.com/office/drawing/2014/main" xmlns="" id="{CDFEF6E1-1C32-4C73-9F59-E11DC2FD4282}"/>
                </a:ext>
              </a:extLst>
            </p:cNvPr>
            <p:cNvSpPr/>
            <p:nvPr/>
          </p:nvSpPr>
          <p:spPr>
            <a:xfrm>
              <a:off x="4249391" y="2848295"/>
              <a:ext cx="665685" cy="734105"/>
            </a:xfrm>
            <a:prstGeom prst="downArrow">
              <a:avLst>
                <a:gd name="adj1" fmla="val 42557"/>
                <a:gd name="adj2" fmla="val 5874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cxnSp>
          <p:nvCxnSpPr>
            <p:cNvPr id="107" name="Straight Connector 9">
              <a:extLst>
                <a:ext uri="{FF2B5EF4-FFF2-40B4-BE49-F238E27FC236}">
                  <a16:creationId xmlns:a16="http://schemas.microsoft.com/office/drawing/2014/main" xmlns="" id="{4F14E16D-B022-4B3F-A146-56EFC87783F4}"/>
                </a:ext>
              </a:extLst>
            </p:cNvPr>
            <p:cNvCxnSpPr/>
            <p:nvPr/>
          </p:nvCxnSpPr>
          <p:spPr>
            <a:xfrm>
              <a:off x="8681045" y="3656551"/>
              <a:ext cx="0" cy="313183"/>
            </a:xfrm>
            <a:prstGeom prst="line">
              <a:avLst/>
            </a:prstGeom>
            <a:grpFill/>
            <a:ln w="12065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83545" y="3908349"/>
            <a:ext cx="225004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Комитет по оценке медицинских технологий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9" name="Straight Connector 10">
            <a:extLst>
              <a:ext uri="{FF2B5EF4-FFF2-40B4-BE49-F238E27FC236}">
                <a16:creationId xmlns:a16="http://schemas.microsoft.com/office/drawing/2014/main" xmlns="" id="{3A52DC4E-0951-445A-9A68-D0F5C82CB4C6}"/>
              </a:ext>
            </a:extLst>
          </p:cNvPr>
          <p:cNvCxnSpPr/>
          <p:nvPr/>
        </p:nvCxnSpPr>
        <p:spPr>
          <a:xfrm>
            <a:off x="7720331" y="2664712"/>
            <a:ext cx="0" cy="258806"/>
          </a:xfrm>
          <a:prstGeom prst="line">
            <a:avLst/>
          </a:prstGeom>
          <a:solidFill>
            <a:schemeClr val="bg1">
              <a:lumMod val="9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3104927" y="3861016"/>
            <a:ext cx="270849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Комитет по стандартизации медицинских услуг и разработке клинических протоколов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6672721" y="4007426"/>
            <a:ext cx="225004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Формулярный комитет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9782066" y="3917772"/>
            <a:ext cx="225004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Комитет по аккредитации и управлению качеством медицинских услуг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22" name="Straight Connector 8">
            <a:extLst>
              <a:ext uri="{FF2B5EF4-FFF2-40B4-BE49-F238E27FC236}">
                <a16:creationId xmlns:a16="http://schemas.microsoft.com/office/drawing/2014/main" xmlns="" id="{2FB39E04-07C4-4CBB-A3F9-D9095DC74433}"/>
              </a:ext>
            </a:extLst>
          </p:cNvPr>
          <p:cNvCxnSpPr/>
          <p:nvPr/>
        </p:nvCxnSpPr>
        <p:spPr>
          <a:xfrm>
            <a:off x="4427160" y="2672448"/>
            <a:ext cx="0" cy="258805"/>
          </a:xfrm>
          <a:prstGeom prst="line">
            <a:avLst/>
          </a:prstGeom>
          <a:solidFill>
            <a:schemeClr val="bg1">
              <a:lumMod val="6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0">
            <a:extLst>
              <a:ext uri="{FF2B5EF4-FFF2-40B4-BE49-F238E27FC236}">
                <a16:creationId xmlns:a16="http://schemas.microsoft.com/office/drawing/2014/main" xmlns="" id="{3A52DC4E-0951-445A-9A68-D0F5C82CB4C6}"/>
              </a:ext>
            </a:extLst>
          </p:cNvPr>
          <p:cNvCxnSpPr/>
          <p:nvPr/>
        </p:nvCxnSpPr>
        <p:spPr>
          <a:xfrm>
            <a:off x="10903065" y="2593681"/>
            <a:ext cx="0" cy="258806"/>
          </a:xfrm>
          <a:prstGeom prst="line">
            <a:avLst/>
          </a:prstGeom>
          <a:solidFill>
            <a:schemeClr val="bg1">
              <a:lumMod val="6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151584" y="1270790"/>
            <a:ext cx="3150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altLang="ko-KR" sz="1200" dirty="0" smtClean="0"/>
              <a:t>Национальная палата предпринимателей </a:t>
            </a:r>
            <a:r>
              <a:rPr lang="ru-RU" altLang="ko-KR" sz="1200" dirty="0" smtClean="0"/>
              <a:t>«</a:t>
            </a:r>
            <a:r>
              <a:rPr lang="ru-RU" altLang="ko-KR" sz="1200" dirty="0" err="1" smtClean="0"/>
              <a:t>Атамекен</a:t>
            </a:r>
            <a:r>
              <a:rPr lang="ru-RU" altLang="ko-KR" sz="1200" dirty="0" smtClean="0"/>
              <a:t>» и неправительственные организации</a:t>
            </a:r>
            <a:endParaRPr lang="ko-KR" altLang="en-US" sz="1200" dirty="0"/>
          </a:p>
        </p:txBody>
      </p:sp>
      <p:grpSp>
        <p:nvGrpSpPr>
          <p:cNvPr id="71" name="Google Shape;12670;p81"/>
          <p:cNvGrpSpPr/>
          <p:nvPr/>
        </p:nvGrpSpPr>
        <p:grpSpPr>
          <a:xfrm>
            <a:off x="886531" y="3130885"/>
            <a:ext cx="765537" cy="503938"/>
            <a:chOff x="6656812" y="2029388"/>
            <a:chExt cx="368690" cy="245793"/>
          </a:xfrm>
          <a:solidFill>
            <a:schemeClr val="bg1"/>
          </a:solidFill>
        </p:grpSpPr>
        <p:sp>
          <p:nvSpPr>
            <p:cNvPr id="72" name="Google Shape;12671;p81"/>
            <p:cNvSpPr/>
            <p:nvPr/>
          </p:nvSpPr>
          <p:spPr>
            <a:xfrm>
              <a:off x="6915475" y="2164007"/>
              <a:ext cx="73967" cy="73999"/>
            </a:xfrm>
            <a:custGeom>
              <a:avLst/>
              <a:gdLst/>
              <a:ahLst/>
              <a:cxnLst/>
              <a:rect l="l" t="t" r="r" b="b"/>
              <a:pathLst>
                <a:path w="2322" h="2323" extrusionOk="0">
                  <a:moveTo>
                    <a:pt x="1167" y="323"/>
                  </a:moveTo>
                  <a:cubicBezTo>
                    <a:pt x="1631" y="323"/>
                    <a:pt x="2000" y="692"/>
                    <a:pt x="2000" y="1156"/>
                  </a:cubicBezTo>
                  <a:cubicBezTo>
                    <a:pt x="2000" y="1621"/>
                    <a:pt x="1631" y="1990"/>
                    <a:pt x="1167" y="1990"/>
                  </a:cubicBezTo>
                  <a:cubicBezTo>
                    <a:pt x="703" y="1990"/>
                    <a:pt x="334" y="1621"/>
                    <a:pt x="334" y="1156"/>
                  </a:cubicBezTo>
                  <a:cubicBezTo>
                    <a:pt x="334" y="692"/>
                    <a:pt x="703" y="323"/>
                    <a:pt x="1167" y="323"/>
                  </a:cubicBezTo>
                  <a:close/>
                  <a:moveTo>
                    <a:pt x="1126" y="0"/>
                  </a:moveTo>
                  <a:cubicBezTo>
                    <a:pt x="502" y="0"/>
                    <a:pt x="0" y="527"/>
                    <a:pt x="0" y="1156"/>
                  </a:cubicBezTo>
                  <a:cubicBezTo>
                    <a:pt x="0" y="1799"/>
                    <a:pt x="524" y="2323"/>
                    <a:pt x="1167" y="2323"/>
                  </a:cubicBezTo>
                  <a:cubicBezTo>
                    <a:pt x="1810" y="2323"/>
                    <a:pt x="2322" y="1799"/>
                    <a:pt x="2322" y="1156"/>
                  </a:cubicBezTo>
                  <a:cubicBezTo>
                    <a:pt x="2322" y="513"/>
                    <a:pt x="1810" y="1"/>
                    <a:pt x="1167" y="1"/>
                  </a:cubicBezTo>
                  <a:cubicBezTo>
                    <a:pt x="1153" y="1"/>
                    <a:pt x="1139" y="0"/>
                    <a:pt x="11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672;p81"/>
            <p:cNvSpPr/>
            <p:nvPr/>
          </p:nvSpPr>
          <p:spPr>
            <a:xfrm>
              <a:off x="6901427" y="2057070"/>
              <a:ext cx="51605" cy="31154"/>
            </a:xfrm>
            <a:custGeom>
              <a:avLst/>
              <a:gdLst/>
              <a:ahLst/>
              <a:cxnLst/>
              <a:rect l="l" t="t" r="r" b="b"/>
              <a:pathLst>
                <a:path w="1620" h="978" extrusionOk="0">
                  <a:moveTo>
                    <a:pt x="1179" y="346"/>
                  </a:moveTo>
                  <a:cubicBezTo>
                    <a:pt x="1239" y="346"/>
                    <a:pt x="1275" y="394"/>
                    <a:pt x="1275" y="453"/>
                  </a:cubicBezTo>
                  <a:lnTo>
                    <a:pt x="1275" y="525"/>
                  </a:lnTo>
                  <a:cubicBezTo>
                    <a:pt x="1275" y="584"/>
                    <a:pt x="1239" y="632"/>
                    <a:pt x="1179" y="632"/>
                  </a:cubicBezTo>
                  <a:lnTo>
                    <a:pt x="441" y="632"/>
                  </a:lnTo>
                  <a:cubicBezTo>
                    <a:pt x="382" y="632"/>
                    <a:pt x="334" y="584"/>
                    <a:pt x="334" y="525"/>
                  </a:cubicBezTo>
                  <a:lnTo>
                    <a:pt x="334" y="453"/>
                  </a:lnTo>
                  <a:cubicBezTo>
                    <a:pt x="334" y="394"/>
                    <a:pt x="382" y="346"/>
                    <a:pt x="441" y="346"/>
                  </a:cubicBezTo>
                  <a:close/>
                  <a:moveTo>
                    <a:pt x="441" y="1"/>
                  </a:moveTo>
                  <a:cubicBezTo>
                    <a:pt x="203" y="1"/>
                    <a:pt x="1" y="203"/>
                    <a:pt x="1" y="453"/>
                  </a:cubicBezTo>
                  <a:lnTo>
                    <a:pt x="1" y="525"/>
                  </a:lnTo>
                  <a:cubicBezTo>
                    <a:pt x="1" y="763"/>
                    <a:pt x="191" y="977"/>
                    <a:pt x="441" y="977"/>
                  </a:cubicBezTo>
                  <a:lnTo>
                    <a:pt x="1179" y="977"/>
                  </a:lnTo>
                  <a:cubicBezTo>
                    <a:pt x="1418" y="977"/>
                    <a:pt x="1620" y="775"/>
                    <a:pt x="1620" y="525"/>
                  </a:cubicBezTo>
                  <a:lnTo>
                    <a:pt x="1620" y="453"/>
                  </a:lnTo>
                  <a:cubicBezTo>
                    <a:pt x="1620" y="215"/>
                    <a:pt x="1429" y="1"/>
                    <a:pt x="1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673;p81"/>
            <p:cNvSpPr/>
            <p:nvPr/>
          </p:nvSpPr>
          <p:spPr>
            <a:xfrm>
              <a:off x="6901809" y="2091983"/>
              <a:ext cx="51605" cy="30358"/>
            </a:xfrm>
            <a:custGeom>
              <a:avLst/>
              <a:gdLst/>
              <a:ahLst/>
              <a:cxnLst/>
              <a:rect l="l" t="t" r="r" b="b"/>
              <a:pathLst>
                <a:path w="1620" h="953" extrusionOk="0">
                  <a:moveTo>
                    <a:pt x="1179" y="333"/>
                  </a:moveTo>
                  <a:cubicBezTo>
                    <a:pt x="1239" y="333"/>
                    <a:pt x="1286" y="381"/>
                    <a:pt x="1286" y="441"/>
                  </a:cubicBezTo>
                  <a:lnTo>
                    <a:pt x="1286" y="512"/>
                  </a:lnTo>
                  <a:cubicBezTo>
                    <a:pt x="1286" y="572"/>
                    <a:pt x="1239" y="619"/>
                    <a:pt x="1179" y="619"/>
                  </a:cubicBezTo>
                  <a:lnTo>
                    <a:pt x="453" y="619"/>
                  </a:lnTo>
                  <a:cubicBezTo>
                    <a:pt x="394" y="619"/>
                    <a:pt x="346" y="572"/>
                    <a:pt x="346" y="512"/>
                  </a:cubicBezTo>
                  <a:lnTo>
                    <a:pt x="346" y="441"/>
                  </a:lnTo>
                  <a:cubicBezTo>
                    <a:pt x="346" y="381"/>
                    <a:pt x="394" y="333"/>
                    <a:pt x="453" y="333"/>
                  </a:cubicBezTo>
                  <a:close/>
                  <a:moveTo>
                    <a:pt x="453" y="0"/>
                  </a:moveTo>
                  <a:cubicBezTo>
                    <a:pt x="215" y="0"/>
                    <a:pt x="1" y="191"/>
                    <a:pt x="1" y="441"/>
                  </a:cubicBezTo>
                  <a:lnTo>
                    <a:pt x="1" y="500"/>
                  </a:lnTo>
                  <a:cubicBezTo>
                    <a:pt x="1" y="738"/>
                    <a:pt x="191" y="953"/>
                    <a:pt x="453" y="953"/>
                  </a:cubicBezTo>
                  <a:lnTo>
                    <a:pt x="1179" y="953"/>
                  </a:lnTo>
                  <a:cubicBezTo>
                    <a:pt x="1417" y="953"/>
                    <a:pt x="1620" y="750"/>
                    <a:pt x="1620" y="500"/>
                  </a:cubicBezTo>
                  <a:lnTo>
                    <a:pt x="1620" y="441"/>
                  </a:lnTo>
                  <a:cubicBezTo>
                    <a:pt x="1620" y="202"/>
                    <a:pt x="1429" y="0"/>
                    <a:pt x="1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674;p81"/>
            <p:cNvSpPr/>
            <p:nvPr/>
          </p:nvSpPr>
          <p:spPr>
            <a:xfrm>
              <a:off x="6901809" y="2126099"/>
              <a:ext cx="51605" cy="30772"/>
            </a:xfrm>
            <a:custGeom>
              <a:avLst/>
              <a:gdLst/>
              <a:ahLst/>
              <a:cxnLst/>
              <a:rect l="l" t="t" r="r" b="b"/>
              <a:pathLst>
                <a:path w="1620" h="966" extrusionOk="0">
                  <a:moveTo>
                    <a:pt x="1179" y="358"/>
                  </a:moveTo>
                  <a:cubicBezTo>
                    <a:pt x="1239" y="358"/>
                    <a:pt x="1286" y="394"/>
                    <a:pt x="1286" y="453"/>
                  </a:cubicBezTo>
                  <a:lnTo>
                    <a:pt x="1286" y="536"/>
                  </a:lnTo>
                  <a:cubicBezTo>
                    <a:pt x="1286" y="596"/>
                    <a:pt x="1239" y="632"/>
                    <a:pt x="1179" y="632"/>
                  </a:cubicBezTo>
                  <a:lnTo>
                    <a:pt x="453" y="632"/>
                  </a:lnTo>
                  <a:cubicBezTo>
                    <a:pt x="394" y="632"/>
                    <a:pt x="346" y="596"/>
                    <a:pt x="346" y="536"/>
                  </a:cubicBezTo>
                  <a:lnTo>
                    <a:pt x="346" y="453"/>
                  </a:lnTo>
                  <a:cubicBezTo>
                    <a:pt x="346" y="394"/>
                    <a:pt x="394" y="358"/>
                    <a:pt x="453" y="358"/>
                  </a:cubicBezTo>
                  <a:close/>
                  <a:moveTo>
                    <a:pt x="453" y="1"/>
                  </a:moveTo>
                  <a:cubicBezTo>
                    <a:pt x="215" y="1"/>
                    <a:pt x="1" y="191"/>
                    <a:pt x="1" y="441"/>
                  </a:cubicBezTo>
                  <a:lnTo>
                    <a:pt x="1" y="513"/>
                  </a:lnTo>
                  <a:cubicBezTo>
                    <a:pt x="1" y="751"/>
                    <a:pt x="191" y="965"/>
                    <a:pt x="453" y="965"/>
                  </a:cubicBezTo>
                  <a:lnTo>
                    <a:pt x="1179" y="965"/>
                  </a:lnTo>
                  <a:cubicBezTo>
                    <a:pt x="1417" y="965"/>
                    <a:pt x="1620" y="775"/>
                    <a:pt x="1620" y="513"/>
                  </a:cubicBezTo>
                  <a:lnTo>
                    <a:pt x="1620" y="441"/>
                  </a:lnTo>
                  <a:cubicBezTo>
                    <a:pt x="1620" y="203"/>
                    <a:pt x="1429" y="1"/>
                    <a:pt x="1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675;p81"/>
            <p:cNvSpPr/>
            <p:nvPr/>
          </p:nvSpPr>
          <p:spPr>
            <a:xfrm>
              <a:off x="6959849" y="2057452"/>
              <a:ext cx="43641" cy="99419"/>
            </a:xfrm>
            <a:custGeom>
              <a:avLst/>
              <a:gdLst/>
              <a:ahLst/>
              <a:cxnLst/>
              <a:rect l="l" t="t" r="r" b="b"/>
              <a:pathLst>
                <a:path w="1370" h="3121" extrusionOk="0">
                  <a:moveTo>
                    <a:pt x="965" y="334"/>
                  </a:moveTo>
                  <a:cubicBezTo>
                    <a:pt x="1000" y="334"/>
                    <a:pt x="1048" y="382"/>
                    <a:pt x="1048" y="429"/>
                  </a:cubicBezTo>
                  <a:lnTo>
                    <a:pt x="1048" y="2703"/>
                  </a:lnTo>
                  <a:cubicBezTo>
                    <a:pt x="1048" y="2751"/>
                    <a:pt x="1000" y="2787"/>
                    <a:pt x="965" y="2787"/>
                  </a:cubicBezTo>
                  <a:lnTo>
                    <a:pt x="429" y="2787"/>
                  </a:lnTo>
                  <a:cubicBezTo>
                    <a:pt x="369" y="2775"/>
                    <a:pt x="334" y="2751"/>
                    <a:pt x="334" y="2703"/>
                  </a:cubicBezTo>
                  <a:lnTo>
                    <a:pt x="334" y="429"/>
                  </a:lnTo>
                  <a:cubicBezTo>
                    <a:pt x="334" y="382"/>
                    <a:pt x="381" y="334"/>
                    <a:pt x="429" y="334"/>
                  </a:cubicBezTo>
                  <a:close/>
                  <a:moveTo>
                    <a:pt x="417" y="1"/>
                  </a:moveTo>
                  <a:cubicBezTo>
                    <a:pt x="179" y="1"/>
                    <a:pt x="0" y="203"/>
                    <a:pt x="0" y="429"/>
                  </a:cubicBezTo>
                  <a:lnTo>
                    <a:pt x="0" y="2703"/>
                  </a:lnTo>
                  <a:cubicBezTo>
                    <a:pt x="0" y="2941"/>
                    <a:pt x="191" y="3120"/>
                    <a:pt x="417" y="3120"/>
                  </a:cubicBezTo>
                  <a:lnTo>
                    <a:pt x="953" y="3120"/>
                  </a:lnTo>
                  <a:cubicBezTo>
                    <a:pt x="1191" y="3120"/>
                    <a:pt x="1369" y="2930"/>
                    <a:pt x="1369" y="2703"/>
                  </a:cubicBezTo>
                  <a:lnTo>
                    <a:pt x="1369" y="429"/>
                  </a:lnTo>
                  <a:cubicBezTo>
                    <a:pt x="1369" y="179"/>
                    <a:pt x="1167" y="1"/>
                    <a:pt x="9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676;p81"/>
            <p:cNvSpPr/>
            <p:nvPr/>
          </p:nvSpPr>
          <p:spPr>
            <a:xfrm>
              <a:off x="6835805" y="2075291"/>
              <a:ext cx="29243" cy="10257"/>
            </a:xfrm>
            <a:custGeom>
              <a:avLst/>
              <a:gdLst/>
              <a:ahLst/>
              <a:cxnLst/>
              <a:rect l="l" t="t" r="r" b="b"/>
              <a:pathLst>
                <a:path w="918" h="322" extrusionOk="0">
                  <a:moveTo>
                    <a:pt x="168" y="0"/>
                  </a:moveTo>
                  <a:cubicBezTo>
                    <a:pt x="84" y="0"/>
                    <a:pt x="1" y="72"/>
                    <a:pt x="1" y="167"/>
                  </a:cubicBezTo>
                  <a:cubicBezTo>
                    <a:pt x="1" y="250"/>
                    <a:pt x="84" y="322"/>
                    <a:pt x="168" y="322"/>
                  </a:cubicBezTo>
                  <a:lnTo>
                    <a:pt x="751" y="322"/>
                  </a:lnTo>
                  <a:cubicBezTo>
                    <a:pt x="834" y="322"/>
                    <a:pt x="918" y="250"/>
                    <a:pt x="918" y="167"/>
                  </a:cubicBezTo>
                  <a:cubicBezTo>
                    <a:pt x="918" y="72"/>
                    <a:pt x="834" y="0"/>
                    <a:pt x="7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677;p81"/>
            <p:cNvSpPr/>
            <p:nvPr/>
          </p:nvSpPr>
          <p:spPr>
            <a:xfrm>
              <a:off x="6700422" y="2074908"/>
              <a:ext cx="11022" cy="10257"/>
            </a:xfrm>
            <a:custGeom>
              <a:avLst/>
              <a:gdLst/>
              <a:ahLst/>
              <a:cxnLst/>
              <a:rect l="l" t="t" r="r" b="b"/>
              <a:pathLst>
                <a:path w="346" h="322" extrusionOk="0">
                  <a:moveTo>
                    <a:pt x="167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179" y="322"/>
                  </a:lnTo>
                  <a:cubicBezTo>
                    <a:pt x="262" y="322"/>
                    <a:pt x="346" y="250"/>
                    <a:pt x="346" y="155"/>
                  </a:cubicBezTo>
                  <a:cubicBezTo>
                    <a:pt x="346" y="72"/>
                    <a:pt x="286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678;p81"/>
            <p:cNvSpPr/>
            <p:nvPr/>
          </p:nvSpPr>
          <p:spPr>
            <a:xfrm>
              <a:off x="6706092" y="2098417"/>
              <a:ext cx="151375" cy="89162"/>
            </a:xfrm>
            <a:custGeom>
              <a:avLst/>
              <a:gdLst/>
              <a:ahLst/>
              <a:cxnLst/>
              <a:rect l="l" t="t" r="r" b="b"/>
              <a:pathLst>
                <a:path w="4752" h="2799" extrusionOk="0">
                  <a:moveTo>
                    <a:pt x="2119" y="0"/>
                  </a:moveTo>
                  <a:cubicBezTo>
                    <a:pt x="2047" y="0"/>
                    <a:pt x="1977" y="45"/>
                    <a:pt x="1966" y="131"/>
                  </a:cubicBezTo>
                  <a:lnTo>
                    <a:pt x="1573" y="1977"/>
                  </a:lnTo>
                  <a:lnTo>
                    <a:pt x="1239" y="941"/>
                  </a:lnTo>
                  <a:cubicBezTo>
                    <a:pt x="1214" y="859"/>
                    <a:pt x="1142" y="817"/>
                    <a:pt x="1071" y="817"/>
                  </a:cubicBezTo>
                  <a:cubicBezTo>
                    <a:pt x="1008" y="817"/>
                    <a:pt x="946" y="850"/>
                    <a:pt x="918" y="917"/>
                  </a:cubicBezTo>
                  <a:lnTo>
                    <a:pt x="501" y="1846"/>
                  </a:lnTo>
                  <a:lnTo>
                    <a:pt x="168" y="1846"/>
                  </a:lnTo>
                  <a:cubicBezTo>
                    <a:pt x="72" y="1846"/>
                    <a:pt x="1" y="1917"/>
                    <a:pt x="1" y="2013"/>
                  </a:cubicBezTo>
                  <a:cubicBezTo>
                    <a:pt x="1" y="2096"/>
                    <a:pt x="72" y="2167"/>
                    <a:pt x="168" y="2167"/>
                  </a:cubicBezTo>
                  <a:lnTo>
                    <a:pt x="608" y="2167"/>
                  </a:lnTo>
                  <a:cubicBezTo>
                    <a:pt x="680" y="2167"/>
                    <a:pt x="739" y="2132"/>
                    <a:pt x="763" y="2072"/>
                  </a:cubicBezTo>
                  <a:lnTo>
                    <a:pt x="1037" y="1441"/>
                  </a:lnTo>
                  <a:lnTo>
                    <a:pt x="1442" y="2679"/>
                  </a:lnTo>
                  <a:cubicBezTo>
                    <a:pt x="1470" y="2760"/>
                    <a:pt x="1541" y="2799"/>
                    <a:pt x="1610" y="2799"/>
                  </a:cubicBezTo>
                  <a:cubicBezTo>
                    <a:pt x="1684" y="2799"/>
                    <a:pt x="1757" y="2754"/>
                    <a:pt x="1775" y="2667"/>
                  </a:cubicBezTo>
                  <a:lnTo>
                    <a:pt x="2096" y="1084"/>
                  </a:lnTo>
                  <a:lnTo>
                    <a:pt x="2227" y="1917"/>
                  </a:lnTo>
                  <a:cubicBezTo>
                    <a:pt x="2251" y="2013"/>
                    <a:pt x="2323" y="2072"/>
                    <a:pt x="2394" y="2072"/>
                  </a:cubicBezTo>
                  <a:lnTo>
                    <a:pt x="3049" y="2072"/>
                  </a:lnTo>
                  <a:cubicBezTo>
                    <a:pt x="3144" y="2072"/>
                    <a:pt x="3204" y="2013"/>
                    <a:pt x="3216" y="1941"/>
                  </a:cubicBezTo>
                  <a:lnTo>
                    <a:pt x="3287" y="1501"/>
                  </a:lnTo>
                  <a:lnTo>
                    <a:pt x="3501" y="2453"/>
                  </a:lnTo>
                  <a:cubicBezTo>
                    <a:pt x="3514" y="2543"/>
                    <a:pt x="3586" y="2588"/>
                    <a:pt x="3660" y="2588"/>
                  </a:cubicBezTo>
                  <a:cubicBezTo>
                    <a:pt x="3724" y="2588"/>
                    <a:pt x="3790" y="2555"/>
                    <a:pt x="3823" y="2489"/>
                  </a:cubicBezTo>
                  <a:lnTo>
                    <a:pt x="4037" y="2036"/>
                  </a:lnTo>
                  <a:lnTo>
                    <a:pt x="4585" y="2036"/>
                  </a:lnTo>
                  <a:cubicBezTo>
                    <a:pt x="4668" y="2036"/>
                    <a:pt x="4752" y="1965"/>
                    <a:pt x="4752" y="1870"/>
                  </a:cubicBezTo>
                  <a:cubicBezTo>
                    <a:pt x="4752" y="1786"/>
                    <a:pt x="4668" y="1715"/>
                    <a:pt x="4585" y="1715"/>
                  </a:cubicBezTo>
                  <a:lnTo>
                    <a:pt x="3918" y="1715"/>
                  </a:lnTo>
                  <a:cubicBezTo>
                    <a:pt x="3775" y="1715"/>
                    <a:pt x="3763" y="1858"/>
                    <a:pt x="3740" y="1905"/>
                  </a:cubicBezTo>
                  <a:lnTo>
                    <a:pt x="3454" y="632"/>
                  </a:lnTo>
                  <a:cubicBezTo>
                    <a:pt x="3430" y="542"/>
                    <a:pt x="3356" y="498"/>
                    <a:pt x="3283" y="498"/>
                  </a:cubicBezTo>
                  <a:cubicBezTo>
                    <a:pt x="3210" y="498"/>
                    <a:pt x="3138" y="542"/>
                    <a:pt x="3120" y="632"/>
                  </a:cubicBezTo>
                  <a:lnTo>
                    <a:pt x="2918" y="1739"/>
                  </a:lnTo>
                  <a:lnTo>
                    <a:pt x="2549" y="1739"/>
                  </a:lnTo>
                  <a:lnTo>
                    <a:pt x="2287" y="155"/>
                  </a:lnTo>
                  <a:cubicBezTo>
                    <a:pt x="2275" y="51"/>
                    <a:pt x="2196" y="0"/>
                    <a:pt x="21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679;p81"/>
            <p:cNvSpPr/>
            <p:nvPr/>
          </p:nvSpPr>
          <p:spPr>
            <a:xfrm>
              <a:off x="6656812" y="2029388"/>
              <a:ext cx="368690" cy="245793"/>
            </a:xfrm>
            <a:custGeom>
              <a:avLst/>
              <a:gdLst/>
              <a:ahLst/>
              <a:cxnLst/>
              <a:rect l="l" t="t" r="r" b="b"/>
              <a:pathLst>
                <a:path w="11574" h="7716" extrusionOk="0">
                  <a:moveTo>
                    <a:pt x="3286" y="7180"/>
                  </a:moveTo>
                  <a:lnTo>
                    <a:pt x="3286" y="7394"/>
                  </a:lnTo>
                  <a:lnTo>
                    <a:pt x="1596" y="7394"/>
                  </a:lnTo>
                  <a:lnTo>
                    <a:pt x="1596" y="7180"/>
                  </a:lnTo>
                  <a:close/>
                  <a:moveTo>
                    <a:pt x="9966" y="7180"/>
                  </a:moveTo>
                  <a:lnTo>
                    <a:pt x="9966" y="7394"/>
                  </a:lnTo>
                  <a:lnTo>
                    <a:pt x="8275" y="7394"/>
                  </a:lnTo>
                  <a:lnTo>
                    <a:pt x="8275" y="7180"/>
                  </a:lnTo>
                  <a:close/>
                  <a:moveTo>
                    <a:pt x="548" y="1"/>
                  </a:moveTo>
                  <a:cubicBezTo>
                    <a:pt x="250" y="1"/>
                    <a:pt x="0" y="251"/>
                    <a:pt x="0" y="548"/>
                  </a:cubicBezTo>
                  <a:lnTo>
                    <a:pt x="0" y="6632"/>
                  </a:lnTo>
                  <a:cubicBezTo>
                    <a:pt x="0" y="6930"/>
                    <a:pt x="250" y="7180"/>
                    <a:pt x="548" y="7180"/>
                  </a:cubicBezTo>
                  <a:lnTo>
                    <a:pt x="1250" y="7180"/>
                  </a:lnTo>
                  <a:lnTo>
                    <a:pt x="1250" y="7561"/>
                  </a:lnTo>
                  <a:cubicBezTo>
                    <a:pt x="1250" y="7644"/>
                    <a:pt x="1322" y="7716"/>
                    <a:pt x="1417" y="7716"/>
                  </a:cubicBezTo>
                  <a:lnTo>
                    <a:pt x="3453" y="7716"/>
                  </a:lnTo>
                  <a:cubicBezTo>
                    <a:pt x="3536" y="7716"/>
                    <a:pt x="3608" y="7644"/>
                    <a:pt x="3608" y="7561"/>
                  </a:cubicBezTo>
                  <a:lnTo>
                    <a:pt x="3608" y="7180"/>
                  </a:lnTo>
                  <a:lnTo>
                    <a:pt x="7930" y="7180"/>
                  </a:lnTo>
                  <a:lnTo>
                    <a:pt x="7930" y="7561"/>
                  </a:lnTo>
                  <a:cubicBezTo>
                    <a:pt x="7930" y="7644"/>
                    <a:pt x="8001" y="7716"/>
                    <a:pt x="8096" y="7716"/>
                  </a:cubicBezTo>
                  <a:lnTo>
                    <a:pt x="10132" y="7716"/>
                  </a:lnTo>
                  <a:cubicBezTo>
                    <a:pt x="10216" y="7716"/>
                    <a:pt x="10299" y="7644"/>
                    <a:pt x="10299" y="7561"/>
                  </a:cubicBezTo>
                  <a:lnTo>
                    <a:pt x="10299" y="7180"/>
                  </a:lnTo>
                  <a:lnTo>
                    <a:pt x="10990" y="7180"/>
                  </a:lnTo>
                  <a:cubicBezTo>
                    <a:pt x="11287" y="7180"/>
                    <a:pt x="11549" y="6930"/>
                    <a:pt x="11549" y="6632"/>
                  </a:cubicBezTo>
                  <a:lnTo>
                    <a:pt x="11549" y="548"/>
                  </a:lnTo>
                  <a:cubicBezTo>
                    <a:pt x="11573" y="251"/>
                    <a:pt x="11323" y="1"/>
                    <a:pt x="11025" y="1"/>
                  </a:cubicBezTo>
                  <a:lnTo>
                    <a:pt x="7620" y="1"/>
                  </a:lnTo>
                  <a:cubicBezTo>
                    <a:pt x="7525" y="1"/>
                    <a:pt x="7453" y="72"/>
                    <a:pt x="7453" y="155"/>
                  </a:cubicBezTo>
                  <a:cubicBezTo>
                    <a:pt x="7453" y="251"/>
                    <a:pt x="7525" y="322"/>
                    <a:pt x="7620" y="322"/>
                  </a:cubicBezTo>
                  <a:lnTo>
                    <a:pt x="11025" y="322"/>
                  </a:lnTo>
                  <a:cubicBezTo>
                    <a:pt x="11144" y="322"/>
                    <a:pt x="11240" y="417"/>
                    <a:pt x="11240" y="536"/>
                  </a:cubicBezTo>
                  <a:lnTo>
                    <a:pt x="11240" y="6620"/>
                  </a:lnTo>
                  <a:cubicBezTo>
                    <a:pt x="11240" y="6739"/>
                    <a:pt x="11144" y="6823"/>
                    <a:pt x="11025" y="6823"/>
                  </a:cubicBezTo>
                  <a:lnTo>
                    <a:pt x="548" y="6823"/>
                  </a:lnTo>
                  <a:cubicBezTo>
                    <a:pt x="429" y="6823"/>
                    <a:pt x="334" y="6739"/>
                    <a:pt x="334" y="6620"/>
                  </a:cubicBezTo>
                  <a:lnTo>
                    <a:pt x="334" y="536"/>
                  </a:lnTo>
                  <a:cubicBezTo>
                    <a:pt x="334" y="417"/>
                    <a:pt x="429" y="322"/>
                    <a:pt x="548" y="322"/>
                  </a:cubicBezTo>
                  <a:lnTo>
                    <a:pt x="6870" y="322"/>
                  </a:lnTo>
                  <a:cubicBezTo>
                    <a:pt x="6965" y="322"/>
                    <a:pt x="7037" y="251"/>
                    <a:pt x="7037" y="155"/>
                  </a:cubicBezTo>
                  <a:cubicBezTo>
                    <a:pt x="7037" y="72"/>
                    <a:pt x="6965" y="1"/>
                    <a:pt x="687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680;p81"/>
            <p:cNvSpPr/>
            <p:nvPr/>
          </p:nvSpPr>
          <p:spPr>
            <a:xfrm>
              <a:off x="6681818" y="2057070"/>
              <a:ext cx="199540" cy="172622"/>
            </a:xfrm>
            <a:custGeom>
              <a:avLst/>
              <a:gdLst/>
              <a:ahLst/>
              <a:cxnLst/>
              <a:rect l="l" t="t" r="r" b="b"/>
              <a:pathLst>
                <a:path w="6264" h="5419" extrusionOk="0">
                  <a:moveTo>
                    <a:pt x="168" y="1"/>
                  </a:moveTo>
                  <a:cubicBezTo>
                    <a:pt x="72" y="1"/>
                    <a:pt x="1" y="84"/>
                    <a:pt x="1" y="167"/>
                  </a:cubicBezTo>
                  <a:lnTo>
                    <a:pt x="1" y="1691"/>
                  </a:lnTo>
                  <a:cubicBezTo>
                    <a:pt x="1" y="1775"/>
                    <a:pt x="72" y="1846"/>
                    <a:pt x="168" y="1846"/>
                  </a:cubicBezTo>
                  <a:cubicBezTo>
                    <a:pt x="251" y="1846"/>
                    <a:pt x="334" y="1775"/>
                    <a:pt x="334" y="1691"/>
                  </a:cubicBezTo>
                  <a:lnTo>
                    <a:pt x="334" y="346"/>
                  </a:lnTo>
                  <a:lnTo>
                    <a:pt x="5942" y="346"/>
                  </a:lnTo>
                  <a:lnTo>
                    <a:pt x="5942" y="5097"/>
                  </a:lnTo>
                  <a:lnTo>
                    <a:pt x="334" y="5097"/>
                  </a:lnTo>
                  <a:lnTo>
                    <a:pt x="334" y="2465"/>
                  </a:lnTo>
                  <a:cubicBezTo>
                    <a:pt x="334" y="2370"/>
                    <a:pt x="251" y="2299"/>
                    <a:pt x="168" y="2299"/>
                  </a:cubicBezTo>
                  <a:cubicBezTo>
                    <a:pt x="72" y="2299"/>
                    <a:pt x="1" y="2370"/>
                    <a:pt x="1" y="2465"/>
                  </a:cubicBezTo>
                  <a:lnTo>
                    <a:pt x="1" y="5263"/>
                  </a:lnTo>
                  <a:cubicBezTo>
                    <a:pt x="1" y="5347"/>
                    <a:pt x="72" y="5418"/>
                    <a:pt x="168" y="5418"/>
                  </a:cubicBezTo>
                  <a:lnTo>
                    <a:pt x="6109" y="5418"/>
                  </a:lnTo>
                  <a:cubicBezTo>
                    <a:pt x="6192" y="5418"/>
                    <a:pt x="6264" y="5347"/>
                    <a:pt x="6264" y="5263"/>
                  </a:cubicBezTo>
                  <a:lnTo>
                    <a:pt x="6264" y="167"/>
                  </a:lnTo>
                  <a:cubicBezTo>
                    <a:pt x="6264" y="84"/>
                    <a:pt x="6192" y="1"/>
                    <a:pt x="61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" name="Google Shape;12624;p81"/>
          <p:cNvGrpSpPr/>
          <p:nvPr/>
        </p:nvGrpSpPr>
        <p:grpSpPr>
          <a:xfrm>
            <a:off x="4157187" y="2985604"/>
            <a:ext cx="545023" cy="760225"/>
            <a:chOff x="1333682" y="3344330"/>
            <a:chExt cx="271213" cy="383088"/>
          </a:xfrm>
          <a:solidFill>
            <a:schemeClr val="bg1"/>
          </a:solidFill>
        </p:grpSpPr>
        <p:sp>
          <p:nvSpPr>
            <p:cNvPr id="83" name="Google Shape;12625;p81"/>
            <p:cNvSpPr/>
            <p:nvPr/>
          </p:nvSpPr>
          <p:spPr>
            <a:xfrm>
              <a:off x="1334065" y="3377332"/>
              <a:ext cx="270831" cy="350086"/>
            </a:xfrm>
            <a:custGeom>
              <a:avLst/>
              <a:gdLst/>
              <a:ahLst/>
              <a:cxnLst/>
              <a:rect l="l" t="t" r="r" b="b"/>
              <a:pathLst>
                <a:path w="8502" h="10990" extrusionOk="0">
                  <a:moveTo>
                    <a:pt x="6502" y="0"/>
                  </a:moveTo>
                  <a:cubicBezTo>
                    <a:pt x="6406" y="0"/>
                    <a:pt x="6323" y="84"/>
                    <a:pt x="6323" y="191"/>
                  </a:cubicBezTo>
                  <a:cubicBezTo>
                    <a:pt x="6323" y="286"/>
                    <a:pt x="6406" y="369"/>
                    <a:pt x="6502" y="369"/>
                  </a:cubicBezTo>
                  <a:lnTo>
                    <a:pt x="7276" y="369"/>
                  </a:lnTo>
                  <a:cubicBezTo>
                    <a:pt x="7383" y="369"/>
                    <a:pt x="7454" y="441"/>
                    <a:pt x="7454" y="548"/>
                  </a:cubicBezTo>
                  <a:lnTo>
                    <a:pt x="7454" y="9490"/>
                  </a:lnTo>
                  <a:cubicBezTo>
                    <a:pt x="7454" y="9597"/>
                    <a:pt x="7383" y="9668"/>
                    <a:pt x="7276" y="9668"/>
                  </a:cubicBezTo>
                  <a:lnTo>
                    <a:pt x="537" y="9668"/>
                  </a:lnTo>
                  <a:cubicBezTo>
                    <a:pt x="429" y="9668"/>
                    <a:pt x="358" y="9597"/>
                    <a:pt x="358" y="9490"/>
                  </a:cubicBezTo>
                  <a:lnTo>
                    <a:pt x="358" y="8775"/>
                  </a:lnTo>
                  <a:cubicBezTo>
                    <a:pt x="358" y="8668"/>
                    <a:pt x="287" y="8597"/>
                    <a:pt x="179" y="8597"/>
                  </a:cubicBezTo>
                  <a:cubicBezTo>
                    <a:pt x="72" y="8597"/>
                    <a:pt x="1" y="8668"/>
                    <a:pt x="1" y="8775"/>
                  </a:cubicBezTo>
                  <a:lnTo>
                    <a:pt x="1" y="9490"/>
                  </a:lnTo>
                  <a:cubicBezTo>
                    <a:pt x="1" y="9787"/>
                    <a:pt x="239" y="10013"/>
                    <a:pt x="525" y="10013"/>
                  </a:cubicBezTo>
                  <a:lnTo>
                    <a:pt x="703" y="10013"/>
                  </a:lnTo>
                  <a:lnTo>
                    <a:pt x="703" y="10466"/>
                  </a:lnTo>
                  <a:cubicBezTo>
                    <a:pt x="703" y="10763"/>
                    <a:pt x="941" y="10990"/>
                    <a:pt x="1227" y="10990"/>
                  </a:cubicBezTo>
                  <a:lnTo>
                    <a:pt x="7966" y="10990"/>
                  </a:lnTo>
                  <a:cubicBezTo>
                    <a:pt x="8264" y="10990"/>
                    <a:pt x="8490" y="10752"/>
                    <a:pt x="8490" y="10466"/>
                  </a:cubicBezTo>
                  <a:lnTo>
                    <a:pt x="8490" y="10252"/>
                  </a:lnTo>
                  <a:cubicBezTo>
                    <a:pt x="8490" y="10144"/>
                    <a:pt x="8407" y="10073"/>
                    <a:pt x="8311" y="10073"/>
                  </a:cubicBezTo>
                  <a:cubicBezTo>
                    <a:pt x="8204" y="10073"/>
                    <a:pt x="8133" y="10144"/>
                    <a:pt x="8133" y="10252"/>
                  </a:cubicBezTo>
                  <a:lnTo>
                    <a:pt x="8133" y="10466"/>
                  </a:lnTo>
                  <a:cubicBezTo>
                    <a:pt x="8133" y="10573"/>
                    <a:pt x="8049" y="10644"/>
                    <a:pt x="7954" y="10644"/>
                  </a:cubicBezTo>
                  <a:lnTo>
                    <a:pt x="1203" y="10644"/>
                  </a:lnTo>
                  <a:cubicBezTo>
                    <a:pt x="1108" y="10644"/>
                    <a:pt x="1025" y="10573"/>
                    <a:pt x="1025" y="10466"/>
                  </a:cubicBezTo>
                  <a:lnTo>
                    <a:pt x="1025" y="10013"/>
                  </a:lnTo>
                  <a:lnTo>
                    <a:pt x="7264" y="10013"/>
                  </a:lnTo>
                  <a:cubicBezTo>
                    <a:pt x="7561" y="10013"/>
                    <a:pt x="7788" y="9775"/>
                    <a:pt x="7788" y="9490"/>
                  </a:cubicBezTo>
                  <a:lnTo>
                    <a:pt x="7788" y="1358"/>
                  </a:lnTo>
                  <a:lnTo>
                    <a:pt x="7966" y="1358"/>
                  </a:lnTo>
                  <a:cubicBezTo>
                    <a:pt x="8061" y="1358"/>
                    <a:pt x="8145" y="1441"/>
                    <a:pt x="8145" y="1536"/>
                  </a:cubicBezTo>
                  <a:lnTo>
                    <a:pt x="8145" y="9501"/>
                  </a:lnTo>
                  <a:cubicBezTo>
                    <a:pt x="8145" y="9573"/>
                    <a:pt x="8228" y="9656"/>
                    <a:pt x="8323" y="9656"/>
                  </a:cubicBezTo>
                  <a:cubicBezTo>
                    <a:pt x="8430" y="9656"/>
                    <a:pt x="8502" y="9573"/>
                    <a:pt x="8502" y="9478"/>
                  </a:cubicBezTo>
                  <a:lnTo>
                    <a:pt x="8502" y="1512"/>
                  </a:lnTo>
                  <a:cubicBezTo>
                    <a:pt x="8502" y="1215"/>
                    <a:pt x="8264" y="988"/>
                    <a:pt x="7978" y="988"/>
                  </a:cubicBezTo>
                  <a:lnTo>
                    <a:pt x="7799" y="988"/>
                  </a:lnTo>
                  <a:lnTo>
                    <a:pt x="7799" y="524"/>
                  </a:lnTo>
                  <a:cubicBezTo>
                    <a:pt x="7799" y="226"/>
                    <a:pt x="7561" y="0"/>
                    <a:pt x="72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2626;p81"/>
            <p:cNvSpPr/>
            <p:nvPr/>
          </p:nvSpPr>
          <p:spPr>
            <a:xfrm>
              <a:off x="1333682" y="3344330"/>
              <a:ext cx="189697" cy="292461"/>
            </a:xfrm>
            <a:custGeom>
              <a:avLst/>
              <a:gdLst/>
              <a:ahLst/>
              <a:cxnLst/>
              <a:rect l="l" t="t" r="r" b="b"/>
              <a:pathLst>
                <a:path w="5955" h="9181" extrusionOk="0">
                  <a:moveTo>
                    <a:pt x="2430" y="370"/>
                  </a:moveTo>
                  <a:cubicBezTo>
                    <a:pt x="2489" y="370"/>
                    <a:pt x="2549" y="429"/>
                    <a:pt x="2549" y="489"/>
                  </a:cubicBezTo>
                  <a:lnTo>
                    <a:pt x="2549" y="727"/>
                  </a:lnTo>
                  <a:lnTo>
                    <a:pt x="1858" y="727"/>
                  </a:lnTo>
                  <a:lnTo>
                    <a:pt x="1858" y="489"/>
                  </a:lnTo>
                  <a:cubicBezTo>
                    <a:pt x="1858" y="429"/>
                    <a:pt x="1918" y="370"/>
                    <a:pt x="1977" y="370"/>
                  </a:cubicBezTo>
                  <a:close/>
                  <a:moveTo>
                    <a:pt x="3037" y="1072"/>
                  </a:moveTo>
                  <a:cubicBezTo>
                    <a:pt x="3120" y="1072"/>
                    <a:pt x="3216" y="1143"/>
                    <a:pt x="3216" y="1251"/>
                  </a:cubicBezTo>
                  <a:lnTo>
                    <a:pt x="3216" y="1953"/>
                  </a:lnTo>
                  <a:lnTo>
                    <a:pt x="1215" y="1953"/>
                  </a:lnTo>
                  <a:lnTo>
                    <a:pt x="1215" y="1251"/>
                  </a:lnTo>
                  <a:cubicBezTo>
                    <a:pt x="1203" y="1167"/>
                    <a:pt x="1299" y="1072"/>
                    <a:pt x="1382" y="1072"/>
                  </a:cubicBezTo>
                  <a:close/>
                  <a:moveTo>
                    <a:pt x="1977" y="0"/>
                  </a:moveTo>
                  <a:cubicBezTo>
                    <a:pt x="1727" y="0"/>
                    <a:pt x="1501" y="203"/>
                    <a:pt x="1501" y="477"/>
                  </a:cubicBezTo>
                  <a:lnTo>
                    <a:pt x="1501" y="715"/>
                  </a:lnTo>
                  <a:lnTo>
                    <a:pt x="1370" y="715"/>
                  </a:lnTo>
                  <a:cubicBezTo>
                    <a:pt x="1156" y="715"/>
                    <a:pt x="977" y="834"/>
                    <a:pt x="894" y="1012"/>
                  </a:cubicBezTo>
                  <a:lnTo>
                    <a:pt x="525" y="1012"/>
                  </a:lnTo>
                  <a:cubicBezTo>
                    <a:pt x="227" y="1012"/>
                    <a:pt x="1" y="1251"/>
                    <a:pt x="1" y="1536"/>
                  </a:cubicBezTo>
                  <a:lnTo>
                    <a:pt x="1" y="8990"/>
                  </a:lnTo>
                  <a:cubicBezTo>
                    <a:pt x="13" y="9109"/>
                    <a:pt x="84" y="9180"/>
                    <a:pt x="191" y="9180"/>
                  </a:cubicBezTo>
                  <a:cubicBezTo>
                    <a:pt x="299" y="9180"/>
                    <a:pt x="370" y="9109"/>
                    <a:pt x="370" y="9002"/>
                  </a:cubicBezTo>
                  <a:lnTo>
                    <a:pt x="370" y="1548"/>
                  </a:lnTo>
                  <a:cubicBezTo>
                    <a:pt x="370" y="1441"/>
                    <a:pt x="441" y="1370"/>
                    <a:pt x="549" y="1370"/>
                  </a:cubicBezTo>
                  <a:lnTo>
                    <a:pt x="858" y="1370"/>
                  </a:lnTo>
                  <a:lnTo>
                    <a:pt x="858" y="1965"/>
                  </a:lnTo>
                  <a:cubicBezTo>
                    <a:pt x="858" y="2144"/>
                    <a:pt x="1013" y="2310"/>
                    <a:pt x="1203" y="2310"/>
                  </a:cubicBezTo>
                  <a:lnTo>
                    <a:pt x="3228" y="2310"/>
                  </a:lnTo>
                  <a:cubicBezTo>
                    <a:pt x="3406" y="2310"/>
                    <a:pt x="3573" y="2155"/>
                    <a:pt x="3573" y="1965"/>
                  </a:cubicBezTo>
                  <a:lnTo>
                    <a:pt x="3573" y="1370"/>
                  </a:lnTo>
                  <a:lnTo>
                    <a:pt x="5775" y="1370"/>
                  </a:lnTo>
                  <a:cubicBezTo>
                    <a:pt x="5883" y="1370"/>
                    <a:pt x="5954" y="1298"/>
                    <a:pt x="5954" y="1191"/>
                  </a:cubicBezTo>
                  <a:cubicBezTo>
                    <a:pt x="5954" y="1084"/>
                    <a:pt x="5883" y="1012"/>
                    <a:pt x="5775" y="1012"/>
                  </a:cubicBezTo>
                  <a:lnTo>
                    <a:pt x="3513" y="1012"/>
                  </a:lnTo>
                  <a:cubicBezTo>
                    <a:pt x="3418" y="834"/>
                    <a:pt x="3239" y="715"/>
                    <a:pt x="3037" y="715"/>
                  </a:cubicBezTo>
                  <a:lnTo>
                    <a:pt x="2906" y="715"/>
                  </a:lnTo>
                  <a:lnTo>
                    <a:pt x="2906" y="477"/>
                  </a:lnTo>
                  <a:cubicBezTo>
                    <a:pt x="2906" y="227"/>
                    <a:pt x="2692" y="0"/>
                    <a:pt x="24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627;p81"/>
            <p:cNvSpPr/>
            <p:nvPr/>
          </p:nvSpPr>
          <p:spPr>
            <a:xfrm>
              <a:off x="1444060" y="346948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628;p81"/>
            <p:cNvSpPr/>
            <p:nvPr/>
          </p:nvSpPr>
          <p:spPr>
            <a:xfrm>
              <a:off x="1444060" y="3493762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629;p81"/>
            <p:cNvSpPr/>
            <p:nvPr/>
          </p:nvSpPr>
          <p:spPr>
            <a:xfrm>
              <a:off x="1444060" y="354192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84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630;p81"/>
            <p:cNvSpPr/>
            <p:nvPr/>
          </p:nvSpPr>
          <p:spPr>
            <a:xfrm>
              <a:off x="1444060" y="356581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631;p81"/>
            <p:cNvSpPr/>
            <p:nvPr/>
          </p:nvSpPr>
          <p:spPr>
            <a:xfrm>
              <a:off x="1444060" y="361474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74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74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632;p81"/>
            <p:cNvSpPr/>
            <p:nvPr/>
          </p:nvSpPr>
          <p:spPr>
            <a:xfrm>
              <a:off x="1444060" y="3638256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7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633;p81"/>
            <p:cNvSpPr/>
            <p:nvPr/>
          </p:nvSpPr>
          <p:spPr>
            <a:xfrm>
              <a:off x="1371622" y="3459454"/>
              <a:ext cx="70208" cy="57084"/>
            </a:xfrm>
            <a:custGeom>
              <a:avLst/>
              <a:gdLst/>
              <a:ahLst/>
              <a:cxnLst/>
              <a:rect l="l" t="t" r="r" b="b"/>
              <a:pathLst>
                <a:path w="2204" h="1792" extrusionOk="0">
                  <a:moveTo>
                    <a:pt x="1417" y="387"/>
                  </a:moveTo>
                  <a:lnTo>
                    <a:pt x="1417" y="470"/>
                  </a:lnTo>
                  <a:lnTo>
                    <a:pt x="1072" y="768"/>
                  </a:lnTo>
                  <a:lnTo>
                    <a:pt x="905" y="589"/>
                  </a:lnTo>
                  <a:cubicBezTo>
                    <a:pt x="873" y="544"/>
                    <a:pt x="823" y="523"/>
                    <a:pt x="773" y="523"/>
                  </a:cubicBezTo>
                  <a:cubicBezTo>
                    <a:pt x="731" y="523"/>
                    <a:pt x="688" y="538"/>
                    <a:pt x="655" y="566"/>
                  </a:cubicBezTo>
                  <a:cubicBezTo>
                    <a:pt x="584" y="625"/>
                    <a:pt x="584" y="744"/>
                    <a:pt x="632" y="827"/>
                  </a:cubicBezTo>
                  <a:lnTo>
                    <a:pt x="917" y="1125"/>
                  </a:lnTo>
                  <a:cubicBezTo>
                    <a:pt x="953" y="1161"/>
                    <a:pt x="989" y="1185"/>
                    <a:pt x="1048" y="1185"/>
                  </a:cubicBezTo>
                  <a:cubicBezTo>
                    <a:pt x="1096" y="1185"/>
                    <a:pt x="1132" y="1161"/>
                    <a:pt x="1167" y="1137"/>
                  </a:cubicBezTo>
                  <a:lnTo>
                    <a:pt x="1429" y="923"/>
                  </a:lnTo>
                  <a:lnTo>
                    <a:pt x="1417" y="1447"/>
                  </a:lnTo>
                  <a:lnTo>
                    <a:pt x="358" y="1447"/>
                  </a:lnTo>
                  <a:lnTo>
                    <a:pt x="358" y="387"/>
                  </a:lnTo>
                  <a:close/>
                  <a:moveTo>
                    <a:pt x="2007" y="1"/>
                  </a:moveTo>
                  <a:cubicBezTo>
                    <a:pt x="1966" y="1"/>
                    <a:pt x="1925" y="17"/>
                    <a:pt x="1894" y="54"/>
                  </a:cubicBezTo>
                  <a:lnTo>
                    <a:pt x="1727" y="185"/>
                  </a:lnTo>
                  <a:cubicBezTo>
                    <a:pt x="1679" y="89"/>
                    <a:pt x="1596" y="30"/>
                    <a:pt x="1489" y="30"/>
                  </a:cubicBezTo>
                  <a:lnTo>
                    <a:pt x="263" y="30"/>
                  </a:lnTo>
                  <a:cubicBezTo>
                    <a:pt x="120" y="30"/>
                    <a:pt x="1" y="149"/>
                    <a:pt x="1" y="304"/>
                  </a:cubicBezTo>
                  <a:lnTo>
                    <a:pt x="1" y="1518"/>
                  </a:lnTo>
                  <a:cubicBezTo>
                    <a:pt x="1" y="1673"/>
                    <a:pt x="120" y="1792"/>
                    <a:pt x="263" y="1792"/>
                  </a:cubicBezTo>
                  <a:lnTo>
                    <a:pt x="1489" y="1792"/>
                  </a:lnTo>
                  <a:cubicBezTo>
                    <a:pt x="1632" y="1792"/>
                    <a:pt x="1751" y="1673"/>
                    <a:pt x="1751" y="1518"/>
                  </a:cubicBezTo>
                  <a:lnTo>
                    <a:pt x="1751" y="613"/>
                  </a:lnTo>
                  <a:lnTo>
                    <a:pt x="2108" y="304"/>
                  </a:lnTo>
                  <a:cubicBezTo>
                    <a:pt x="2203" y="256"/>
                    <a:pt x="2203" y="137"/>
                    <a:pt x="2144" y="65"/>
                  </a:cubicBezTo>
                  <a:cubicBezTo>
                    <a:pt x="2111" y="26"/>
                    <a:pt x="2059" y="1"/>
                    <a:pt x="200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634;p81"/>
            <p:cNvSpPr/>
            <p:nvPr/>
          </p:nvSpPr>
          <p:spPr>
            <a:xfrm>
              <a:off x="1371622" y="3532434"/>
              <a:ext cx="70208" cy="56543"/>
            </a:xfrm>
            <a:custGeom>
              <a:avLst/>
              <a:gdLst/>
              <a:ahLst/>
              <a:cxnLst/>
              <a:rect l="l" t="t" r="r" b="b"/>
              <a:pathLst>
                <a:path w="2204" h="1775" extrusionOk="0">
                  <a:moveTo>
                    <a:pt x="1417" y="382"/>
                  </a:moveTo>
                  <a:lnTo>
                    <a:pt x="1417" y="465"/>
                  </a:lnTo>
                  <a:lnTo>
                    <a:pt x="1072" y="763"/>
                  </a:lnTo>
                  <a:lnTo>
                    <a:pt x="905" y="584"/>
                  </a:lnTo>
                  <a:cubicBezTo>
                    <a:pt x="874" y="547"/>
                    <a:pt x="827" y="529"/>
                    <a:pt x="779" y="529"/>
                  </a:cubicBezTo>
                  <a:cubicBezTo>
                    <a:pt x="734" y="529"/>
                    <a:pt x="690" y="544"/>
                    <a:pt x="655" y="572"/>
                  </a:cubicBezTo>
                  <a:cubicBezTo>
                    <a:pt x="584" y="632"/>
                    <a:pt x="584" y="751"/>
                    <a:pt x="632" y="822"/>
                  </a:cubicBezTo>
                  <a:lnTo>
                    <a:pt x="917" y="1120"/>
                  </a:lnTo>
                  <a:cubicBezTo>
                    <a:pt x="953" y="1168"/>
                    <a:pt x="989" y="1180"/>
                    <a:pt x="1048" y="1180"/>
                  </a:cubicBezTo>
                  <a:cubicBezTo>
                    <a:pt x="1096" y="1180"/>
                    <a:pt x="1132" y="1168"/>
                    <a:pt x="1167" y="1132"/>
                  </a:cubicBezTo>
                  <a:lnTo>
                    <a:pt x="1429" y="930"/>
                  </a:lnTo>
                  <a:lnTo>
                    <a:pt x="1417" y="1430"/>
                  </a:lnTo>
                  <a:lnTo>
                    <a:pt x="358" y="1430"/>
                  </a:lnTo>
                  <a:lnTo>
                    <a:pt x="358" y="382"/>
                  </a:lnTo>
                  <a:close/>
                  <a:moveTo>
                    <a:pt x="2012" y="1"/>
                  </a:moveTo>
                  <a:cubicBezTo>
                    <a:pt x="1969" y="1"/>
                    <a:pt x="1926" y="16"/>
                    <a:pt x="1894" y="49"/>
                  </a:cubicBezTo>
                  <a:lnTo>
                    <a:pt x="1727" y="180"/>
                  </a:lnTo>
                  <a:cubicBezTo>
                    <a:pt x="1679" y="96"/>
                    <a:pt x="1596" y="13"/>
                    <a:pt x="1489" y="13"/>
                  </a:cubicBezTo>
                  <a:lnTo>
                    <a:pt x="263" y="13"/>
                  </a:lnTo>
                  <a:cubicBezTo>
                    <a:pt x="120" y="13"/>
                    <a:pt x="1" y="132"/>
                    <a:pt x="1" y="287"/>
                  </a:cubicBezTo>
                  <a:lnTo>
                    <a:pt x="1" y="1501"/>
                  </a:lnTo>
                  <a:cubicBezTo>
                    <a:pt x="1" y="1656"/>
                    <a:pt x="120" y="1775"/>
                    <a:pt x="263" y="1775"/>
                  </a:cubicBezTo>
                  <a:lnTo>
                    <a:pt x="1489" y="1775"/>
                  </a:lnTo>
                  <a:cubicBezTo>
                    <a:pt x="1632" y="1775"/>
                    <a:pt x="1751" y="1656"/>
                    <a:pt x="1751" y="1501"/>
                  </a:cubicBezTo>
                  <a:lnTo>
                    <a:pt x="1751" y="608"/>
                  </a:lnTo>
                  <a:lnTo>
                    <a:pt x="2108" y="299"/>
                  </a:lnTo>
                  <a:cubicBezTo>
                    <a:pt x="2203" y="239"/>
                    <a:pt x="2203" y="144"/>
                    <a:pt x="2144" y="60"/>
                  </a:cubicBezTo>
                  <a:cubicBezTo>
                    <a:pt x="2111" y="22"/>
                    <a:pt x="2062" y="1"/>
                    <a:pt x="20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635;p81"/>
            <p:cNvSpPr/>
            <p:nvPr/>
          </p:nvSpPr>
          <p:spPr>
            <a:xfrm>
              <a:off x="1371622" y="3605254"/>
              <a:ext cx="70208" cy="55810"/>
            </a:xfrm>
            <a:custGeom>
              <a:avLst/>
              <a:gdLst/>
              <a:ahLst/>
              <a:cxnLst/>
              <a:rect l="l" t="t" r="r" b="b"/>
              <a:pathLst>
                <a:path w="2204" h="1752" extrusionOk="0">
                  <a:moveTo>
                    <a:pt x="1417" y="358"/>
                  </a:moveTo>
                  <a:lnTo>
                    <a:pt x="1417" y="489"/>
                  </a:lnTo>
                  <a:lnTo>
                    <a:pt x="1072" y="787"/>
                  </a:lnTo>
                  <a:lnTo>
                    <a:pt x="905" y="608"/>
                  </a:lnTo>
                  <a:cubicBezTo>
                    <a:pt x="874" y="571"/>
                    <a:pt x="827" y="553"/>
                    <a:pt x="779" y="553"/>
                  </a:cubicBezTo>
                  <a:cubicBezTo>
                    <a:pt x="734" y="553"/>
                    <a:pt x="690" y="568"/>
                    <a:pt x="655" y="596"/>
                  </a:cubicBezTo>
                  <a:cubicBezTo>
                    <a:pt x="584" y="644"/>
                    <a:pt x="584" y="775"/>
                    <a:pt x="632" y="846"/>
                  </a:cubicBezTo>
                  <a:lnTo>
                    <a:pt x="917" y="1144"/>
                  </a:lnTo>
                  <a:cubicBezTo>
                    <a:pt x="953" y="1192"/>
                    <a:pt x="989" y="1203"/>
                    <a:pt x="1048" y="1203"/>
                  </a:cubicBezTo>
                  <a:cubicBezTo>
                    <a:pt x="1096" y="1203"/>
                    <a:pt x="1132" y="1192"/>
                    <a:pt x="1167" y="1156"/>
                  </a:cubicBezTo>
                  <a:lnTo>
                    <a:pt x="1429" y="953"/>
                  </a:lnTo>
                  <a:lnTo>
                    <a:pt x="1417" y="1406"/>
                  </a:lnTo>
                  <a:lnTo>
                    <a:pt x="358" y="1406"/>
                  </a:lnTo>
                  <a:lnTo>
                    <a:pt x="358" y="358"/>
                  </a:lnTo>
                  <a:close/>
                  <a:moveTo>
                    <a:pt x="263" y="1"/>
                  </a:moveTo>
                  <a:cubicBezTo>
                    <a:pt x="120" y="1"/>
                    <a:pt x="1" y="120"/>
                    <a:pt x="1" y="263"/>
                  </a:cubicBezTo>
                  <a:lnTo>
                    <a:pt x="1" y="1489"/>
                  </a:lnTo>
                  <a:cubicBezTo>
                    <a:pt x="1" y="1632"/>
                    <a:pt x="120" y="1751"/>
                    <a:pt x="263" y="1751"/>
                  </a:cubicBezTo>
                  <a:lnTo>
                    <a:pt x="1489" y="1751"/>
                  </a:lnTo>
                  <a:cubicBezTo>
                    <a:pt x="1632" y="1751"/>
                    <a:pt x="1751" y="1632"/>
                    <a:pt x="1751" y="1489"/>
                  </a:cubicBezTo>
                  <a:lnTo>
                    <a:pt x="1751" y="632"/>
                  </a:lnTo>
                  <a:lnTo>
                    <a:pt x="2108" y="322"/>
                  </a:lnTo>
                  <a:cubicBezTo>
                    <a:pt x="2191" y="263"/>
                    <a:pt x="2203" y="144"/>
                    <a:pt x="2132" y="72"/>
                  </a:cubicBezTo>
                  <a:cubicBezTo>
                    <a:pt x="2107" y="47"/>
                    <a:pt x="2062" y="32"/>
                    <a:pt x="2014" y="32"/>
                  </a:cubicBezTo>
                  <a:cubicBezTo>
                    <a:pt x="1972" y="32"/>
                    <a:pt x="1927" y="44"/>
                    <a:pt x="1894" y="72"/>
                  </a:cubicBezTo>
                  <a:lnTo>
                    <a:pt x="1739" y="191"/>
                  </a:lnTo>
                  <a:cubicBezTo>
                    <a:pt x="1715" y="84"/>
                    <a:pt x="1608" y="1"/>
                    <a:pt x="1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" name="Google Shape;13192;p82"/>
          <p:cNvGrpSpPr/>
          <p:nvPr/>
        </p:nvGrpSpPr>
        <p:grpSpPr>
          <a:xfrm>
            <a:off x="7401642" y="3019202"/>
            <a:ext cx="648615" cy="683145"/>
            <a:chOff x="7538896" y="1970156"/>
            <a:chExt cx="361147" cy="361529"/>
          </a:xfrm>
          <a:solidFill>
            <a:schemeClr val="bg1"/>
          </a:solidFill>
        </p:grpSpPr>
        <p:sp>
          <p:nvSpPr>
            <p:cNvPr id="95" name="Google Shape;13193;p82"/>
            <p:cNvSpPr/>
            <p:nvPr/>
          </p:nvSpPr>
          <p:spPr>
            <a:xfrm>
              <a:off x="7538896" y="1970156"/>
              <a:ext cx="361147" cy="361529"/>
            </a:xfrm>
            <a:custGeom>
              <a:avLst/>
              <a:gdLst/>
              <a:ahLst/>
              <a:cxnLst/>
              <a:rect l="l" t="t" r="r" b="b"/>
              <a:pathLst>
                <a:path w="11347" h="11359" extrusionOk="0">
                  <a:moveTo>
                    <a:pt x="8918" y="584"/>
                  </a:moveTo>
                  <a:lnTo>
                    <a:pt x="9477" y="1155"/>
                  </a:lnTo>
                  <a:lnTo>
                    <a:pt x="9632" y="1298"/>
                  </a:lnTo>
                  <a:lnTo>
                    <a:pt x="10239" y="1905"/>
                  </a:lnTo>
                  <a:lnTo>
                    <a:pt x="10704" y="2370"/>
                  </a:lnTo>
                  <a:lnTo>
                    <a:pt x="8918" y="2370"/>
                  </a:lnTo>
                  <a:lnTo>
                    <a:pt x="8918" y="584"/>
                  </a:lnTo>
                  <a:close/>
                  <a:moveTo>
                    <a:pt x="2631" y="4644"/>
                  </a:moveTo>
                  <a:cubicBezTo>
                    <a:pt x="3322" y="4644"/>
                    <a:pt x="3882" y="5215"/>
                    <a:pt x="3882" y="5894"/>
                  </a:cubicBezTo>
                  <a:lnTo>
                    <a:pt x="3882" y="6192"/>
                  </a:lnTo>
                  <a:lnTo>
                    <a:pt x="3810" y="6192"/>
                  </a:lnTo>
                  <a:cubicBezTo>
                    <a:pt x="3429" y="6108"/>
                    <a:pt x="3310" y="5596"/>
                    <a:pt x="3286" y="5596"/>
                  </a:cubicBezTo>
                  <a:cubicBezTo>
                    <a:pt x="3274" y="5525"/>
                    <a:pt x="3215" y="5477"/>
                    <a:pt x="3155" y="5465"/>
                  </a:cubicBezTo>
                  <a:cubicBezTo>
                    <a:pt x="3143" y="5463"/>
                    <a:pt x="3132" y="5462"/>
                    <a:pt x="3121" y="5462"/>
                  </a:cubicBezTo>
                  <a:cubicBezTo>
                    <a:pt x="3064" y="5462"/>
                    <a:pt x="3016" y="5487"/>
                    <a:pt x="2977" y="5537"/>
                  </a:cubicBezTo>
                  <a:cubicBezTo>
                    <a:pt x="2477" y="6156"/>
                    <a:pt x="1429" y="6156"/>
                    <a:pt x="1417" y="6156"/>
                  </a:cubicBezTo>
                  <a:lnTo>
                    <a:pt x="1298" y="6156"/>
                  </a:lnTo>
                  <a:lnTo>
                    <a:pt x="1286" y="6168"/>
                  </a:lnTo>
                  <a:lnTo>
                    <a:pt x="1262" y="6180"/>
                  </a:lnTo>
                  <a:lnTo>
                    <a:pt x="1262" y="5894"/>
                  </a:lnTo>
                  <a:cubicBezTo>
                    <a:pt x="1262" y="5215"/>
                    <a:pt x="1834" y="4644"/>
                    <a:pt x="2512" y="4644"/>
                  </a:cubicBezTo>
                  <a:close/>
                  <a:moveTo>
                    <a:pt x="1238" y="6644"/>
                  </a:moveTo>
                  <a:lnTo>
                    <a:pt x="1238" y="7192"/>
                  </a:lnTo>
                  <a:cubicBezTo>
                    <a:pt x="1107" y="7180"/>
                    <a:pt x="1000" y="7061"/>
                    <a:pt x="1000" y="6930"/>
                  </a:cubicBezTo>
                  <a:cubicBezTo>
                    <a:pt x="1000" y="6846"/>
                    <a:pt x="1024" y="6775"/>
                    <a:pt x="1084" y="6715"/>
                  </a:cubicBezTo>
                  <a:cubicBezTo>
                    <a:pt x="1143" y="6715"/>
                    <a:pt x="1191" y="6692"/>
                    <a:pt x="1226" y="6644"/>
                  </a:cubicBezTo>
                  <a:close/>
                  <a:moveTo>
                    <a:pt x="3929" y="6656"/>
                  </a:moveTo>
                  <a:cubicBezTo>
                    <a:pt x="3965" y="6680"/>
                    <a:pt x="4001" y="6715"/>
                    <a:pt x="4048" y="6715"/>
                  </a:cubicBezTo>
                  <a:cubicBezTo>
                    <a:pt x="4108" y="6763"/>
                    <a:pt x="4132" y="6835"/>
                    <a:pt x="4132" y="6918"/>
                  </a:cubicBezTo>
                  <a:cubicBezTo>
                    <a:pt x="4155" y="7061"/>
                    <a:pt x="4048" y="7180"/>
                    <a:pt x="3917" y="7192"/>
                  </a:cubicBezTo>
                  <a:lnTo>
                    <a:pt x="3917" y="6656"/>
                  </a:lnTo>
                  <a:close/>
                  <a:moveTo>
                    <a:pt x="3036" y="5942"/>
                  </a:moveTo>
                  <a:cubicBezTo>
                    <a:pt x="3120" y="6132"/>
                    <a:pt x="3286" y="6358"/>
                    <a:pt x="3572" y="6465"/>
                  </a:cubicBezTo>
                  <a:lnTo>
                    <a:pt x="3572" y="7227"/>
                  </a:lnTo>
                  <a:cubicBezTo>
                    <a:pt x="3560" y="7704"/>
                    <a:pt x="3167" y="8085"/>
                    <a:pt x="2691" y="8085"/>
                  </a:cubicBezTo>
                  <a:lnTo>
                    <a:pt x="2477" y="8085"/>
                  </a:lnTo>
                  <a:cubicBezTo>
                    <a:pt x="2000" y="8085"/>
                    <a:pt x="1607" y="7692"/>
                    <a:pt x="1607" y="7227"/>
                  </a:cubicBezTo>
                  <a:lnTo>
                    <a:pt x="1607" y="6501"/>
                  </a:lnTo>
                  <a:cubicBezTo>
                    <a:pt x="1917" y="6477"/>
                    <a:pt x="2572" y="6370"/>
                    <a:pt x="3036" y="5942"/>
                  </a:cubicBezTo>
                  <a:close/>
                  <a:moveTo>
                    <a:pt x="2917" y="8418"/>
                  </a:moveTo>
                  <a:lnTo>
                    <a:pt x="2917" y="8656"/>
                  </a:lnTo>
                  <a:lnTo>
                    <a:pt x="2917" y="8668"/>
                  </a:lnTo>
                  <a:lnTo>
                    <a:pt x="2572" y="9025"/>
                  </a:lnTo>
                  <a:lnTo>
                    <a:pt x="2250" y="8692"/>
                  </a:lnTo>
                  <a:lnTo>
                    <a:pt x="2250" y="8418"/>
                  </a:lnTo>
                  <a:cubicBezTo>
                    <a:pt x="2322" y="8430"/>
                    <a:pt x="2393" y="8430"/>
                    <a:pt x="2477" y="8430"/>
                  </a:cubicBezTo>
                  <a:lnTo>
                    <a:pt x="2691" y="8430"/>
                  </a:lnTo>
                  <a:cubicBezTo>
                    <a:pt x="2774" y="8430"/>
                    <a:pt x="2846" y="8418"/>
                    <a:pt x="2917" y="8418"/>
                  </a:cubicBezTo>
                  <a:close/>
                  <a:moveTo>
                    <a:pt x="8561" y="346"/>
                  </a:moveTo>
                  <a:lnTo>
                    <a:pt x="8561" y="2560"/>
                  </a:lnTo>
                  <a:cubicBezTo>
                    <a:pt x="8561" y="2667"/>
                    <a:pt x="8632" y="2739"/>
                    <a:pt x="8739" y="2739"/>
                  </a:cubicBezTo>
                  <a:lnTo>
                    <a:pt x="10954" y="2739"/>
                  </a:lnTo>
                  <a:lnTo>
                    <a:pt x="10954" y="10954"/>
                  </a:lnTo>
                  <a:lnTo>
                    <a:pt x="5167" y="10954"/>
                  </a:lnTo>
                  <a:lnTo>
                    <a:pt x="5167" y="10263"/>
                  </a:lnTo>
                  <a:cubicBezTo>
                    <a:pt x="5167" y="9454"/>
                    <a:pt x="4608" y="9049"/>
                    <a:pt x="4310" y="8954"/>
                  </a:cubicBezTo>
                  <a:lnTo>
                    <a:pt x="3274" y="8537"/>
                  </a:lnTo>
                  <a:lnTo>
                    <a:pt x="3274" y="8311"/>
                  </a:lnTo>
                  <a:cubicBezTo>
                    <a:pt x="3560" y="8156"/>
                    <a:pt x="3786" y="7894"/>
                    <a:pt x="3870" y="7561"/>
                  </a:cubicBezTo>
                  <a:cubicBezTo>
                    <a:pt x="4215" y="7561"/>
                    <a:pt x="4489" y="7287"/>
                    <a:pt x="4489" y="6930"/>
                  </a:cubicBezTo>
                  <a:cubicBezTo>
                    <a:pt x="4489" y="6715"/>
                    <a:pt x="4394" y="6525"/>
                    <a:pt x="4239" y="6418"/>
                  </a:cubicBezTo>
                  <a:lnTo>
                    <a:pt x="4239" y="5942"/>
                  </a:lnTo>
                  <a:cubicBezTo>
                    <a:pt x="4239" y="5108"/>
                    <a:pt x="3620" y="4429"/>
                    <a:pt x="2810" y="4346"/>
                  </a:cubicBezTo>
                  <a:lnTo>
                    <a:pt x="2810" y="346"/>
                  </a:lnTo>
                  <a:close/>
                  <a:moveTo>
                    <a:pt x="2679" y="0"/>
                  </a:moveTo>
                  <a:cubicBezTo>
                    <a:pt x="2572" y="0"/>
                    <a:pt x="2500" y="72"/>
                    <a:pt x="2500" y="179"/>
                  </a:cubicBezTo>
                  <a:lnTo>
                    <a:pt x="2500" y="4358"/>
                  </a:lnTo>
                  <a:cubicBezTo>
                    <a:pt x="1643" y="4394"/>
                    <a:pt x="953" y="5108"/>
                    <a:pt x="953" y="5965"/>
                  </a:cubicBezTo>
                  <a:lnTo>
                    <a:pt x="953" y="6442"/>
                  </a:lnTo>
                  <a:cubicBezTo>
                    <a:pt x="786" y="6561"/>
                    <a:pt x="691" y="6739"/>
                    <a:pt x="691" y="6954"/>
                  </a:cubicBezTo>
                  <a:cubicBezTo>
                    <a:pt x="691" y="7299"/>
                    <a:pt x="965" y="7597"/>
                    <a:pt x="1322" y="7597"/>
                  </a:cubicBezTo>
                  <a:cubicBezTo>
                    <a:pt x="1417" y="7918"/>
                    <a:pt x="1643" y="8192"/>
                    <a:pt x="1917" y="8335"/>
                  </a:cubicBezTo>
                  <a:lnTo>
                    <a:pt x="1917" y="8561"/>
                  </a:lnTo>
                  <a:lnTo>
                    <a:pt x="845" y="8978"/>
                  </a:lnTo>
                  <a:cubicBezTo>
                    <a:pt x="548" y="9085"/>
                    <a:pt x="0" y="9478"/>
                    <a:pt x="0" y="10287"/>
                  </a:cubicBezTo>
                  <a:lnTo>
                    <a:pt x="0" y="11180"/>
                  </a:lnTo>
                  <a:cubicBezTo>
                    <a:pt x="0" y="11287"/>
                    <a:pt x="72" y="11359"/>
                    <a:pt x="179" y="11359"/>
                  </a:cubicBezTo>
                  <a:lnTo>
                    <a:pt x="965" y="11359"/>
                  </a:lnTo>
                  <a:cubicBezTo>
                    <a:pt x="1072" y="11359"/>
                    <a:pt x="1143" y="11287"/>
                    <a:pt x="1143" y="11180"/>
                  </a:cubicBezTo>
                  <a:cubicBezTo>
                    <a:pt x="1143" y="11073"/>
                    <a:pt x="1072" y="11002"/>
                    <a:pt x="965" y="11002"/>
                  </a:cubicBezTo>
                  <a:lnTo>
                    <a:pt x="357" y="11002"/>
                  </a:lnTo>
                  <a:lnTo>
                    <a:pt x="357" y="10263"/>
                  </a:lnTo>
                  <a:cubicBezTo>
                    <a:pt x="357" y="9513"/>
                    <a:pt x="941" y="9287"/>
                    <a:pt x="965" y="9287"/>
                  </a:cubicBezTo>
                  <a:lnTo>
                    <a:pt x="988" y="9287"/>
                  </a:lnTo>
                  <a:lnTo>
                    <a:pt x="1965" y="8906"/>
                  </a:lnTo>
                  <a:lnTo>
                    <a:pt x="1977" y="8918"/>
                  </a:lnTo>
                  <a:lnTo>
                    <a:pt x="2500" y="9430"/>
                  </a:lnTo>
                  <a:cubicBezTo>
                    <a:pt x="2536" y="9454"/>
                    <a:pt x="2572" y="9466"/>
                    <a:pt x="2619" y="9466"/>
                  </a:cubicBezTo>
                  <a:cubicBezTo>
                    <a:pt x="2667" y="9466"/>
                    <a:pt x="2715" y="9454"/>
                    <a:pt x="2739" y="9406"/>
                  </a:cubicBezTo>
                  <a:lnTo>
                    <a:pt x="3251" y="8894"/>
                  </a:lnTo>
                  <a:lnTo>
                    <a:pt x="4227" y="9275"/>
                  </a:lnTo>
                  <a:lnTo>
                    <a:pt x="4239" y="9275"/>
                  </a:lnTo>
                  <a:cubicBezTo>
                    <a:pt x="4239" y="9275"/>
                    <a:pt x="4858" y="9490"/>
                    <a:pt x="4858" y="10240"/>
                  </a:cubicBezTo>
                  <a:lnTo>
                    <a:pt x="4858" y="10954"/>
                  </a:lnTo>
                  <a:lnTo>
                    <a:pt x="1607" y="10954"/>
                  </a:lnTo>
                  <a:cubicBezTo>
                    <a:pt x="1500" y="10954"/>
                    <a:pt x="1429" y="11037"/>
                    <a:pt x="1429" y="11133"/>
                  </a:cubicBezTo>
                  <a:cubicBezTo>
                    <a:pt x="1429" y="11240"/>
                    <a:pt x="1500" y="11311"/>
                    <a:pt x="1607" y="11311"/>
                  </a:cubicBezTo>
                  <a:lnTo>
                    <a:pt x="11168" y="11311"/>
                  </a:lnTo>
                  <a:cubicBezTo>
                    <a:pt x="11263" y="11311"/>
                    <a:pt x="11347" y="11240"/>
                    <a:pt x="11347" y="11133"/>
                  </a:cubicBezTo>
                  <a:lnTo>
                    <a:pt x="11311" y="2536"/>
                  </a:lnTo>
                  <a:lnTo>
                    <a:pt x="11311" y="2501"/>
                  </a:lnTo>
                  <a:lnTo>
                    <a:pt x="11311" y="2489"/>
                  </a:lnTo>
                  <a:cubicBezTo>
                    <a:pt x="11311" y="2489"/>
                    <a:pt x="11311" y="2477"/>
                    <a:pt x="11299" y="2477"/>
                  </a:cubicBezTo>
                  <a:lnTo>
                    <a:pt x="11287" y="2465"/>
                  </a:lnTo>
                  <a:lnTo>
                    <a:pt x="11263" y="2441"/>
                  </a:lnTo>
                  <a:lnTo>
                    <a:pt x="9882" y="1060"/>
                  </a:lnTo>
                  <a:lnTo>
                    <a:pt x="8870" y="48"/>
                  </a:lnTo>
                  <a:lnTo>
                    <a:pt x="8858" y="36"/>
                  </a:lnTo>
                  <a:lnTo>
                    <a:pt x="8846" y="12"/>
                  </a:lnTo>
                  <a:cubicBezTo>
                    <a:pt x="8846" y="12"/>
                    <a:pt x="8823" y="12"/>
                    <a:pt x="88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3194;p82"/>
            <p:cNvSpPr/>
            <p:nvPr/>
          </p:nvSpPr>
          <p:spPr>
            <a:xfrm>
              <a:off x="7685907" y="2066784"/>
              <a:ext cx="101211" cy="11394"/>
            </a:xfrm>
            <a:custGeom>
              <a:avLst/>
              <a:gdLst/>
              <a:ahLst/>
              <a:cxnLst/>
              <a:rect l="l" t="t" r="r" b="b"/>
              <a:pathLst>
                <a:path w="3180" h="358" extrusionOk="0">
                  <a:moveTo>
                    <a:pt x="179" y="0"/>
                  </a:moveTo>
                  <a:cubicBezTo>
                    <a:pt x="72" y="0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3001" y="358"/>
                  </a:lnTo>
                  <a:cubicBezTo>
                    <a:pt x="3108" y="358"/>
                    <a:pt x="3180" y="286"/>
                    <a:pt x="3180" y="179"/>
                  </a:cubicBezTo>
                  <a:cubicBezTo>
                    <a:pt x="3180" y="84"/>
                    <a:pt x="3108" y="0"/>
                    <a:pt x="30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3195;p82"/>
            <p:cNvSpPr/>
            <p:nvPr/>
          </p:nvSpPr>
          <p:spPr>
            <a:xfrm>
              <a:off x="7685907" y="2106187"/>
              <a:ext cx="147075" cy="11394"/>
            </a:xfrm>
            <a:custGeom>
              <a:avLst/>
              <a:gdLst/>
              <a:ahLst/>
              <a:cxnLst/>
              <a:rect l="l" t="t" r="r" b="b"/>
              <a:pathLst>
                <a:path w="4621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4442" y="358"/>
                  </a:lnTo>
                  <a:cubicBezTo>
                    <a:pt x="4549" y="358"/>
                    <a:pt x="4620" y="286"/>
                    <a:pt x="4620" y="179"/>
                  </a:cubicBezTo>
                  <a:cubicBezTo>
                    <a:pt x="4620" y="72"/>
                    <a:pt x="4549" y="1"/>
                    <a:pt x="44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3196;p82"/>
            <p:cNvSpPr/>
            <p:nvPr/>
          </p:nvSpPr>
          <p:spPr>
            <a:xfrm>
              <a:off x="7685907" y="2145239"/>
              <a:ext cx="147075" cy="11394"/>
            </a:xfrm>
            <a:custGeom>
              <a:avLst/>
              <a:gdLst/>
              <a:ahLst/>
              <a:cxnLst/>
              <a:rect l="l" t="t" r="r" b="b"/>
              <a:pathLst>
                <a:path w="4621" h="358" extrusionOk="0">
                  <a:moveTo>
                    <a:pt x="179" y="0"/>
                  </a:moveTo>
                  <a:cubicBezTo>
                    <a:pt x="72" y="0"/>
                    <a:pt x="1" y="71"/>
                    <a:pt x="1" y="179"/>
                  </a:cubicBezTo>
                  <a:cubicBezTo>
                    <a:pt x="1" y="274"/>
                    <a:pt x="72" y="357"/>
                    <a:pt x="179" y="357"/>
                  </a:cubicBezTo>
                  <a:lnTo>
                    <a:pt x="4442" y="357"/>
                  </a:lnTo>
                  <a:cubicBezTo>
                    <a:pt x="4549" y="357"/>
                    <a:pt x="4620" y="274"/>
                    <a:pt x="4620" y="179"/>
                  </a:cubicBezTo>
                  <a:cubicBezTo>
                    <a:pt x="4620" y="83"/>
                    <a:pt x="4537" y="0"/>
                    <a:pt x="44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3197;p82"/>
            <p:cNvSpPr/>
            <p:nvPr/>
          </p:nvSpPr>
          <p:spPr>
            <a:xfrm>
              <a:off x="7685907" y="2184260"/>
              <a:ext cx="147075" cy="11394"/>
            </a:xfrm>
            <a:custGeom>
              <a:avLst/>
              <a:gdLst/>
              <a:ahLst/>
              <a:cxnLst/>
              <a:rect l="l" t="t" r="r" b="b"/>
              <a:pathLst>
                <a:path w="4621" h="358" extrusionOk="0">
                  <a:moveTo>
                    <a:pt x="179" y="0"/>
                  </a:moveTo>
                  <a:cubicBezTo>
                    <a:pt x="72" y="0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4442" y="358"/>
                  </a:lnTo>
                  <a:cubicBezTo>
                    <a:pt x="4549" y="358"/>
                    <a:pt x="4620" y="286"/>
                    <a:pt x="4620" y="179"/>
                  </a:cubicBezTo>
                  <a:cubicBezTo>
                    <a:pt x="4620" y="84"/>
                    <a:pt x="4537" y="0"/>
                    <a:pt x="44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3198;p82"/>
            <p:cNvSpPr/>
            <p:nvPr/>
          </p:nvSpPr>
          <p:spPr>
            <a:xfrm>
              <a:off x="7685907" y="2223280"/>
              <a:ext cx="147075" cy="11394"/>
            </a:xfrm>
            <a:custGeom>
              <a:avLst/>
              <a:gdLst/>
              <a:ahLst/>
              <a:cxnLst/>
              <a:rect l="l" t="t" r="r" b="b"/>
              <a:pathLst>
                <a:path w="4621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4442" y="358"/>
                  </a:lnTo>
                  <a:cubicBezTo>
                    <a:pt x="4549" y="358"/>
                    <a:pt x="4620" y="286"/>
                    <a:pt x="4620" y="179"/>
                  </a:cubicBezTo>
                  <a:cubicBezTo>
                    <a:pt x="4620" y="84"/>
                    <a:pt x="4537" y="1"/>
                    <a:pt x="44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" name="Google Shape;13243;p82"/>
          <p:cNvGrpSpPr/>
          <p:nvPr/>
        </p:nvGrpSpPr>
        <p:grpSpPr>
          <a:xfrm>
            <a:off x="10540691" y="3149405"/>
            <a:ext cx="738526" cy="552942"/>
            <a:chOff x="1278299" y="2439293"/>
            <a:chExt cx="410829" cy="332343"/>
          </a:xfrm>
          <a:solidFill>
            <a:schemeClr val="bg1"/>
          </a:solidFill>
        </p:grpSpPr>
        <p:sp>
          <p:nvSpPr>
            <p:cNvPr id="128" name="Google Shape;13244;p82"/>
            <p:cNvSpPr/>
            <p:nvPr/>
          </p:nvSpPr>
          <p:spPr>
            <a:xfrm>
              <a:off x="1360159" y="2510141"/>
              <a:ext cx="245963" cy="12540"/>
            </a:xfrm>
            <a:custGeom>
              <a:avLst/>
              <a:gdLst/>
              <a:ahLst/>
              <a:cxnLst/>
              <a:rect l="l" t="t" r="r" b="b"/>
              <a:pathLst>
                <a:path w="7728" h="394" extrusionOk="0">
                  <a:moveTo>
                    <a:pt x="191" y="1"/>
                  </a:moveTo>
                  <a:cubicBezTo>
                    <a:pt x="96" y="1"/>
                    <a:pt x="1" y="96"/>
                    <a:pt x="1" y="203"/>
                  </a:cubicBezTo>
                  <a:cubicBezTo>
                    <a:pt x="1" y="298"/>
                    <a:pt x="96" y="394"/>
                    <a:pt x="191" y="394"/>
                  </a:cubicBezTo>
                  <a:lnTo>
                    <a:pt x="7537" y="394"/>
                  </a:lnTo>
                  <a:cubicBezTo>
                    <a:pt x="7633" y="394"/>
                    <a:pt x="7728" y="298"/>
                    <a:pt x="7728" y="203"/>
                  </a:cubicBezTo>
                  <a:cubicBezTo>
                    <a:pt x="7728" y="96"/>
                    <a:pt x="7633" y="1"/>
                    <a:pt x="7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3245;p82"/>
            <p:cNvSpPr/>
            <p:nvPr/>
          </p:nvSpPr>
          <p:spPr>
            <a:xfrm>
              <a:off x="1360159" y="2575706"/>
              <a:ext cx="245963" cy="12158"/>
            </a:xfrm>
            <a:custGeom>
              <a:avLst/>
              <a:gdLst/>
              <a:ahLst/>
              <a:cxnLst/>
              <a:rect l="l" t="t" r="r" b="b"/>
              <a:pathLst>
                <a:path w="7728" h="382" extrusionOk="0">
                  <a:moveTo>
                    <a:pt x="191" y="0"/>
                  </a:moveTo>
                  <a:cubicBezTo>
                    <a:pt x="96" y="0"/>
                    <a:pt x="1" y="84"/>
                    <a:pt x="1" y="191"/>
                  </a:cubicBezTo>
                  <a:cubicBezTo>
                    <a:pt x="1" y="298"/>
                    <a:pt x="96" y="381"/>
                    <a:pt x="191" y="381"/>
                  </a:cubicBezTo>
                  <a:lnTo>
                    <a:pt x="7537" y="381"/>
                  </a:lnTo>
                  <a:cubicBezTo>
                    <a:pt x="7633" y="381"/>
                    <a:pt x="7728" y="298"/>
                    <a:pt x="7728" y="191"/>
                  </a:cubicBezTo>
                  <a:cubicBezTo>
                    <a:pt x="7728" y="84"/>
                    <a:pt x="7633" y="0"/>
                    <a:pt x="75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246;p82"/>
            <p:cNvSpPr/>
            <p:nvPr/>
          </p:nvSpPr>
          <p:spPr>
            <a:xfrm>
              <a:off x="1437086" y="2618132"/>
              <a:ext cx="92873" cy="12540"/>
            </a:xfrm>
            <a:custGeom>
              <a:avLst/>
              <a:gdLst/>
              <a:ahLst/>
              <a:cxnLst/>
              <a:rect l="l" t="t" r="r" b="b"/>
              <a:pathLst>
                <a:path w="2918" h="394" extrusionOk="0">
                  <a:moveTo>
                    <a:pt x="191" y="1"/>
                  </a:moveTo>
                  <a:cubicBezTo>
                    <a:pt x="84" y="1"/>
                    <a:pt x="1" y="96"/>
                    <a:pt x="1" y="203"/>
                  </a:cubicBezTo>
                  <a:cubicBezTo>
                    <a:pt x="1" y="299"/>
                    <a:pt x="84" y="394"/>
                    <a:pt x="191" y="394"/>
                  </a:cubicBezTo>
                  <a:lnTo>
                    <a:pt x="2715" y="394"/>
                  </a:lnTo>
                  <a:cubicBezTo>
                    <a:pt x="2822" y="394"/>
                    <a:pt x="2918" y="299"/>
                    <a:pt x="2918" y="203"/>
                  </a:cubicBezTo>
                  <a:cubicBezTo>
                    <a:pt x="2918" y="96"/>
                    <a:pt x="2822" y="1"/>
                    <a:pt x="27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247;p82"/>
            <p:cNvSpPr/>
            <p:nvPr/>
          </p:nvSpPr>
          <p:spPr>
            <a:xfrm>
              <a:off x="1419295" y="2543115"/>
              <a:ext cx="186827" cy="12158"/>
            </a:xfrm>
            <a:custGeom>
              <a:avLst/>
              <a:gdLst/>
              <a:ahLst/>
              <a:cxnLst/>
              <a:rect l="l" t="t" r="r" b="b"/>
              <a:pathLst>
                <a:path w="5870" h="382" extrusionOk="0">
                  <a:moveTo>
                    <a:pt x="191" y="1"/>
                  </a:moveTo>
                  <a:cubicBezTo>
                    <a:pt x="95" y="1"/>
                    <a:pt x="0" y="84"/>
                    <a:pt x="0" y="191"/>
                  </a:cubicBezTo>
                  <a:cubicBezTo>
                    <a:pt x="0" y="298"/>
                    <a:pt x="95" y="382"/>
                    <a:pt x="191" y="382"/>
                  </a:cubicBezTo>
                  <a:lnTo>
                    <a:pt x="5679" y="382"/>
                  </a:lnTo>
                  <a:cubicBezTo>
                    <a:pt x="5775" y="382"/>
                    <a:pt x="5870" y="298"/>
                    <a:pt x="5870" y="191"/>
                  </a:cubicBezTo>
                  <a:cubicBezTo>
                    <a:pt x="5870" y="84"/>
                    <a:pt x="5775" y="1"/>
                    <a:pt x="56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48;p82"/>
            <p:cNvSpPr/>
            <p:nvPr/>
          </p:nvSpPr>
          <p:spPr>
            <a:xfrm>
              <a:off x="1360541" y="2543115"/>
              <a:ext cx="43604" cy="12158"/>
            </a:xfrm>
            <a:custGeom>
              <a:avLst/>
              <a:gdLst/>
              <a:ahLst/>
              <a:cxnLst/>
              <a:rect l="l" t="t" r="r" b="b"/>
              <a:pathLst>
                <a:path w="1370" h="382" extrusionOk="0">
                  <a:moveTo>
                    <a:pt x="203" y="1"/>
                  </a:moveTo>
                  <a:cubicBezTo>
                    <a:pt x="96" y="1"/>
                    <a:pt x="1" y="84"/>
                    <a:pt x="1" y="191"/>
                  </a:cubicBezTo>
                  <a:cubicBezTo>
                    <a:pt x="1" y="298"/>
                    <a:pt x="96" y="382"/>
                    <a:pt x="203" y="382"/>
                  </a:cubicBezTo>
                  <a:lnTo>
                    <a:pt x="1179" y="382"/>
                  </a:lnTo>
                  <a:cubicBezTo>
                    <a:pt x="1286" y="382"/>
                    <a:pt x="1370" y="298"/>
                    <a:pt x="1370" y="191"/>
                  </a:cubicBezTo>
                  <a:cubicBezTo>
                    <a:pt x="1358" y="72"/>
                    <a:pt x="1286" y="1"/>
                    <a:pt x="1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249;p82"/>
            <p:cNvSpPr/>
            <p:nvPr/>
          </p:nvSpPr>
          <p:spPr>
            <a:xfrm>
              <a:off x="1306721" y="2469211"/>
              <a:ext cx="353222" cy="228171"/>
            </a:xfrm>
            <a:custGeom>
              <a:avLst/>
              <a:gdLst/>
              <a:ahLst/>
              <a:cxnLst/>
              <a:rect l="l" t="t" r="r" b="b"/>
              <a:pathLst>
                <a:path w="11098" h="7169" extrusionOk="0">
                  <a:moveTo>
                    <a:pt x="1144" y="1"/>
                  </a:moveTo>
                  <a:cubicBezTo>
                    <a:pt x="1025" y="1"/>
                    <a:pt x="918" y="96"/>
                    <a:pt x="906" y="215"/>
                  </a:cubicBezTo>
                  <a:cubicBezTo>
                    <a:pt x="894" y="596"/>
                    <a:pt x="596" y="894"/>
                    <a:pt x="215" y="906"/>
                  </a:cubicBezTo>
                  <a:cubicBezTo>
                    <a:pt x="96" y="906"/>
                    <a:pt x="1" y="1013"/>
                    <a:pt x="1" y="1144"/>
                  </a:cubicBezTo>
                  <a:lnTo>
                    <a:pt x="1" y="6025"/>
                  </a:lnTo>
                  <a:cubicBezTo>
                    <a:pt x="1" y="6144"/>
                    <a:pt x="96" y="6252"/>
                    <a:pt x="215" y="6264"/>
                  </a:cubicBezTo>
                  <a:cubicBezTo>
                    <a:pt x="596" y="6275"/>
                    <a:pt x="894" y="6573"/>
                    <a:pt x="906" y="6942"/>
                  </a:cubicBezTo>
                  <a:cubicBezTo>
                    <a:pt x="906" y="7061"/>
                    <a:pt x="1013" y="7168"/>
                    <a:pt x="1144" y="7168"/>
                  </a:cubicBezTo>
                  <a:lnTo>
                    <a:pt x="6728" y="7168"/>
                  </a:lnTo>
                  <a:cubicBezTo>
                    <a:pt x="6835" y="7168"/>
                    <a:pt x="6918" y="7085"/>
                    <a:pt x="6918" y="6978"/>
                  </a:cubicBezTo>
                  <a:cubicBezTo>
                    <a:pt x="6918" y="6871"/>
                    <a:pt x="6835" y="6787"/>
                    <a:pt x="6728" y="6787"/>
                  </a:cubicBezTo>
                  <a:lnTo>
                    <a:pt x="1275" y="6787"/>
                  </a:lnTo>
                  <a:cubicBezTo>
                    <a:pt x="1203" y="6323"/>
                    <a:pt x="846" y="5978"/>
                    <a:pt x="382" y="5894"/>
                  </a:cubicBezTo>
                  <a:lnTo>
                    <a:pt x="382" y="1263"/>
                  </a:lnTo>
                  <a:cubicBezTo>
                    <a:pt x="846" y="1191"/>
                    <a:pt x="1192" y="834"/>
                    <a:pt x="1275" y="370"/>
                  </a:cubicBezTo>
                  <a:lnTo>
                    <a:pt x="9776" y="370"/>
                  </a:lnTo>
                  <a:cubicBezTo>
                    <a:pt x="9847" y="846"/>
                    <a:pt x="10240" y="1203"/>
                    <a:pt x="10717" y="1263"/>
                  </a:cubicBezTo>
                  <a:lnTo>
                    <a:pt x="10717" y="4466"/>
                  </a:lnTo>
                  <a:cubicBezTo>
                    <a:pt x="10717" y="4561"/>
                    <a:pt x="10800" y="4656"/>
                    <a:pt x="10907" y="4656"/>
                  </a:cubicBezTo>
                  <a:cubicBezTo>
                    <a:pt x="11014" y="4656"/>
                    <a:pt x="11098" y="4561"/>
                    <a:pt x="11098" y="4466"/>
                  </a:cubicBezTo>
                  <a:lnTo>
                    <a:pt x="11098" y="1108"/>
                  </a:lnTo>
                  <a:cubicBezTo>
                    <a:pt x="11086" y="1072"/>
                    <a:pt x="11062" y="1013"/>
                    <a:pt x="11014" y="965"/>
                  </a:cubicBezTo>
                  <a:cubicBezTo>
                    <a:pt x="10967" y="918"/>
                    <a:pt x="10907" y="906"/>
                    <a:pt x="10848" y="906"/>
                  </a:cubicBezTo>
                  <a:cubicBezTo>
                    <a:pt x="10467" y="906"/>
                    <a:pt x="10145" y="608"/>
                    <a:pt x="10133" y="215"/>
                  </a:cubicBezTo>
                  <a:cubicBezTo>
                    <a:pt x="10133" y="96"/>
                    <a:pt x="10026" y="1"/>
                    <a:pt x="989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250;p82"/>
            <p:cNvSpPr/>
            <p:nvPr/>
          </p:nvSpPr>
          <p:spPr>
            <a:xfrm>
              <a:off x="1278299" y="2439293"/>
              <a:ext cx="410829" cy="332343"/>
            </a:xfrm>
            <a:custGeom>
              <a:avLst/>
              <a:gdLst/>
              <a:ahLst/>
              <a:cxnLst/>
              <a:rect l="l" t="t" r="r" b="b"/>
              <a:pathLst>
                <a:path w="12908" h="10442" extrusionOk="0">
                  <a:moveTo>
                    <a:pt x="12348" y="369"/>
                  </a:moveTo>
                  <a:cubicBezTo>
                    <a:pt x="12431" y="369"/>
                    <a:pt x="12503" y="429"/>
                    <a:pt x="12503" y="524"/>
                  </a:cubicBezTo>
                  <a:lnTo>
                    <a:pt x="12503" y="8513"/>
                  </a:lnTo>
                  <a:cubicBezTo>
                    <a:pt x="12503" y="8585"/>
                    <a:pt x="12443" y="8656"/>
                    <a:pt x="12348" y="8656"/>
                  </a:cubicBezTo>
                  <a:lnTo>
                    <a:pt x="11610" y="8656"/>
                  </a:lnTo>
                  <a:lnTo>
                    <a:pt x="11502" y="8454"/>
                  </a:lnTo>
                  <a:cubicBezTo>
                    <a:pt x="11502" y="8454"/>
                    <a:pt x="11514" y="8454"/>
                    <a:pt x="11514" y="8442"/>
                  </a:cubicBezTo>
                  <a:cubicBezTo>
                    <a:pt x="11776" y="8323"/>
                    <a:pt x="11931" y="8049"/>
                    <a:pt x="11907" y="7763"/>
                  </a:cubicBezTo>
                  <a:cubicBezTo>
                    <a:pt x="11907" y="7692"/>
                    <a:pt x="11919" y="7632"/>
                    <a:pt x="11967" y="7573"/>
                  </a:cubicBezTo>
                  <a:cubicBezTo>
                    <a:pt x="12133" y="7334"/>
                    <a:pt x="12133" y="7025"/>
                    <a:pt x="11967" y="6799"/>
                  </a:cubicBezTo>
                  <a:cubicBezTo>
                    <a:pt x="11919" y="6739"/>
                    <a:pt x="11907" y="6668"/>
                    <a:pt x="11907" y="6608"/>
                  </a:cubicBezTo>
                  <a:cubicBezTo>
                    <a:pt x="11931" y="6322"/>
                    <a:pt x="11776" y="6061"/>
                    <a:pt x="11514" y="5941"/>
                  </a:cubicBezTo>
                  <a:cubicBezTo>
                    <a:pt x="11455" y="5906"/>
                    <a:pt x="11395" y="5858"/>
                    <a:pt x="11371" y="5787"/>
                  </a:cubicBezTo>
                  <a:cubicBezTo>
                    <a:pt x="11263" y="5559"/>
                    <a:pt x="11027" y="5401"/>
                    <a:pt x="10779" y="5401"/>
                  </a:cubicBezTo>
                  <a:cubicBezTo>
                    <a:pt x="10754" y="5401"/>
                    <a:pt x="10729" y="5402"/>
                    <a:pt x="10705" y="5406"/>
                  </a:cubicBezTo>
                  <a:cubicBezTo>
                    <a:pt x="10621" y="5406"/>
                    <a:pt x="10562" y="5382"/>
                    <a:pt x="10502" y="5346"/>
                  </a:cubicBezTo>
                  <a:cubicBezTo>
                    <a:pt x="10383" y="5263"/>
                    <a:pt x="10246" y="5221"/>
                    <a:pt x="10111" y="5221"/>
                  </a:cubicBezTo>
                  <a:cubicBezTo>
                    <a:pt x="9975" y="5221"/>
                    <a:pt x="9841" y="5263"/>
                    <a:pt x="9728" y="5346"/>
                  </a:cubicBezTo>
                  <a:cubicBezTo>
                    <a:pt x="9669" y="5382"/>
                    <a:pt x="9597" y="5406"/>
                    <a:pt x="9538" y="5406"/>
                  </a:cubicBezTo>
                  <a:cubicBezTo>
                    <a:pt x="9512" y="5402"/>
                    <a:pt x="9486" y="5401"/>
                    <a:pt x="9461" y="5401"/>
                  </a:cubicBezTo>
                  <a:cubicBezTo>
                    <a:pt x="9206" y="5401"/>
                    <a:pt x="8979" y="5559"/>
                    <a:pt x="8871" y="5787"/>
                  </a:cubicBezTo>
                  <a:cubicBezTo>
                    <a:pt x="8835" y="5846"/>
                    <a:pt x="8800" y="5906"/>
                    <a:pt x="8716" y="5941"/>
                  </a:cubicBezTo>
                  <a:cubicBezTo>
                    <a:pt x="8466" y="6061"/>
                    <a:pt x="8300" y="6322"/>
                    <a:pt x="8335" y="6608"/>
                  </a:cubicBezTo>
                  <a:cubicBezTo>
                    <a:pt x="8335" y="6680"/>
                    <a:pt x="8323" y="6739"/>
                    <a:pt x="8276" y="6799"/>
                  </a:cubicBezTo>
                  <a:cubicBezTo>
                    <a:pt x="8109" y="7037"/>
                    <a:pt x="8109" y="7346"/>
                    <a:pt x="8276" y="7573"/>
                  </a:cubicBezTo>
                  <a:cubicBezTo>
                    <a:pt x="8323" y="7632"/>
                    <a:pt x="8335" y="7704"/>
                    <a:pt x="8335" y="7763"/>
                  </a:cubicBezTo>
                  <a:cubicBezTo>
                    <a:pt x="8300" y="8049"/>
                    <a:pt x="8466" y="8323"/>
                    <a:pt x="8716" y="8442"/>
                  </a:cubicBezTo>
                  <a:cubicBezTo>
                    <a:pt x="8716" y="8442"/>
                    <a:pt x="8740" y="8442"/>
                    <a:pt x="8740" y="8454"/>
                  </a:cubicBezTo>
                  <a:lnTo>
                    <a:pt x="8633" y="8656"/>
                  </a:lnTo>
                  <a:lnTo>
                    <a:pt x="525" y="8656"/>
                  </a:lnTo>
                  <a:cubicBezTo>
                    <a:pt x="441" y="8656"/>
                    <a:pt x="370" y="8597"/>
                    <a:pt x="370" y="8513"/>
                  </a:cubicBezTo>
                  <a:lnTo>
                    <a:pt x="370" y="524"/>
                  </a:lnTo>
                  <a:cubicBezTo>
                    <a:pt x="370" y="441"/>
                    <a:pt x="430" y="369"/>
                    <a:pt x="525" y="369"/>
                  </a:cubicBezTo>
                  <a:close/>
                  <a:moveTo>
                    <a:pt x="10139" y="5638"/>
                  </a:moveTo>
                  <a:cubicBezTo>
                    <a:pt x="10199" y="5638"/>
                    <a:pt x="10258" y="5656"/>
                    <a:pt x="10312" y="5691"/>
                  </a:cubicBezTo>
                  <a:cubicBezTo>
                    <a:pt x="10420" y="5770"/>
                    <a:pt x="10553" y="5817"/>
                    <a:pt x="10684" y="5817"/>
                  </a:cubicBezTo>
                  <a:cubicBezTo>
                    <a:pt x="10711" y="5817"/>
                    <a:pt x="10738" y="5815"/>
                    <a:pt x="10764" y="5810"/>
                  </a:cubicBezTo>
                  <a:cubicBezTo>
                    <a:pt x="10773" y="5810"/>
                    <a:pt x="10782" y="5809"/>
                    <a:pt x="10790" y="5809"/>
                  </a:cubicBezTo>
                  <a:cubicBezTo>
                    <a:pt x="10900" y="5809"/>
                    <a:pt x="11007" y="5878"/>
                    <a:pt x="11062" y="5977"/>
                  </a:cubicBezTo>
                  <a:cubicBezTo>
                    <a:pt x="11133" y="6132"/>
                    <a:pt x="11229" y="6251"/>
                    <a:pt x="11383" y="6311"/>
                  </a:cubicBezTo>
                  <a:cubicBezTo>
                    <a:pt x="11502" y="6370"/>
                    <a:pt x="11562" y="6477"/>
                    <a:pt x="11550" y="6608"/>
                  </a:cubicBezTo>
                  <a:cubicBezTo>
                    <a:pt x="11526" y="6775"/>
                    <a:pt x="11574" y="6930"/>
                    <a:pt x="11669" y="7049"/>
                  </a:cubicBezTo>
                  <a:cubicBezTo>
                    <a:pt x="11741" y="7156"/>
                    <a:pt x="11741" y="7287"/>
                    <a:pt x="11669" y="7394"/>
                  </a:cubicBezTo>
                  <a:cubicBezTo>
                    <a:pt x="11574" y="7525"/>
                    <a:pt x="11538" y="7692"/>
                    <a:pt x="11550" y="7835"/>
                  </a:cubicBezTo>
                  <a:cubicBezTo>
                    <a:pt x="11562" y="7966"/>
                    <a:pt x="11490" y="8085"/>
                    <a:pt x="11383" y="8132"/>
                  </a:cubicBezTo>
                  <a:cubicBezTo>
                    <a:pt x="11288" y="8180"/>
                    <a:pt x="11217" y="8239"/>
                    <a:pt x="11157" y="8299"/>
                  </a:cubicBezTo>
                  <a:lnTo>
                    <a:pt x="11145" y="8323"/>
                  </a:lnTo>
                  <a:lnTo>
                    <a:pt x="11050" y="8454"/>
                  </a:lnTo>
                  <a:cubicBezTo>
                    <a:pt x="10995" y="8563"/>
                    <a:pt x="10911" y="8622"/>
                    <a:pt x="10787" y="8622"/>
                  </a:cubicBezTo>
                  <a:cubicBezTo>
                    <a:pt x="10776" y="8622"/>
                    <a:pt x="10764" y="8621"/>
                    <a:pt x="10752" y="8620"/>
                  </a:cubicBezTo>
                  <a:cubicBezTo>
                    <a:pt x="10726" y="8616"/>
                    <a:pt x="10699" y="8614"/>
                    <a:pt x="10672" y="8614"/>
                  </a:cubicBezTo>
                  <a:cubicBezTo>
                    <a:pt x="10542" y="8614"/>
                    <a:pt x="10410" y="8660"/>
                    <a:pt x="10312" y="8739"/>
                  </a:cubicBezTo>
                  <a:cubicBezTo>
                    <a:pt x="10252" y="8751"/>
                    <a:pt x="10205" y="8763"/>
                    <a:pt x="10169" y="8775"/>
                  </a:cubicBezTo>
                  <a:lnTo>
                    <a:pt x="10074" y="8775"/>
                  </a:lnTo>
                  <a:cubicBezTo>
                    <a:pt x="10026" y="8775"/>
                    <a:pt x="9978" y="8751"/>
                    <a:pt x="9955" y="8739"/>
                  </a:cubicBezTo>
                  <a:cubicBezTo>
                    <a:pt x="9836" y="8656"/>
                    <a:pt x="9705" y="8620"/>
                    <a:pt x="9562" y="8620"/>
                  </a:cubicBezTo>
                  <a:lnTo>
                    <a:pt x="9514" y="8620"/>
                  </a:lnTo>
                  <a:cubicBezTo>
                    <a:pt x="9504" y="8621"/>
                    <a:pt x="9495" y="8622"/>
                    <a:pt x="9486" y="8622"/>
                  </a:cubicBezTo>
                  <a:cubicBezTo>
                    <a:pt x="9366" y="8622"/>
                    <a:pt x="9261" y="8553"/>
                    <a:pt x="9216" y="8454"/>
                  </a:cubicBezTo>
                  <a:cubicBezTo>
                    <a:pt x="9181" y="8406"/>
                    <a:pt x="9157" y="8347"/>
                    <a:pt x="9121" y="8323"/>
                  </a:cubicBezTo>
                  <a:lnTo>
                    <a:pt x="9121" y="8299"/>
                  </a:lnTo>
                  <a:cubicBezTo>
                    <a:pt x="9062" y="8227"/>
                    <a:pt x="8990" y="8168"/>
                    <a:pt x="8895" y="8132"/>
                  </a:cubicBezTo>
                  <a:cubicBezTo>
                    <a:pt x="8776" y="8085"/>
                    <a:pt x="8716" y="7977"/>
                    <a:pt x="8728" y="7835"/>
                  </a:cubicBezTo>
                  <a:cubicBezTo>
                    <a:pt x="8752" y="7680"/>
                    <a:pt x="8704" y="7513"/>
                    <a:pt x="8609" y="7394"/>
                  </a:cubicBezTo>
                  <a:cubicBezTo>
                    <a:pt x="8538" y="7287"/>
                    <a:pt x="8538" y="7156"/>
                    <a:pt x="8609" y="7049"/>
                  </a:cubicBezTo>
                  <a:cubicBezTo>
                    <a:pt x="8704" y="6918"/>
                    <a:pt x="8752" y="6751"/>
                    <a:pt x="8728" y="6608"/>
                  </a:cubicBezTo>
                  <a:cubicBezTo>
                    <a:pt x="8716" y="6489"/>
                    <a:pt x="8788" y="6370"/>
                    <a:pt x="8895" y="6311"/>
                  </a:cubicBezTo>
                  <a:cubicBezTo>
                    <a:pt x="9050" y="6227"/>
                    <a:pt x="9169" y="6132"/>
                    <a:pt x="9228" y="5977"/>
                  </a:cubicBezTo>
                  <a:cubicBezTo>
                    <a:pt x="9283" y="5868"/>
                    <a:pt x="9387" y="5809"/>
                    <a:pt x="9496" y="5809"/>
                  </a:cubicBezTo>
                  <a:cubicBezTo>
                    <a:pt x="9506" y="5809"/>
                    <a:pt x="9516" y="5809"/>
                    <a:pt x="9526" y="5810"/>
                  </a:cubicBezTo>
                  <a:cubicBezTo>
                    <a:pt x="9552" y="5815"/>
                    <a:pt x="9579" y="5817"/>
                    <a:pt x="9606" y="5817"/>
                  </a:cubicBezTo>
                  <a:cubicBezTo>
                    <a:pt x="9737" y="5817"/>
                    <a:pt x="9868" y="5770"/>
                    <a:pt x="9966" y="5691"/>
                  </a:cubicBezTo>
                  <a:cubicBezTo>
                    <a:pt x="10020" y="5656"/>
                    <a:pt x="10080" y="5638"/>
                    <a:pt x="10139" y="5638"/>
                  </a:cubicBezTo>
                  <a:close/>
                  <a:moveTo>
                    <a:pt x="8990" y="8775"/>
                  </a:moveTo>
                  <a:cubicBezTo>
                    <a:pt x="9105" y="8910"/>
                    <a:pt x="9274" y="8982"/>
                    <a:pt x="9458" y="8982"/>
                  </a:cubicBezTo>
                  <a:cubicBezTo>
                    <a:pt x="9484" y="8982"/>
                    <a:pt x="9511" y="8981"/>
                    <a:pt x="9538" y="8978"/>
                  </a:cubicBezTo>
                  <a:cubicBezTo>
                    <a:pt x="9609" y="8978"/>
                    <a:pt x="9669" y="8989"/>
                    <a:pt x="9728" y="9037"/>
                  </a:cubicBezTo>
                  <a:cubicBezTo>
                    <a:pt x="9740" y="9049"/>
                    <a:pt x="9776" y="9061"/>
                    <a:pt x="9788" y="9061"/>
                  </a:cubicBezTo>
                  <a:lnTo>
                    <a:pt x="9383" y="9894"/>
                  </a:lnTo>
                  <a:lnTo>
                    <a:pt x="9193" y="9573"/>
                  </a:lnTo>
                  <a:cubicBezTo>
                    <a:pt x="9151" y="9500"/>
                    <a:pt x="9082" y="9463"/>
                    <a:pt x="9001" y="9463"/>
                  </a:cubicBezTo>
                  <a:cubicBezTo>
                    <a:pt x="8990" y="9463"/>
                    <a:pt x="8978" y="9464"/>
                    <a:pt x="8966" y="9466"/>
                  </a:cubicBezTo>
                  <a:lnTo>
                    <a:pt x="8633" y="9525"/>
                  </a:lnTo>
                  <a:lnTo>
                    <a:pt x="8990" y="8775"/>
                  </a:lnTo>
                  <a:close/>
                  <a:moveTo>
                    <a:pt x="11264" y="8775"/>
                  </a:moveTo>
                  <a:lnTo>
                    <a:pt x="11621" y="9525"/>
                  </a:lnTo>
                  <a:lnTo>
                    <a:pt x="11264" y="9466"/>
                  </a:lnTo>
                  <a:cubicBezTo>
                    <a:pt x="11254" y="9464"/>
                    <a:pt x="11243" y="9463"/>
                    <a:pt x="11233" y="9463"/>
                  </a:cubicBezTo>
                  <a:cubicBezTo>
                    <a:pt x="11158" y="9463"/>
                    <a:pt x="11080" y="9500"/>
                    <a:pt x="11038" y="9573"/>
                  </a:cubicBezTo>
                  <a:lnTo>
                    <a:pt x="10848" y="9894"/>
                  </a:lnTo>
                  <a:lnTo>
                    <a:pt x="10467" y="9061"/>
                  </a:lnTo>
                  <a:cubicBezTo>
                    <a:pt x="10478" y="9049"/>
                    <a:pt x="10502" y="9025"/>
                    <a:pt x="10514" y="9025"/>
                  </a:cubicBezTo>
                  <a:cubicBezTo>
                    <a:pt x="10574" y="8989"/>
                    <a:pt x="10657" y="8978"/>
                    <a:pt x="10717" y="8978"/>
                  </a:cubicBezTo>
                  <a:cubicBezTo>
                    <a:pt x="10731" y="8978"/>
                    <a:pt x="10746" y="8979"/>
                    <a:pt x="10760" y="8979"/>
                  </a:cubicBezTo>
                  <a:cubicBezTo>
                    <a:pt x="10946" y="8979"/>
                    <a:pt x="11121" y="8908"/>
                    <a:pt x="11264" y="8775"/>
                  </a:cubicBezTo>
                  <a:close/>
                  <a:moveTo>
                    <a:pt x="525" y="0"/>
                  </a:moveTo>
                  <a:cubicBezTo>
                    <a:pt x="239" y="0"/>
                    <a:pt x="1" y="238"/>
                    <a:pt x="1" y="524"/>
                  </a:cubicBezTo>
                  <a:lnTo>
                    <a:pt x="1" y="8513"/>
                  </a:lnTo>
                  <a:cubicBezTo>
                    <a:pt x="1" y="8799"/>
                    <a:pt x="239" y="9037"/>
                    <a:pt x="525" y="9037"/>
                  </a:cubicBezTo>
                  <a:lnTo>
                    <a:pt x="8454" y="9037"/>
                  </a:lnTo>
                  <a:lnTo>
                    <a:pt x="8169" y="9632"/>
                  </a:lnTo>
                  <a:cubicBezTo>
                    <a:pt x="8145" y="9704"/>
                    <a:pt x="8145" y="9787"/>
                    <a:pt x="8204" y="9870"/>
                  </a:cubicBezTo>
                  <a:cubicBezTo>
                    <a:pt x="8234" y="9930"/>
                    <a:pt x="8306" y="9957"/>
                    <a:pt x="8370" y="9957"/>
                  </a:cubicBezTo>
                  <a:cubicBezTo>
                    <a:pt x="8383" y="9957"/>
                    <a:pt x="8395" y="9956"/>
                    <a:pt x="8407" y="9954"/>
                  </a:cubicBezTo>
                  <a:lnTo>
                    <a:pt x="8931" y="9870"/>
                  </a:lnTo>
                  <a:lnTo>
                    <a:pt x="9228" y="10347"/>
                  </a:lnTo>
                  <a:cubicBezTo>
                    <a:pt x="9276" y="10418"/>
                    <a:pt x="9347" y="10442"/>
                    <a:pt x="9419" y="10442"/>
                  </a:cubicBezTo>
                  <a:lnTo>
                    <a:pt x="9431" y="10442"/>
                  </a:lnTo>
                  <a:cubicBezTo>
                    <a:pt x="9526" y="10442"/>
                    <a:pt x="9585" y="10382"/>
                    <a:pt x="9633" y="10311"/>
                  </a:cubicBezTo>
                  <a:lnTo>
                    <a:pt x="10133" y="9251"/>
                  </a:lnTo>
                  <a:lnTo>
                    <a:pt x="10645" y="10311"/>
                  </a:lnTo>
                  <a:cubicBezTo>
                    <a:pt x="10669" y="10382"/>
                    <a:pt x="10740" y="10430"/>
                    <a:pt x="10836" y="10442"/>
                  </a:cubicBezTo>
                  <a:lnTo>
                    <a:pt x="10848" y="10442"/>
                  </a:lnTo>
                  <a:cubicBezTo>
                    <a:pt x="10919" y="10442"/>
                    <a:pt x="11002" y="10406"/>
                    <a:pt x="11038" y="10347"/>
                  </a:cubicBezTo>
                  <a:lnTo>
                    <a:pt x="11336" y="9870"/>
                  </a:lnTo>
                  <a:lnTo>
                    <a:pt x="11860" y="9954"/>
                  </a:lnTo>
                  <a:cubicBezTo>
                    <a:pt x="11875" y="9956"/>
                    <a:pt x="11890" y="9957"/>
                    <a:pt x="11904" y="9957"/>
                  </a:cubicBezTo>
                  <a:cubicBezTo>
                    <a:pt x="11977" y="9957"/>
                    <a:pt x="12034" y="9930"/>
                    <a:pt x="12074" y="9870"/>
                  </a:cubicBezTo>
                  <a:cubicBezTo>
                    <a:pt x="12110" y="9787"/>
                    <a:pt x="12133" y="9716"/>
                    <a:pt x="12098" y="9620"/>
                  </a:cubicBezTo>
                  <a:lnTo>
                    <a:pt x="11812" y="9025"/>
                  </a:lnTo>
                  <a:lnTo>
                    <a:pt x="12383" y="9025"/>
                  </a:lnTo>
                  <a:cubicBezTo>
                    <a:pt x="12669" y="9025"/>
                    <a:pt x="12907" y="8787"/>
                    <a:pt x="12907" y="8513"/>
                  </a:cubicBezTo>
                  <a:lnTo>
                    <a:pt x="12907" y="524"/>
                  </a:lnTo>
                  <a:cubicBezTo>
                    <a:pt x="12884" y="238"/>
                    <a:pt x="12645" y="0"/>
                    <a:pt x="1234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251;p82"/>
            <p:cNvSpPr/>
            <p:nvPr/>
          </p:nvSpPr>
          <p:spPr>
            <a:xfrm>
              <a:off x="1562519" y="2630640"/>
              <a:ext cx="74699" cy="74699"/>
            </a:xfrm>
            <a:custGeom>
              <a:avLst/>
              <a:gdLst/>
              <a:ahLst/>
              <a:cxnLst/>
              <a:rect l="l" t="t" r="r" b="b"/>
              <a:pathLst>
                <a:path w="2347" h="2347" extrusionOk="0">
                  <a:moveTo>
                    <a:pt x="1179" y="382"/>
                  </a:moveTo>
                  <a:cubicBezTo>
                    <a:pt x="1608" y="382"/>
                    <a:pt x="1965" y="739"/>
                    <a:pt x="1965" y="1180"/>
                  </a:cubicBezTo>
                  <a:cubicBezTo>
                    <a:pt x="1977" y="1608"/>
                    <a:pt x="1620" y="1965"/>
                    <a:pt x="1179" y="1965"/>
                  </a:cubicBezTo>
                  <a:cubicBezTo>
                    <a:pt x="739" y="1965"/>
                    <a:pt x="382" y="1608"/>
                    <a:pt x="382" y="1180"/>
                  </a:cubicBezTo>
                  <a:cubicBezTo>
                    <a:pt x="382" y="739"/>
                    <a:pt x="739" y="382"/>
                    <a:pt x="1179" y="382"/>
                  </a:cubicBezTo>
                  <a:close/>
                  <a:moveTo>
                    <a:pt x="1179" y="1"/>
                  </a:moveTo>
                  <a:cubicBezTo>
                    <a:pt x="536" y="1"/>
                    <a:pt x="1" y="525"/>
                    <a:pt x="1" y="1180"/>
                  </a:cubicBezTo>
                  <a:cubicBezTo>
                    <a:pt x="1" y="1811"/>
                    <a:pt x="525" y="2346"/>
                    <a:pt x="1179" y="2346"/>
                  </a:cubicBezTo>
                  <a:cubicBezTo>
                    <a:pt x="1834" y="2346"/>
                    <a:pt x="2346" y="1823"/>
                    <a:pt x="2346" y="1180"/>
                  </a:cubicBezTo>
                  <a:cubicBezTo>
                    <a:pt x="2346" y="525"/>
                    <a:pt x="1834" y="1"/>
                    <a:pt x="1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4356400" y="1467353"/>
            <a:ext cx="3465924" cy="558651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Объединенная комиссия по качеству медицинских услуг</a:t>
            </a:r>
            <a:endParaRPr lang="ko-KR" altLang="en-US" sz="14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5" name="Rectangle 76">
            <a:extLst>
              <a:ext uri="{FF2B5EF4-FFF2-40B4-BE49-F238E27FC236}">
                <a16:creationId xmlns="" xmlns:a16="http://schemas.microsoft.com/office/drawing/2014/main" id="{53A49734-9D3B-4310-8DB5-3F24D2707D09}"/>
              </a:ext>
            </a:extLst>
          </p:cNvPr>
          <p:cNvSpPr/>
          <p:nvPr/>
        </p:nvSpPr>
        <p:spPr>
          <a:xfrm>
            <a:off x="83545" y="4507347"/>
            <a:ext cx="2313872" cy="21981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9C53313B-A33F-473B-9419-DF45B59CA9F8}"/>
              </a:ext>
            </a:extLst>
          </p:cNvPr>
          <p:cNvSpPr txBox="1"/>
          <p:nvPr/>
        </p:nvSpPr>
        <p:spPr>
          <a:xfrm>
            <a:off x="70051" y="4479810"/>
            <a:ext cx="23273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оценка</a:t>
            </a:r>
            <a:endParaRPr lang="kk-KZ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мед.технологий</a:t>
            </a:r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;</a:t>
            </a:r>
            <a:endParaRPr lang="kk-KZ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отбор 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эффективных медицинских услуг и лекарственных средств;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выработка рекомендаций</a:t>
            </a:r>
          </a:p>
          <a:p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по применению медицинских </a:t>
            </a: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т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ехнологий;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пересмотр негативных</a:t>
            </a:r>
          </a:p>
          <a:p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медицинских технологий.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4" name="Rectangle 76">
            <a:extLst>
              <a:ext uri="{FF2B5EF4-FFF2-40B4-BE49-F238E27FC236}">
                <a16:creationId xmlns="" xmlns:a16="http://schemas.microsoft.com/office/drawing/2014/main" id="{53A49734-9D3B-4310-8DB5-3F24D2707D09}"/>
              </a:ext>
            </a:extLst>
          </p:cNvPr>
          <p:cNvSpPr/>
          <p:nvPr/>
        </p:nvSpPr>
        <p:spPr>
          <a:xfrm>
            <a:off x="3256716" y="4507347"/>
            <a:ext cx="2313872" cy="21981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5" name="TextBox 114">
            <a:extLst>
              <a:ext uri="{FF2B5EF4-FFF2-40B4-BE49-F238E27FC236}">
                <a16:creationId xmlns="" xmlns:a16="http://schemas.microsoft.com/office/drawing/2014/main" id="{9C53313B-A33F-473B-9419-DF45B59CA9F8}"/>
              </a:ext>
            </a:extLst>
          </p:cNvPr>
          <p:cNvSpPr txBox="1"/>
          <p:nvPr/>
        </p:nvSpPr>
        <p:spPr>
          <a:xfrm>
            <a:off x="3256716" y="4485513"/>
            <a:ext cx="24532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совершенствование</a:t>
            </a:r>
          </a:p>
          <a:p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к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лин. протоколов и стандартов организации 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мед.помощи</a:t>
            </a:r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;</a:t>
            </a:r>
            <a:endParaRPr lang="kk-KZ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о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ценка эффективности</a:t>
            </a:r>
          </a:p>
          <a:p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внедрения клин. протоколов;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в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недрение целевых</a:t>
            </a:r>
          </a:p>
          <a:p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программ стандартизации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азработка регламентов по</a:t>
            </a:r>
          </a:p>
          <a:p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разработке клин. протоколов.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6" name="Rectangle 76">
            <a:extLst>
              <a:ext uri="{FF2B5EF4-FFF2-40B4-BE49-F238E27FC236}">
                <a16:creationId xmlns="" xmlns:a16="http://schemas.microsoft.com/office/drawing/2014/main" id="{53A49734-9D3B-4310-8DB5-3F24D2707D09}"/>
              </a:ext>
            </a:extLst>
          </p:cNvPr>
          <p:cNvSpPr/>
          <p:nvPr/>
        </p:nvSpPr>
        <p:spPr>
          <a:xfrm>
            <a:off x="6639204" y="4501644"/>
            <a:ext cx="2313872" cy="21981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7" name="TextBox 116">
            <a:extLst>
              <a:ext uri="{FF2B5EF4-FFF2-40B4-BE49-F238E27FC236}">
                <a16:creationId xmlns="" xmlns:a16="http://schemas.microsoft.com/office/drawing/2014/main" id="{9C53313B-A33F-473B-9419-DF45B59CA9F8}"/>
              </a:ext>
            </a:extLst>
          </p:cNvPr>
          <p:cNvSpPr txBox="1"/>
          <p:nvPr/>
        </p:nvSpPr>
        <p:spPr>
          <a:xfrm>
            <a:off x="6639204" y="4479810"/>
            <a:ext cx="23729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содействие в обеспечении</a:t>
            </a:r>
          </a:p>
          <a:p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качества лекарственных средств и изделий медицинского назначения;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к</a:t>
            </a:r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оординация деятельности</a:t>
            </a:r>
          </a:p>
          <a:p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формулярной комиссии;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у</a:t>
            </a:r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частие в разработке нац.</a:t>
            </a:r>
          </a:p>
          <a:p>
            <a:r>
              <a:rPr lang="ru-RU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справочника и рекомендаций по применению лекарственных средств.</a:t>
            </a:r>
          </a:p>
          <a:p>
            <a:endParaRPr lang="kk-KZ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8" name="Rectangle 76">
            <a:extLst>
              <a:ext uri="{FF2B5EF4-FFF2-40B4-BE49-F238E27FC236}">
                <a16:creationId xmlns="" xmlns:a16="http://schemas.microsoft.com/office/drawing/2014/main" id="{53A49734-9D3B-4310-8DB5-3F24D2707D09}"/>
              </a:ext>
            </a:extLst>
          </p:cNvPr>
          <p:cNvSpPr/>
          <p:nvPr/>
        </p:nvSpPr>
        <p:spPr>
          <a:xfrm>
            <a:off x="9792378" y="4517184"/>
            <a:ext cx="2313872" cy="21981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9" name="TextBox 118">
            <a:extLst>
              <a:ext uri="{FF2B5EF4-FFF2-40B4-BE49-F238E27FC236}">
                <a16:creationId xmlns="" xmlns:a16="http://schemas.microsoft.com/office/drawing/2014/main" id="{9C53313B-A33F-473B-9419-DF45B59CA9F8}"/>
              </a:ext>
            </a:extLst>
          </p:cNvPr>
          <p:cNvSpPr txBox="1"/>
          <p:nvPr/>
        </p:nvSpPr>
        <p:spPr>
          <a:xfrm>
            <a:off x="9792378" y="4495350"/>
            <a:ext cx="23729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овершенствование</a:t>
            </a:r>
          </a:p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системы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внутреннего аудита и контроля качества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медицинских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услуг;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участие в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разработке</a:t>
            </a:r>
          </a:p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стандартов аккредитации;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разработка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рекомендаций</a:t>
            </a:r>
          </a:p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по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совершенствованию документов системы внутреннего аудита и контроля качества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мед. услуг.</a:t>
            </a:r>
            <a:endParaRPr lang="kk-KZ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2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87035" y="606837"/>
            <a:ext cx="11970350" cy="6028216"/>
            <a:chOff x="187035" y="625887"/>
            <a:chExt cx="11970350" cy="6028216"/>
          </a:xfrm>
        </p:grpSpPr>
        <p:sp>
          <p:nvSpPr>
            <p:cNvPr id="5" name="Полилиния 4"/>
            <p:cNvSpPr/>
            <p:nvPr/>
          </p:nvSpPr>
          <p:spPr>
            <a:xfrm>
              <a:off x="221649" y="625887"/>
              <a:ext cx="11935736" cy="1738298"/>
            </a:xfrm>
            <a:custGeom>
              <a:avLst/>
              <a:gdLst>
                <a:gd name="connsiteX0" fmla="*/ 0 w 11935736"/>
                <a:gd name="connsiteY0" fmla="*/ 434575 h 1738298"/>
                <a:gd name="connsiteX1" fmla="*/ 11066587 w 11935736"/>
                <a:gd name="connsiteY1" fmla="*/ 434575 h 1738298"/>
                <a:gd name="connsiteX2" fmla="*/ 11066587 w 11935736"/>
                <a:gd name="connsiteY2" fmla="*/ 0 h 1738298"/>
                <a:gd name="connsiteX3" fmla="*/ 11935736 w 11935736"/>
                <a:gd name="connsiteY3" fmla="*/ 869149 h 1738298"/>
                <a:gd name="connsiteX4" fmla="*/ 11066587 w 11935736"/>
                <a:gd name="connsiteY4" fmla="*/ 1738298 h 1738298"/>
                <a:gd name="connsiteX5" fmla="*/ 11066587 w 11935736"/>
                <a:gd name="connsiteY5" fmla="*/ 1303724 h 1738298"/>
                <a:gd name="connsiteX6" fmla="*/ 0 w 11935736"/>
                <a:gd name="connsiteY6" fmla="*/ 1303724 h 1738298"/>
                <a:gd name="connsiteX7" fmla="*/ 0 w 11935736"/>
                <a:gd name="connsiteY7" fmla="*/ 434575 h 173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35736" h="1738298">
                  <a:moveTo>
                    <a:pt x="0" y="434575"/>
                  </a:moveTo>
                  <a:lnTo>
                    <a:pt x="11066587" y="434575"/>
                  </a:lnTo>
                  <a:lnTo>
                    <a:pt x="11066587" y="0"/>
                  </a:lnTo>
                  <a:lnTo>
                    <a:pt x="11935736" y="869149"/>
                  </a:lnTo>
                  <a:lnTo>
                    <a:pt x="11066587" y="1738298"/>
                  </a:lnTo>
                  <a:lnTo>
                    <a:pt x="11066587" y="1303724"/>
                  </a:lnTo>
                  <a:lnTo>
                    <a:pt x="0" y="1303724"/>
                  </a:lnTo>
                  <a:lnTo>
                    <a:pt x="0" y="434575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506965" rIns="688574" bIns="710529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Сертификация специалиста</a:t>
              </a:r>
              <a:endParaRPr lang="ru-RU" sz="24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87035" y="1879904"/>
              <a:ext cx="4023029" cy="4063696"/>
            </a:xfrm>
            <a:custGeom>
              <a:avLst/>
              <a:gdLst>
                <a:gd name="connsiteX0" fmla="*/ 0 w 3676206"/>
                <a:gd name="connsiteY0" fmla="*/ 0 h 4504204"/>
                <a:gd name="connsiteX1" fmla="*/ 3676206 w 3676206"/>
                <a:gd name="connsiteY1" fmla="*/ 0 h 4504204"/>
                <a:gd name="connsiteX2" fmla="*/ 3676206 w 3676206"/>
                <a:gd name="connsiteY2" fmla="*/ 4504204 h 4504204"/>
                <a:gd name="connsiteX3" fmla="*/ 0 w 3676206"/>
                <a:gd name="connsiteY3" fmla="*/ 4504204 h 4504204"/>
                <a:gd name="connsiteX4" fmla="*/ 0 w 3676206"/>
                <a:gd name="connsiteY4" fmla="*/ 0 h 4504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76206" h="4504204">
                  <a:moveTo>
                    <a:pt x="0" y="0"/>
                  </a:moveTo>
                  <a:lnTo>
                    <a:pt x="3676206" y="0"/>
                  </a:lnTo>
                  <a:lnTo>
                    <a:pt x="3676206" y="4504204"/>
                  </a:lnTo>
                  <a:lnTo>
                    <a:pt x="0" y="45042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Процедура оценки профессиональной подготовленности </a:t>
              </a:r>
              <a:r>
                <a:rPr lang="ru-RU" sz="1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выпускников, с целью определения соответствия их квалификации требованиям </a:t>
              </a:r>
              <a:r>
                <a:rPr lang="ru-RU" sz="1800" kern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профстандарта</a:t>
              </a:r>
              <a:r>
                <a:rPr lang="ru-RU" sz="1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и допуска к клинической практике</a:t>
              </a: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800" kern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Оценка выпускников </a:t>
              </a:r>
              <a:r>
                <a:rPr lang="ru-RU" sz="1800" b="1" kern="1200" dirty="0" smtClean="0"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входит в структуру итоговой аттестации </a:t>
              </a:r>
              <a:r>
                <a:rPr lang="ru-RU" sz="1800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и проводится организацией, аккредитованной уполномоченным органом и </a:t>
              </a:r>
              <a:r>
                <a:rPr lang="ru-RU" sz="1800" b="1" kern="1200" dirty="0" smtClean="0"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ее прохождение является основанием</a:t>
              </a:r>
              <a:r>
                <a:rPr lang="ru-RU" sz="1800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800" b="1" kern="1200" dirty="0" smtClean="0"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для получения сертификата специалиста</a:t>
              </a: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210066" y="1205319"/>
              <a:ext cx="7947319" cy="1738298"/>
            </a:xfrm>
            <a:custGeom>
              <a:avLst/>
              <a:gdLst>
                <a:gd name="connsiteX0" fmla="*/ 0 w 7635109"/>
                <a:gd name="connsiteY0" fmla="*/ 434575 h 1738298"/>
                <a:gd name="connsiteX1" fmla="*/ 6765960 w 7635109"/>
                <a:gd name="connsiteY1" fmla="*/ 434575 h 1738298"/>
                <a:gd name="connsiteX2" fmla="*/ 6765960 w 7635109"/>
                <a:gd name="connsiteY2" fmla="*/ 0 h 1738298"/>
                <a:gd name="connsiteX3" fmla="*/ 7635109 w 7635109"/>
                <a:gd name="connsiteY3" fmla="*/ 869149 h 1738298"/>
                <a:gd name="connsiteX4" fmla="*/ 6765960 w 7635109"/>
                <a:gd name="connsiteY4" fmla="*/ 1738298 h 1738298"/>
                <a:gd name="connsiteX5" fmla="*/ 6765960 w 7635109"/>
                <a:gd name="connsiteY5" fmla="*/ 1303724 h 1738298"/>
                <a:gd name="connsiteX6" fmla="*/ 0 w 7635109"/>
                <a:gd name="connsiteY6" fmla="*/ 1303724 h 1738298"/>
                <a:gd name="connsiteX7" fmla="*/ 0 w 7635109"/>
                <a:gd name="connsiteY7" fmla="*/ 434575 h 173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35109" h="1738298">
                  <a:moveTo>
                    <a:pt x="0" y="434575"/>
                  </a:moveTo>
                  <a:lnTo>
                    <a:pt x="6765960" y="434575"/>
                  </a:lnTo>
                  <a:lnTo>
                    <a:pt x="6765960" y="0"/>
                  </a:lnTo>
                  <a:lnTo>
                    <a:pt x="7635109" y="869149"/>
                  </a:lnTo>
                  <a:lnTo>
                    <a:pt x="6765960" y="1738298"/>
                  </a:lnTo>
                  <a:lnTo>
                    <a:pt x="6765960" y="1303724"/>
                  </a:lnTo>
                  <a:lnTo>
                    <a:pt x="0" y="1303724"/>
                  </a:lnTo>
                  <a:lnTo>
                    <a:pt x="0" y="434575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2390" tIns="506965" rIns="688574" bIns="710529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/>
                <a:t>Продление срока действия сертификата</a:t>
              </a:r>
              <a:endParaRPr lang="ru-RU" sz="2400" b="1" kern="12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4210065" y="2378905"/>
              <a:ext cx="3162285" cy="3564695"/>
            </a:xfrm>
            <a:custGeom>
              <a:avLst/>
              <a:gdLst>
                <a:gd name="connsiteX0" fmla="*/ 0 w 3425121"/>
                <a:gd name="connsiteY0" fmla="*/ 0 h 4005195"/>
                <a:gd name="connsiteX1" fmla="*/ 3425121 w 3425121"/>
                <a:gd name="connsiteY1" fmla="*/ 0 h 4005195"/>
                <a:gd name="connsiteX2" fmla="*/ 3425121 w 3425121"/>
                <a:gd name="connsiteY2" fmla="*/ 4005195 h 4005195"/>
                <a:gd name="connsiteX3" fmla="*/ 0 w 3425121"/>
                <a:gd name="connsiteY3" fmla="*/ 4005195 h 4005195"/>
                <a:gd name="connsiteX4" fmla="*/ 0 w 3425121"/>
                <a:gd name="connsiteY4" fmla="*/ 0 h 4005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5121" h="4005195">
                  <a:moveTo>
                    <a:pt x="0" y="0"/>
                  </a:moveTo>
                  <a:lnTo>
                    <a:pt x="3425121" y="0"/>
                  </a:lnTo>
                  <a:lnTo>
                    <a:pt x="3425121" y="4005195"/>
                  </a:lnTo>
                  <a:lnTo>
                    <a:pt x="0" y="40051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проводится КККБТУ один раз в пять лет </a:t>
              </a:r>
              <a:r>
                <a:rPr lang="ru-RU" sz="1800" b="1" kern="1200" dirty="0" smtClean="0">
                  <a:solidFill>
                    <a:srgbClr val="C0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на основании подтверждения квалификации специалиста достижениями НПР </a:t>
              </a: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372350" y="1784752"/>
              <a:ext cx="4785035" cy="1738298"/>
            </a:xfrm>
            <a:custGeom>
              <a:avLst/>
              <a:gdLst>
                <a:gd name="connsiteX0" fmla="*/ 0 w 4583322"/>
                <a:gd name="connsiteY0" fmla="*/ 434575 h 1738298"/>
                <a:gd name="connsiteX1" fmla="*/ 3714173 w 4583322"/>
                <a:gd name="connsiteY1" fmla="*/ 434575 h 1738298"/>
                <a:gd name="connsiteX2" fmla="*/ 3714173 w 4583322"/>
                <a:gd name="connsiteY2" fmla="*/ 0 h 1738298"/>
                <a:gd name="connsiteX3" fmla="*/ 4583322 w 4583322"/>
                <a:gd name="connsiteY3" fmla="*/ 869149 h 1738298"/>
                <a:gd name="connsiteX4" fmla="*/ 3714173 w 4583322"/>
                <a:gd name="connsiteY4" fmla="*/ 1738298 h 1738298"/>
                <a:gd name="connsiteX5" fmla="*/ 3714173 w 4583322"/>
                <a:gd name="connsiteY5" fmla="*/ 1303724 h 1738298"/>
                <a:gd name="connsiteX6" fmla="*/ 0 w 4583322"/>
                <a:gd name="connsiteY6" fmla="*/ 1303724 h 1738298"/>
                <a:gd name="connsiteX7" fmla="*/ 0 w 4583322"/>
                <a:gd name="connsiteY7" fmla="*/ 434575 h 173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83322" h="1738298">
                  <a:moveTo>
                    <a:pt x="0" y="434575"/>
                  </a:moveTo>
                  <a:lnTo>
                    <a:pt x="3714173" y="434575"/>
                  </a:lnTo>
                  <a:lnTo>
                    <a:pt x="3714173" y="0"/>
                  </a:lnTo>
                  <a:lnTo>
                    <a:pt x="4583322" y="869149"/>
                  </a:lnTo>
                  <a:lnTo>
                    <a:pt x="3714173" y="1738298"/>
                  </a:lnTo>
                  <a:lnTo>
                    <a:pt x="3714173" y="1303724"/>
                  </a:lnTo>
                  <a:lnTo>
                    <a:pt x="0" y="1303724"/>
                  </a:lnTo>
                  <a:lnTo>
                    <a:pt x="0" y="434575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2390" tIns="506965" rIns="688574" bIns="710529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/>
                <a:t>Разделение понятий в номенклатуре</a:t>
              </a:r>
              <a:endParaRPr lang="ru-RU" sz="2400" b="1" kern="1200" dirty="0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7372350" y="2960078"/>
              <a:ext cx="4019550" cy="3694025"/>
            </a:xfrm>
            <a:custGeom>
              <a:avLst/>
              <a:gdLst>
                <a:gd name="connsiteX0" fmla="*/ 0 w 3676206"/>
                <a:gd name="connsiteY0" fmla="*/ 0 h 3557887"/>
                <a:gd name="connsiteX1" fmla="*/ 3676206 w 3676206"/>
                <a:gd name="connsiteY1" fmla="*/ 0 h 3557887"/>
                <a:gd name="connsiteX2" fmla="*/ 3676206 w 3676206"/>
                <a:gd name="connsiteY2" fmla="*/ 3557887 h 3557887"/>
                <a:gd name="connsiteX3" fmla="*/ 0 w 3676206"/>
                <a:gd name="connsiteY3" fmla="*/ 3557887 h 3557887"/>
                <a:gd name="connsiteX4" fmla="*/ 0 w 3676206"/>
                <a:gd name="connsiteY4" fmla="*/ 0 h 3557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76206" h="3557887">
                  <a:moveTo>
                    <a:pt x="0" y="0"/>
                  </a:moveTo>
                  <a:lnTo>
                    <a:pt x="3676206" y="0"/>
                  </a:lnTo>
                  <a:lnTo>
                    <a:pt x="3676206" y="3557887"/>
                  </a:lnTo>
                  <a:lnTo>
                    <a:pt x="0" y="35578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 перспективе планируется:</a:t>
              </a: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Специальность – лицензия на всю трудовую деятельность с продлением срока каждые 5 лет; </a:t>
              </a: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800" kern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Специализация – сертификат и его обновление после обучения каждые 5 лет;</a:t>
              </a: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800" kern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Привилегирование</a:t>
              </a:r>
              <a:r>
                <a:rPr lang="ru-RU" sz="1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(врачей) – права осуществлять определенную процедуру в </a:t>
              </a:r>
              <a:r>
                <a:rPr lang="ru-RU" sz="1800" kern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мед.организации</a:t>
              </a:r>
              <a:r>
                <a:rPr lang="ru-RU" sz="1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на основе экспертной оценки . </a:t>
              </a:r>
              <a:endParaRPr lang="ru-RU" sz="1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523220"/>
            <a:ext cx="12012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1-й этап – до 2023 года: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к лицензированию (в рамках принятия нового Кодекса) </a:t>
            </a:r>
            <a:endParaRPr lang="ru-RU" sz="20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перехода к лицензированию медицинских работников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183" y="6092964"/>
            <a:ext cx="6764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2-й этап – 2023-2025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к лицензированию специалистов (в рамках новой ГПРЗ)</a:t>
            </a:r>
            <a:endParaRPr lang="ru-RU" sz="20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6953250" y="6096000"/>
            <a:ext cx="342900" cy="405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210066" y="4318838"/>
            <a:ext cx="31622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Медработники, имеющие перерыв 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3 лет -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повышение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квалификации,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стажировка, оценка проф. Подготовленности.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772068"/>
              </p:ext>
            </p:extLst>
          </p:nvPr>
        </p:nvGraphicFramePr>
        <p:xfrm>
          <a:off x="185736" y="1096923"/>
          <a:ext cx="11906251" cy="487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1"/>
                <a:gridCol w="2152650"/>
                <a:gridCol w="6089650"/>
                <a:gridCol w="34163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Действующая система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Предлагаемая система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Обоснование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Подготовка врачей специалистов ведется по 3 уровням: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 высшее (интернатура – 1 год);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 послевузовское (резидентура 2-4 года);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 переподготовка (2-4 месяца).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Подготовку врачей специалистов вести только через практико-ориентированную резидентуру (3-6 лет).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Обретение специальности врача или ее изменение через резидентуру.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Переподготовку упразднить.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Специальности номенклатуры разделить на специальности и специализации, что позволит определить траектории подготовки врачей.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Специализации готовить через сертификационные курсы.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 смене специальности в резидентуре учитывать предшествующее образование и опыт работы.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Международная практика: стандарты подготовки, рекомендованные Всемирной федерацией медицинского образования (ВФМО);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Компетенции врача специалиста с соответствующей траекторией обучения, уровнем заработной платы и непрерывным профессиональным развитием.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47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Допуск к клинической практике при получении сертификата специалиста после независимой оценки знаний (тесты по специальности) и навыков (неотложная помощь</a:t>
                      </a:r>
                      <a:r>
                        <a:rPr lang="ru-RU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Допуск к клинической практике при получении сертификата специалиста после независимой оценки уровня подготовленности выпускников, совмещенной с Итоговой аттестацией по завершении обучения интернатуры и резидентуры.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Международная практика и соблюдение принципа «Чему учат – то и проверяют»;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Снижение нагрузки на выпускника;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Солидарная </a:t>
                      </a:r>
                      <a:r>
                        <a:rPr lang="ru-RU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ответственность </a:t>
                      </a: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организаций образования и обучающегося за качество подготовки.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Сертификат специалиста подтверждается повышением квалификации 216 часов и оценкой знаний (тесты по специальности) и навыков (неотложная помощь)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Сертификат специалиста подтверждается системой </a:t>
                      </a:r>
                      <a:r>
                        <a:rPr lang="ru-RU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НПР (формальное</a:t>
                      </a:r>
                      <a:r>
                        <a:rPr lang="ru-RU" sz="12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образование в аккредитованных организациях, НПР связано со специальностью)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Международная практика: достижения специалиста </a:t>
                      </a:r>
                      <a:r>
                        <a:rPr lang="ru-RU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в НПР оценивают </a:t>
                      </a: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коллеги;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Система НПР против формального повышения квалификации.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525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Основные отличия предлагаемой системы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непрерывного профессионального развития (НПР) 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действующей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системы повышения квалификации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3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988546" y="2761665"/>
            <a:ext cx="2306472" cy="221776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500" b="1" dirty="0" err="1" smtClean="0">
                <a:solidFill>
                  <a:schemeClr val="tx1"/>
                </a:solidFill>
              </a:rPr>
              <a:t>Межподотраслевые</a:t>
            </a:r>
            <a:r>
              <a:rPr lang="ru-RU" sz="2500" b="1" dirty="0" smtClean="0">
                <a:solidFill>
                  <a:schemeClr val="tx1"/>
                </a:solidFill>
              </a:rPr>
              <a:t> процессы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791" y="1"/>
            <a:ext cx="10515600" cy="6277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Arial" pitchFamily="34" charset="0"/>
                <a:cs typeface="Arial" pitchFamily="34" charset="0"/>
              </a:rPr>
              <a:t>Подотрасли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сфере «Здравоохранение»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-1230539" y="532264"/>
          <a:ext cx="11273050" cy="6325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50591" y="773187"/>
            <a:ext cx="421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Врачи;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Средние медицинские работники;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Лабораторная служба;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Патологоанатомическая служба;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Традиционная медицина.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19219" y="3378987"/>
            <a:ext cx="465942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Организаторы здравоохранения;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Специалисты общественного здравоохранения;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Специалисты санитарно-эпидемиологической </a:t>
            </a:r>
            <a:r>
              <a:rPr lang="ru-RU" sz="1600" dirty="0" smtClean="0"/>
              <a:t>службы;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IT </a:t>
            </a:r>
            <a:r>
              <a:rPr lang="kk-KZ" sz="1600" dirty="0"/>
              <a:t>специалисты в области </a:t>
            </a:r>
            <a:r>
              <a:rPr lang="kk-KZ" sz="1600" dirty="0" smtClean="0"/>
              <a:t>здравоохранения;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Специалисты в области медицинского права и </a:t>
            </a:r>
            <a:r>
              <a:rPr lang="ru-RU" sz="1600" dirty="0" smtClean="0"/>
              <a:t>биоэтики;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Социальные работники в </a:t>
            </a:r>
            <a:r>
              <a:rPr lang="ru-RU" sz="1600" dirty="0" smtClean="0"/>
              <a:t>здравоохранении;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Психологи.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-265449" y="2871157"/>
            <a:ext cx="23164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kk-KZ" sz="1600" dirty="0"/>
              <a:t>Специалисты по п</a:t>
            </a:r>
            <a:r>
              <a:rPr lang="ru-RU" sz="1600" dirty="0" err="1"/>
              <a:t>роизводств</a:t>
            </a:r>
            <a:r>
              <a:rPr lang="kk-KZ" sz="1600" dirty="0"/>
              <a:t>у</a:t>
            </a:r>
            <a:r>
              <a:rPr lang="ru-RU" sz="1600" dirty="0"/>
              <a:t> и </a:t>
            </a:r>
            <a:r>
              <a:rPr lang="ru-RU" sz="1600" dirty="0" err="1"/>
              <a:t>изготовлени</a:t>
            </a:r>
            <a:r>
              <a:rPr lang="kk-KZ" sz="1600" dirty="0"/>
              <a:t>ю</a:t>
            </a:r>
            <a:r>
              <a:rPr lang="ru-RU" sz="1600" dirty="0"/>
              <a:t> </a:t>
            </a:r>
            <a:r>
              <a:rPr lang="ru-RU" sz="1600" dirty="0" smtClean="0"/>
              <a:t>лек. </a:t>
            </a:r>
            <a:r>
              <a:rPr lang="ru-RU" sz="1600" dirty="0"/>
              <a:t>средств и </a:t>
            </a:r>
            <a:r>
              <a:rPr lang="ru-RU" sz="1600" dirty="0" err="1" smtClean="0"/>
              <a:t>мед.изделий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kk-KZ" sz="1600" dirty="0"/>
              <a:t>Специалисты </a:t>
            </a:r>
            <a:r>
              <a:rPr lang="kk-KZ" sz="1600" dirty="0" smtClean="0"/>
              <a:t> </a:t>
            </a:r>
            <a:r>
              <a:rPr lang="kk-KZ" sz="1600" dirty="0"/>
              <a:t>о</a:t>
            </a:r>
            <a:r>
              <a:rPr lang="ru-RU" sz="1600" dirty="0" err="1"/>
              <a:t>птов</a:t>
            </a:r>
            <a:r>
              <a:rPr lang="kk-KZ" sz="1600" dirty="0"/>
              <a:t>ой </a:t>
            </a:r>
            <a:r>
              <a:rPr lang="ru-RU" sz="1600" dirty="0"/>
              <a:t>и </a:t>
            </a:r>
            <a:r>
              <a:rPr lang="ru-RU" sz="1600" dirty="0" err="1"/>
              <a:t>розничн</a:t>
            </a:r>
            <a:r>
              <a:rPr lang="kk-KZ" sz="1600" dirty="0"/>
              <a:t>ой</a:t>
            </a:r>
            <a:r>
              <a:rPr lang="ru-RU" sz="1600" dirty="0"/>
              <a:t> </a:t>
            </a:r>
            <a:r>
              <a:rPr lang="ru-RU" sz="1600" dirty="0" err="1"/>
              <a:t>реализаци</a:t>
            </a:r>
            <a:r>
              <a:rPr lang="kk-KZ" sz="1600" dirty="0"/>
              <a:t>и</a:t>
            </a:r>
            <a:r>
              <a:rPr lang="ru-RU" sz="1600" dirty="0"/>
              <a:t>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kk-KZ" sz="1600" dirty="0"/>
              <a:t>Специалисты в области обращения </a:t>
            </a:r>
            <a:r>
              <a:rPr lang="kk-KZ" sz="1600" dirty="0" smtClean="0"/>
              <a:t>лек.средств </a:t>
            </a:r>
            <a:r>
              <a:rPr lang="kk-KZ" sz="1600" dirty="0"/>
              <a:t>и </a:t>
            </a:r>
            <a:r>
              <a:rPr lang="kk-KZ" sz="1600" dirty="0" smtClean="0"/>
              <a:t>мед.средств </a:t>
            </a:r>
            <a:r>
              <a:rPr lang="kk-KZ" sz="1600" dirty="0"/>
              <a:t>и </a:t>
            </a:r>
            <a:r>
              <a:rPr lang="kk-KZ" sz="1600" dirty="0" smtClean="0"/>
              <a:t>фармаконанзора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57476" y="650076"/>
            <a:ext cx="19211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траектории обучения, квалификации (сертификация), квалификационных требований к должности, повышения ЗП и др.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165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Разделение </a:t>
            </a:r>
            <a:r>
              <a:rPr lang="ru-RU" sz="2400" b="1" dirty="0" err="1" smtClean="0"/>
              <a:t>подотраслей</a:t>
            </a:r>
            <a:r>
              <a:rPr lang="ru-RU" sz="2400" b="1" dirty="0" smtClean="0"/>
              <a:t> на профессиональные группы </a:t>
            </a:r>
            <a:r>
              <a:rPr lang="ru-RU" sz="2400" b="1" dirty="0"/>
              <a:t>и </a:t>
            </a:r>
            <a:r>
              <a:rPr lang="ru-RU" sz="2400" b="1" dirty="0" smtClean="0"/>
              <a:t>подгруппы (1)</a:t>
            </a:r>
            <a:endParaRPr lang="ru-RU" sz="24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0" y="416560"/>
          <a:ext cx="12192000" cy="6292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9618"/>
                <a:gridCol w="4476466"/>
                <a:gridCol w="5995916"/>
              </a:tblGrid>
              <a:tr h="2566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</a:rPr>
                        <a:t>Подотрасль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подгруппа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636">
                <a:tc row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Медицина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Медицинская помощь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Врачи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2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Стоматология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Медицинские сестры</a:t>
                      </a:r>
                      <a:r>
                        <a:rPr lang="kk-KZ" sz="1600" dirty="0">
                          <a:effectLst/>
                        </a:rPr>
                        <a:t> и иные категории СМР и ММР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Лабораторная диагностика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</a:t>
                      </a:r>
                      <a:r>
                        <a:rPr lang="ru-RU" sz="1600" dirty="0" smtClean="0">
                          <a:effectLst/>
                        </a:rPr>
                        <a:t>лабораторной </a:t>
                      </a:r>
                      <a:r>
                        <a:rPr lang="ru-RU" sz="1600" dirty="0">
                          <a:effectLst/>
                        </a:rPr>
                        <a:t>диагностики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Иные специалисты лабораторной службы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Патологоанатомическая диагностика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патологоанатомической службы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Заготовка, консервация, хранения </a:t>
                      </a:r>
                      <a:r>
                        <a:rPr lang="ru-RU" sz="1600" dirty="0">
                          <a:effectLst/>
                        </a:rPr>
                        <a:t>и реализация крови и ее компонентов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службы крови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Традиционная медицина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традиционной медицины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636"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Общественное здоровье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Контроль и мониторинг заболеваний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Специалисты санитарно-эпидемиологической службы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Укрепление  здоровья и профилактика заболеваний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Специалисты  в сфере охраны общественного здоровья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Социальные работники в здравоохранении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Психологи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Организация общественного здоровья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Организаторы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</a:t>
                      </a:r>
                      <a:r>
                        <a:rPr lang="kk-KZ" sz="1600" dirty="0">
                          <a:effectLst/>
                        </a:rPr>
                        <a:t>специалисты в области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</a:tr>
              <a:tr h="25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в области медицинского права и биоэтики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rgbClr val="FFFF00"/>
                    </a:solidFill>
                  </a:tcPr>
                </a:tc>
              </a:tr>
              <a:tr h="480258">
                <a:tc rowSpan="3"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Фармация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Производство и изготовление лекарственных </a:t>
                      </a:r>
                      <a:r>
                        <a:rPr lang="ru-RU" sz="1600" dirty="0" err="1">
                          <a:effectLst/>
                        </a:rPr>
                        <a:t>средстви</a:t>
                      </a:r>
                      <a:r>
                        <a:rPr lang="ru-RU" sz="1600" dirty="0">
                          <a:effectLst/>
                        </a:rPr>
                        <a:t> медицинских изделий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Специалисты по п</a:t>
                      </a:r>
                      <a:r>
                        <a:rPr lang="ru-RU" sz="1600" dirty="0" err="1">
                          <a:effectLst/>
                        </a:rPr>
                        <a:t>роизводств</a:t>
                      </a:r>
                      <a:r>
                        <a:rPr lang="kk-KZ" sz="1600" dirty="0">
                          <a:effectLst/>
                        </a:rPr>
                        <a:t>у</a:t>
                      </a:r>
                      <a:r>
                        <a:rPr lang="ru-RU" sz="1600" dirty="0">
                          <a:effectLst/>
                        </a:rPr>
                        <a:t> и </a:t>
                      </a:r>
                      <a:r>
                        <a:rPr lang="ru-RU" sz="1600" dirty="0" err="1">
                          <a:effectLst/>
                        </a:rPr>
                        <a:t>изготовлени</a:t>
                      </a:r>
                      <a:r>
                        <a:rPr lang="kk-KZ" sz="1600" dirty="0">
                          <a:effectLst/>
                        </a:rPr>
                        <a:t>ю</a:t>
                      </a:r>
                      <a:r>
                        <a:rPr lang="ru-RU" sz="1600" dirty="0">
                          <a:effectLst/>
                        </a:rPr>
                        <a:t> лекарственных </a:t>
                      </a:r>
                      <a:r>
                        <a:rPr lang="ru-RU" sz="1600" dirty="0" smtClean="0">
                          <a:effectLst/>
                        </a:rPr>
                        <a:t>средств и </a:t>
                      </a:r>
                      <a:r>
                        <a:rPr lang="ru-RU" sz="1600" dirty="0">
                          <a:effectLst/>
                        </a:rPr>
                        <a:t>медицинских изделий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8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Оптовая и розничная </a:t>
                      </a:r>
                      <a:r>
                        <a:rPr lang="ru-RU" sz="1600" dirty="0" err="1">
                          <a:effectLst/>
                        </a:rPr>
                        <a:t>реализаци</a:t>
                      </a:r>
                      <a:r>
                        <a:rPr lang="kk-KZ" sz="1600" dirty="0">
                          <a:effectLst/>
                        </a:rPr>
                        <a:t>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лек. </a:t>
                      </a:r>
                      <a:r>
                        <a:rPr lang="ru-RU" sz="1600" dirty="0">
                          <a:effectLst/>
                        </a:rPr>
                        <a:t>средств и медицинских изделий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Специалисты по о</a:t>
                      </a:r>
                      <a:r>
                        <a:rPr lang="ru-RU" sz="1600" dirty="0" err="1">
                          <a:effectLst/>
                        </a:rPr>
                        <a:t>птов</a:t>
                      </a:r>
                      <a:r>
                        <a:rPr lang="kk-KZ" sz="1600" dirty="0">
                          <a:effectLst/>
                        </a:rPr>
                        <a:t>ой </a:t>
                      </a:r>
                      <a:r>
                        <a:rPr lang="ru-RU" sz="1600" dirty="0">
                          <a:effectLst/>
                        </a:rPr>
                        <a:t>и </a:t>
                      </a:r>
                      <a:r>
                        <a:rPr lang="ru-RU" sz="1600" dirty="0" err="1">
                          <a:effectLst/>
                        </a:rPr>
                        <a:t>розничн</a:t>
                      </a:r>
                      <a:r>
                        <a:rPr lang="kk-KZ" sz="1600" dirty="0">
                          <a:effectLst/>
                        </a:rPr>
                        <a:t>ой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реализаци</a:t>
                      </a:r>
                      <a:r>
                        <a:rPr lang="kk-KZ" sz="1600" dirty="0">
                          <a:effectLst/>
                        </a:rPr>
                        <a:t>и</a:t>
                      </a:r>
                      <a:r>
                        <a:rPr lang="ru-RU" sz="1600" dirty="0">
                          <a:effectLst/>
                        </a:rPr>
                        <a:t> лекарственных средств и медицинских изделий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0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Деятельность в сфере обращения лекарственных средств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Специалисты в области обращения лекарственных средств и медицинских средств и фармаконанзора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0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3602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Распределение видов экономической деятельности по </a:t>
            </a:r>
            <a:r>
              <a:rPr lang="ru-RU" sz="2000" b="1" dirty="0" err="1"/>
              <a:t>подотраслям</a:t>
            </a:r>
            <a:r>
              <a:rPr lang="ru-RU" sz="2000" b="1" dirty="0"/>
              <a:t>, профессиональным группам и подгруппам в отрасли </a:t>
            </a:r>
            <a:r>
              <a:rPr lang="ru-RU" sz="2000" b="1" dirty="0" smtClean="0"/>
              <a:t>здравоохранения (2)</a:t>
            </a:r>
            <a:endParaRPr lang="ru-RU" sz="20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0" y="790248"/>
          <a:ext cx="12192000" cy="54263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55520"/>
                <a:gridCol w="3633630"/>
                <a:gridCol w="63028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</a:rPr>
                        <a:t>Подотрасль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подгруппа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832">
                <a:tc rowSpan="1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Межподотраслевые</a:t>
                      </a:r>
                      <a:r>
                        <a:rPr lang="ru-RU" sz="1600" b="1" dirty="0">
                          <a:effectLst/>
                        </a:rPr>
                        <a:t> процессы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Образовательная деятельность в области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Педагогические работники в области здравоохранения (преподаватели колледжей и ППС ВУЗов)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Методологи </a:t>
                      </a:r>
                      <a:r>
                        <a:rPr lang="kk-KZ" sz="1600" dirty="0" smtClean="0">
                          <a:effectLst/>
                        </a:rPr>
                        <a:t>образования в области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593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Научная деятельность в области здравоохранения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Научные работники в области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Экспертиза в сфере здравоохранения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Эксперты по вопросам оказания медицинской помощи (независимые эксперты)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Эксперты в области обращения лекарственных средств, медицинских изделий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Эксперты по оценке технологий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Эксперты по оценке </a:t>
                      </a:r>
                      <a:r>
                        <a:rPr lang="ru-RU" sz="1600" dirty="0">
                          <a:effectLst/>
                        </a:rPr>
                        <a:t>профессиональной подготовленности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Эксперты по аккредитации и лицензированию в области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Эксперты в области экспертизы временной нетрудоспособности и профессиональной пригодности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в области судебно-медицинской экспертизы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148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Биомедицинская индустрия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в области биоинженерии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127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по ремонту и обслуживанию медицинской техники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Иные специалисты биомедицинского профиля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49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751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Ревизия и пересмотр НПА системы квалификаций 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 здравоохранения РК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95811"/>
              </p:ext>
            </p:extLst>
          </p:nvPr>
        </p:nvGraphicFramePr>
        <p:xfrm>
          <a:off x="163902" y="1161391"/>
          <a:ext cx="1172329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283"/>
                <a:gridCol w="2035834"/>
                <a:gridCol w="1503837"/>
                <a:gridCol w="1728660"/>
                <a:gridCol w="2421879"/>
                <a:gridCol w="23078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Национальный классификатор занятий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Номенклатура мед и </a:t>
                      </a:r>
                      <a:r>
                        <a:rPr lang="ru-RU" dirty="0" err="1" smtClean="0"/>
                        <a:t>фарм</a:t>
                      </a:r>
                      <a:r>
                        <a:rPr lang="ru-RU" dirty="0" smtClean="0"/>
                        <a:t> специальностей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резидентуры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Номенклатура должностей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Профессиональный</a:t>
                      </a:r>
                      <a:r>
                        <a:rPr lang="ru-RU" baseline="0" dirty="0" smtClean="0"/>
                        <a:t> стандарт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Квалификационные характеристики</a:t>
                      </a:r>
                      <a:endParaRPr lang="ru-RU" dirty="0"/>
                    </a:p>
                  </a:txBody>
                  <a:tcPr anchor="ctr"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НК РК 01-2017</a:t>
                      </a:r>
                    </a:p>
                    <a:p>
                      <a:pPr algn="ctr"/>
                      <a:r>
                        <a:rPr lang="ru-RU" dirty="0" err="1" smtClean="0"/>
                        <a:t>МТиСЗН</a:t>
                      </a:r>
                      <a:r>
                        <a:rPr lang="ru-RU" dirty="0" smtClean="0"/>
                        <a:t> РК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МЗ РК от 24 ноября 2009 года № 774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МЗ РК от 30 января 2008 года N 27.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МЗ РК от 24 ноября 2009 года № 775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Проекты в соответствии с номенклатурой специальностей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МЗ РК от 26 ноября 2009 года </a:t>
                      </a:r>
                    </a:p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791</a:t>
                      </a:r>
                      <a:endParaRPr lang="ru-RU" dirty="0"/>
                    </a:p>
                  </a:txBody>
                  <a:tcPr anchor="ctr"/>
                </a:tc>
              </a:tr>
              <a:tr h="49660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Классификация занятий по уровню и специализации навыков по видам работ;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Enbek.kz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Специальность (резидентура) </a:t>
                      </a:r>
                      <a:endParaRPr lang="ru-RU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Специальности</a:t>
                      </a:r>
                      <a:endParaRPr lang="ru-RU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Должности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</a:rPr>
                        <a:t>(специалист-стажер, врач-резидент) 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 квалификации, для определенного вида профессиональной деятельности;</a:t>
                      </a:r>
                    </a:p>
                    <a:p>
                      <a:pPr algn="ctr"/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Основа для каталога компетенций, образовательной программы</a:t>
                      </a:r>
                      <a:endParaRPr lang="ru-RU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Регламент квалификационных требований к должностям</a:t>
                      </a:r>
                      <a:endParaRPr lang="ru-RU" sz="16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Специализация (сертификационный цикл) </a:t>
                      </a:r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</a:tr>
              <a:tr h="762000"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Квалификация (сертификат специалиста)</a:t>
                      </a:r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346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252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Ревизия и пересмотр системы квалификаций 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 здравоохранения РК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ВОПРОСЫ: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272" y="1521321"/>
            <a:ext cx="5887975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ПМСП – уровни специалистов: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уровень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Врач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общей практики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 интернатуры, 1 год),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Медсестра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общей практики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 ТИПО, 2г 6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мес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уровень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Врач семейной медицины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 резидентуры, 3 года),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Врач педиатр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 резидентуры, 2 года),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Медсестра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расширенной практики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 высшего колледжа, 3г.).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935" y="6297283"/>
            <a:ext cx="1143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Предложение: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предусмотреть соответствующие должности и рекомендации к системе оплаты труда.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956420"/>
              </p:ext>
            </p:extLst>
          </p:nvPr>
        </p:nvGraphicFramePr>
        <p:xfrm>
          <a:off x="4512751" y="2203998"/>
          <a:ext cx="3875692" cy="322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134"/>
                <a:gridCol w="1277006"/>
                <a:gridCol w="15765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годы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Выпуск интернов ВОП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Выпуск резидентов семейной медицины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6200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2021-22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2584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2022-23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3355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2023-24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2269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2024-25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597960" y="2243115"/>
            <a:ext cx="34206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Специализация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резидентуры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(Спортивная медицина, Трансфузиология, Традиционная медицина, Токсикология,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МЧС, Фтизиатрия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Детская психиатрия, Судебно-наркологическая экспертиза  детская, Судебно-психиатрическая экспертиза  детская и другие)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464313" y="1573190"/>
            <a:ext cx="3341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Сертификационные курсы: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08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252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Ревизия и пересмотр системы квалификаций 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 здравоохранения РК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ВОПРОСЫ: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155" y="1678975"/>
            <a:ext cx="12010845" cy="43513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в сфере общественного здравоохранения: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Бакалавриат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ОЗ (4 года),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Профильная магистратура (1 год) для санитарно-гигиенического профиля (гигиена, эпидемиология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Научно-педагогическая магистратура (2 года) Биомедицина, ОЗ,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Менеджмент.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7946" y="5279668"/>
            <a:ext cx="11438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Предложение: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привести в соответствие образовательные траектории с номенклатурами специальностей и должностей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врач эпидемиолог – специалист санитарно-эпидемиологического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профиля, главный санитарный врач – главный инспектор)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15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02810" y="0"/>
            <a:ext cx="11005868" cy="65279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медицинской помощи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/>
          <a:srcRect l="16816" t="17717" r="32938" b="10094"/>
          <a:stretch/>
        </p:blipFill>
        <p:spPr>
          <a:xfrm>
            <a:off x="1092631" y="627682"/>
            <a:ext cx="9875801" cy="623031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8447" y="5246553"/>
            <a:ext cx="22494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Реестр регулируемых профессий </a:t>
            </a:r>
            <a:r>
              <a:rPr lang="ru-RU" dirty="0"/>
              <a:t>вводится в действие с 1 января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2635893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3986" y="56821"/>
            <a:ext cx="8041423" cy="418058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Лицензирование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медицинских специалистов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3747" y="474880"/>
            <a:ext cx="8229600" cy="223404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стандарты подготовки специалистов;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подтверждения компетенции по заявляемой специальности;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требования к соответствию лицензии;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Лицензирование специалистов и вменённое страхование профессиональной ответственности для защиты прав пациентов с системе обязательного медицинского страхования.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991544" y="474879"/>
            <a:ext cx="8208912" cy="0"/>
          </a:xfrm>
          <a:prstGeom prst="line">
            <a:avLst/>
          </a:prstGeom>
          <a:ln w="38100" cap="rnd">
            <a:solidFill>
              <a:srgbClr val="002D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3"/>
          <p:cNvSpPr txBox="1">
            <a:spLocks/>
          </p:cNvSpPr>
          <p:nvPr/>
        </p:nvSpPr>
        <p:spPr>
          <a:xfrm>
            <a:off x="1943134" y="3284985"/>
            <a:ext cx="3886200" cy="1422223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Лицензия врача после 6 лет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Медицинский диплом;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Свидетельство об интернатуре;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Ограниченная самостоятельная практика (приемный покой, скорая помощь, отделения по уходу).</a:t>
            </a:r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6196085" y="3284985"/>
            <a:ext cx="3886200" cy="149825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Лицензия врача специалиста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Медицинский диплом;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Свидетельство интернатуры;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Свидетельство резидентуры.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53479" y="2697241"/>
            <a:ext cx="4421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лицензий для врачей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91544" y="3152150"/>
            <a:ext cx="8208912" cy="0"/>
          </a:xfrm>
          <a:prstGeom prst="line">
            <a:avLst/>
          </a:prstGeom>
          <a:ln w="38100" cap="rnd">
            <a:solidFill>
              <a:srgbClr val="002D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953478" y="4746131"/>
            <a:ext cx="8041423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Валидация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лицензии специалистов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953478" y="5218645"/>
            <a:ext cx="8208912" cy="0"/>
          </a:xfrm>
          <a:prstGeom prst="line">
            <a:avLst/>
          </a:prstGeom>
          <a:ln w="38100" cap="rnd">
            <a:solidFill>
              <a:srgbClr val="002D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бъект 2"/>
          <p:cNvSpPr txBox="1">
            <a:spLocks/>
          </p:cNvSpPr>
          <p:nvPr/>
        </p:nvSpPr>
        <p:spPr>
          <a:xfrm>
            <a:off x="1970856" y="5244169"/>
            <a:ext cx="9522206" cy="1117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 - 5 лет;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 ( в рамках специальности) –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216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работы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3,5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5508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Переход к лицензированию специалистов с 2023 года – первый выпуск обязательной резидентуры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569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9576" y="0"/>
            <a:ext cx="8388424" cy="476672"/>
          </a:xfrm>
        </p:spPr>
        <p:txBody>
          <a:bodyPr>
            <a:noAutofit/>
          </a:bodyPr>
          <a:lstStyle/>
          <a:p>
            <a:pPr lvl="0" algn="l"/>
            <a:r>
              <a:rPr lang="ru-RU" sz="2000" b="1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н</a:t>
            </a:r>
            <a:r>
              <a:rPr lang="ru-RU" sz="2000" b="1" kern="0" dirty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епрерывного профессионального развития врача</a:t>
            </a:r>
            <a:endParaRPr lang="ru-RU" sz="2000" b="1" dirty="0">
              <a:solidFill>
                <a:srgbClr val="002D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028" y="499518"/>
            <a:ext cx="8399308" cy="5893271"/>
          </a:xfrm>
        </p:spPr>
        <p:txBody>
          <a:bodyPr>
            <a:noAutofit/>
          </a:bodyPr>
          <a:lstStyle/>
          <a:p>
            <a:pPr marL="114300" indent="0"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НПР как солидарная ответственность специалиста и работодателя.</a:t>
            </a: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Заинтересованность работодателя: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финансовая,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организационная;</a:t>
            </a: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Заинтересованность специалиста: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профессиональный интерес (мотивация),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активность,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 (отчетность).</a:t>
            </a:r>
          </a:p>
          <a:p>
            <a:pPr marL="114300" indent="0">
              <a:spcBef>
                <a:spcPts val="0"/>
              </a:spcBef>
              <a:buNone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программы дополнительного образования 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повышения или подтверждения квалификации специалистов </a:t>
            </a:r>
            <a:r>
              <a:rPr lang="ru-RU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(вклад в уровень подготовки или освоение компетенции)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здравоохранения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реализуются в аккредитованных организациях.</a:t>
            </a:r>
          </a:p>
          <a:p>
            <a:pPr marL="114300" indent="0">
              <a:spcBef>
                <a:spcPts val="0"/>
              </a:spcBef>
              <a:buNone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повышения квалификации медицинских и фармацевтических кадров определяется уполномоченным органом в здравоохранении и  включает: одобрение ОП коллегиальным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метод.органом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ведение реестра ОП, оформление документа об обучении через 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>
              <a:spcBef>
                <a:spcPts val="0"/>
              </a:spcBef>
              <a:buNone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 с целью подтверждения квалификации проводится в срок не менее 5 лет при наличии действующего контракта по соответствующей специальности.</a:t>
            </a:r>
          </a:p>
          <a:p>
            <a:pPr marL="114300" indent="0">
              <a:spcBef>
                <a:spcPts val="0"/>
              </a:spcBef>
              <a:buNone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47528" y="476672"/>
            <a:ext cx="8208912" cy="0"/>
          </a:xfrm>
          <a:prstGeom prst="line">
            <a:avLst/>
          </a:prstGeom>
          <a:ln w="38100" cap="rnd">
            <a:solidFill>
              <a:srgbClr val="002D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447" y="3121782"/>
            <a:ext cx="531781" cy="52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708" y="4323337"/>
            <a:ext cx="543633" cy="54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445" y="678314"/>
            <a:ext cx="569165" cy="56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646" y="5589241"/>
            <a:ext cx="543633" cy="54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6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99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Требования к </a:t>
            </a:r>
            <a:r>
              <a:rPr lang="ru-RU" b="1" dirty="0" smtClean="0"/>
              <a:t>дополнительному </a:t>
            </a:r>
            <a:r>
              <a:rPr lang="ru-RU" b="1" dirty="0" err="1" smtClean="0"/>
              <a:t>мед.образованию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497540"/>
            <a:ext cx="5386917" cy="639762"/>
          </a:xfrm>
        </p:spPr>
        <p:txBody>
          <a:bodyPr/>
          <a:lstStyle/>
          <a:p>
            <a:r>
              <a:rPr lang="ru-RU" dirty="0" smtClean="0"/>
              <a:t>До 2020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9338" y="1527493"/>
            <a:ext cx="4261945" cy="39512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Институциональная аккредитация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212963" y="348644"/>
            <a:ext cx="5389033" cy="639762"/>
          </a:xfrm>
        </p:spPr>
        <p:txBody>
          <a:bodyPr/>
          <a:lstStyle/>
          <a:p>
            <a:r>
              <a:rPr lang="ru-RU" dirty="0" smtClean="0"/>
              <a:t>После 2020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3704898" y="862280"/>
            <a:ext cx="8487102" cy="4608353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dirty="0" smtClean="0"/>
              <a:t>Лицензия на образовательную деятельность;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000" spc="1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структуре </a:t>
            </a:r>
            <a:r>
              <a:rPr lang="ru-RU" sz="2000" spc="1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симуляционного</a:t>
            </a:r>
            <a:r>
              <a:rPr lang="ru-RU" sz="2000" spc="1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кабинета (центра</a:t>
            </a: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spc="1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подготовке врачей – реализация в организации высшего и (или) послевузовского образования программ </a:t>
            </a: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вузовского и </a:t>
            </a:r>
            <a:r>
              <a:rPr lang="ru-RU" sz="2000" spc="1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послевузовского медицинского образования (резидентура, докторантура</a:t>
            </a: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Привлечение </a:t>
            </a:r>
            <a:r>
              <a:rPr lang="ru-RU" sz="2000" spc="1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наставников из числа квалифицированных </a:t>
            </a:r>
            <a:r>
              <a:rPr lang="ru-RU" sz="2000" spc="1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мед.работников</a:t>
            </a:r>
            <a:r>
              <a:rPr lang="ru-RU" sz="2000" spc="1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в период подготовки обучающихся на клинических базах</a:t>
            </a: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Университетская </a:t>
            </a:r>
            <a:r>
              <a:rPr lang="ru-RU" sz="2000" spc="1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больница, база резидентуры, клиника организации образования, клиническая </a:t>
            </a:r>
            <a:r>
              <a:rPr lang="ru-RU" sz="2000" spc="1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база;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spc="1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И</a:t>
            </a:r>
            <a:r>
              <a:rPr lang="ru-RU" sz="2000" dirty="0" smtClean="0"/>
              <a:t>нституциональная аккредитация;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dirty="0" smtClean="0"/>
              <a:t>Экспертиза и каталог программ обучения;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2000" dirty="0" smtClean="0"/>
              <a:t>Для подтверждения сертификата специалиста - документ об обучении (</a:t>
            </a:r>
            <a:r>
              <a:rPr lang="ru-RU" sz="2000" dirty="0" err="1" smtClean="0"/>
              <a:t>госуслуга</a:t>
            </a:r>
            <a:r>
              <a:rPr lang="ru-RU" sz="2000" dirty="0" smtClean="0"/>
              <a:t>) на портале МЗ РК (</a:t>
            </a:r>
            <a:r>
              <a:rPr lang="ru-RU" sz="2000" dirty="0" err="1" smtClean="0"/>
              <a:t>профрегистр</a:t>
            </a:r>
            <a:r>
              <a:rPr lang="ru-RU" sz="2000" dirty="0" smtClean="0"/>
              <a:t>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2417" y="5352226"/>
            <a:ext cx="11589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3B89"/>
                </a:solidFill>
                <a:ea typeface="Calibri" panose="020F0502020204030204" pitchFamily="34" charset="0"/>
              </a:rPr>
              <a:t>Требования к ДО в МО усиливаются для внедрения системы </a:t>
            </a:r>
            <a:r>
              <a:rPr lang="ru-RU" b="1" dirty="0" err="1" smtClean="0">
                <a:solidFill>
                  <a:srgbClr val="003B89"/>
                </a:solidFill>
                <a:ea typeface="Calibri" panose="020F0502020204030204" pitchFamily="34" charset="0"/>
              </a:rPr>
              <a:t>перезачета</a:t>
            </a:r>
            <a:r>
              <a:rPr lang="ru-RU" b="1" dirty="0" smtClean="0">
                <a:solidFill>
                  <a:srgbClr val="003B89"/>
                </a:solidFill>
                <a:ea typeface="Calibri" panose="020F0502020204030204" pitchFamily="34" charset="0"/>
              </a:rPr>
              <a:t> формального и неформального обучения, стажа работы и др. </a:t>
            </a:r>
            <a:endParaRPr lang="ru-RU" b="1" dirty="0" smtClean="0">
              <a:solidFill>
                <a:srgbClr val="003B89"/>
              </a:solidFill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3B89"/>
                </a:solidFill>
                <a:ea typeface="Calibri" panose="020F0502020204030204" pitchFamily="34" charset="0"/>
              </a:rPr>
              <a:t>Для </a:t>
            </a:r>
            <a:r>
              <a:rPr lang="ru-RU" b="1" dirty="0">
                <a:solidFill>
                  <a:srgbClr val="003B89"/>
                </a:solidFill>
                <a:ea typeface="Calibri" panose="020F0502020204030204" pitchFamily="34" charset="0"/>
              </a:rPr>
              <a:t>обучения </a:t>
            </a:r>
            <a:r>
              <a:rPr lang="ru-RU" b="1" dirty="0" err="1" smtClean="0">
                <a:solidFill>
                  <a:srgbClr val="003B89"/>
                </a:solidFill>
                <a:ea typeface="Calibri" panose="020F0502020204030204" pitchFamily="34" charset="0"/>
              </a:rPr>
              <a:t>мед.работников</a:t>
            </a:r>
            <a:r>
              <a:rPr lang="ru-RU" b="1" dirty="0" smtClean="0">
                <a:solidFill>
                  <a:srgbClr val="003B89"/>
                </a:solidFill>
                <a:ea typeface="Calibri" panose="020F0502020204030204" pitchFamily="34" charset="0"/>
              </a:rPr>
              <a:t> </a:t>
            </a:r>
            <a:r>
              <a:rPr lang="ru-RU" b="1" dirty="0">
                <a:solidFill>
                  <a:srgbClr val="003B89"/>
                </a:solidFill>
                <a:ea typeface="Calibri" panose="020F0502020204030204" pitchFamily="34" charset="0"/>
              </a:rPr>
              <a:t>организация должна оказывать медицинские услуги и обучать в реальных условиях в составе </a:t>
            </a:r>
            <a:r>
              <a:rPr lang="ru-RU" b="1" dirty="0" err="1">
                <a:solidFill>
                  <a:srgbClr val="003B89"/>
                </a:solidFill>
                <a:ea typeface="Calibri" panose="020F0502020204030204" pitchFamily="34" charset="0"/>
              </a:rPr>
              <a:t>мульдисциплинарной</a:t>
            </a:r>
            <a:r>
              <a:rPr lang="ru-RU" b="1" dirty="0">
                <a:solidFill>
                  <a:srgbClr val="003B89"/>
                </a:solidFill>
                <a:ea typeface="Calibri" panose="020F0502020204030204" pitchFamily="34" charset="0"/>
              </a:rPr>
              <a:t> команды, включающей всю образовательную вертикаль (студентов, интернов, резидентов, врачей). </a:t>
            </a:r>
            <a:endParaRPr lang="ru-RU" b="1" dirty="0">
              <a:solidFill>
                <a:srgbClr val="003B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3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ашивка 12"/>
          <p:cNvSpPr/>
          <p:nvPr/>
        </p:nvSpPr>
        <p:spPr>
          <a:xfrm>
            <a:off x="7187932" y="2380593"/>
            <a:ext cx="118243" cy="788276"/>
          </a:xfrm>
          <a:prstGeom prst="chevron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1" cy="1010099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Траектория профессионального роста медицинского работника</a:t>
            </a:r>
            <a:b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примере подготовки врачей)</a:t>
            </a:r>
            <a:endParaRPr lang="ru-RU" sz="27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328571" y="2380593"/>
            <a:ext cx="173421" cy="1986456"/>
          </a:xfrm>
          <a:prstGeom prst="chevron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0" y="2380593"/>
            <a:ext cx="3501992" cy="1986456"/>
          </a:xfrm>
          <a:prstGeom prst="homePlate">
            <a:avLst>
              <a:gd name="adj" fmla="val 1746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Программа непрерывного интегрированного образования</a:t>
            </a: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6 лет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61011" y="1480224"/>
            <a:ext cx="55474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профессиональной подготовленности выпускников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5103214" y="2380593"/>
            <a:ext cx="149774" cy="788276"/>
          </a:xfrm>
          <a:prstGeom prst="chevron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3588702" y="2380593"/>
            <a:ext cx="1664285" cy="788276"/>
          </a:xfrm>
          <a:prstGeom prst="homePlate">
            <a:avLst>
              <a:gd name="adj" fmla="val 1746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Базовая резидентура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</a:rPr>
              <a:t>2 года</a:t>
            </a:r>
            <a:endParaRPr lang="ru-RU" sz="1600" i="1" dirty="0">
              <a:solidFill>
                <a:srgbClr val="002060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6153451" y="3547241"/>
            <a:ext cx="173421" cy="819808"/>
          </a:xfrm>
          <a:prstGeom prst="chevron">
            <a:avLst>
              <a:gd name="adj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endCxn id="5" idx="0"/>
          </p:cNvCxnSpPr>
          <p:nvPr/>
        </p:nvCxnSpPr>
        <p:spPr>
          <a:xfrm>
            <a:off x="3415281" y="2040851"/>
            <a:ext cx="1" cy="339742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189923" y="2054911"/>
            <a:ext cx="1" cy="339742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203680" y="2021674"/>
            <a:ext cx="1" cy="339742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5" idx="0"/>
          </p:cNvCxnSpPr>
          <p:nvPr/>
        </p:nvCxnSpPr>
        <p:spPr>
          <a:xfrm>
            <a:off x="6240162" y="2054911"/>
            <a:ext cx="0" cy="149233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ятиугольник 10"/>
          <p:cNvSpPr/>
          <p:nvPr/>
        </p:nvSpPr>
        <p:spPr>
          <a:xfrm>
            <a:off x="5355464" y="2380593"/>
            <a:ext cx="1951110" cy="788276"/>
          </a:xfrm>
          <a:prstGeom prst="homePlate">
            <a:avLst>
              <a:gd name="adj" fmla="val 1746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Специализированная</a:t>
            </a:r>
            <a:r>
              <a:rPr lang="ru-RU" sz="1600" b="1" dirty="0" smtClean="0">
                <a:solidFill>
                  <a:srgbClr val="002060"/>
                </a:solidFill>
              </a:rPr>
              <a:t> резидентура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</a:rPr>
              <a:t>2-4 года</a:t>
            </a:r>
            <a:endParaRPr lang="ru-RU" sz="1600" i="1" dirty="0">
              <a:solidFill>
                <a:srgbClr val="00206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415280" y="4395168"/>
            <a:ext cx="1" cy="33974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250272" y="4736734"/>
            <a:ext cx="229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Выдача сертификата врача 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(лицензии)</a:t>
            </a:r>
            <a:endParaRPr lang="ru-RU" sz="1400" dirty="0">
              <a:solidFill>
                <a:srgbClr val="00B050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6265856" y="4395168"/>
            <a:ext cx="1" cy="33974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3328571" y="5517926"/>
            <a:ext cx="8863430" cy="1340074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Профессиональный регистр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391635" y="5394744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178100" y="3211048"/>
            <a:ext cx="0" cy="152386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ятиугольник 13"/>
          <p:cNvSpPr/>
          <p:nvPr/>
        </p:nvSpPr>
        <p:spPr>
          <a:xfrm>
            <a:off x="3588702" y="3547241"/>
            <a:ext cx="2706638" cy="819808"/>
          </a:xfrm>
          <a:prstGeom prst="homePlate">
            <a:avLst>
              <a:gd name="adj" fmla="val 1746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Резидентура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</a:rPr>
              <a:t>2-3 года </a:t>
            </a:r>
            <a:endParaRPr lang="ru-RU" sz="1600" i="1" dirty="0">
              <a:solidFill>
                <a:srgbClr val="00206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7166023" y="3211048"/>
            <a:ext cx="0" cy="152386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159128" y="5383076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ятиугольник 34"/>
          <p:cNvSpPr/>
          <p:nvPr/>
        </p:nvSpPr>
        <p:spPr>
          <a:xfrm>
            <a:off x="7381915" y="2380593"/>
            <a:ext cx="4810086" cy="2014575"/>
          </a:xfrm>
          <a:prstGeom prst="homePlate">
            <a:avLst>
              <a:gd name="adj" fmla="val 1087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Профессиональная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деятельность</a:t>
            </a:r>
            <a:endParaRPr lang="ru-RU" dirty="0"/>
          </a:p>
        </p:txBody>
      </p:sp>
      <p:sp>
        <p:nvSpPr>
          <p:cNvPr id="37" name="Пятиугольник 36"/>
          <p:cNvSpPr/>
          <p:nvPr/>
        </p:nvSpPr>
        <p:spPr>
          <a:xfrm>
            <a:off x="7523808" y="2506718"/>
            <a:ext cx="378372" cy="1450428"/>
          </a:xfrm>
          <a:prstGeom prst="homePlate">
            <a:avLst/>
          </a:prstGeom>
          <a:solidFill>
            <a:srgbClr val="FFFF0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6254476" y="5379598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4420845" y="4725312"/>
            <a:ext cx="388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Выдача сертификата врача-специалиста</a:t>
            </a:r>
          </a:p>
          <a:p>
            <a:pPr algn="ctr"/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(приложения к лицензии)</a:t>
            </a:r>
            <a:endParaRPr lang="ru-RU" sz="1400" dirty="0">
              <a:solidFill>
                <a:srgbClr val="00B050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7623653" y="4060729"/>
            <a:ext cx="3321" cy="66458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712994" y="1336817"/>
            <a:ext cx="297716" cy="1464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831948" y="833426"/>
            <a:ext cx="20739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Сертификационный курс </a:t>
            </a:r>
            <a:endParaRPr lang="ru-RU" sz="1400" dirty="0">
              <a:solidFill>
                <a:srgbClr val="00206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8905913" y="4447719"/>
            <a:ext cx="1" cy="339742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0146134" y="4456523"/>
            <a:ext cx="1" cy="339742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11391609" y="4465327"/>
            <a:ext cx="1" cy="339742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ятиугольник 48"/>
          <p:cNvSpPr/>
          <p:nvPr/>
        </p:nvSpPr>
        <p:spPr>
          <a:xfrm>
            <a:off x="7381915" y="4051735"/>
            <a:ext cx="4599877" cy="315314"/>
          </a:xfrm>
          <a:prstGeom prst="homePlat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</a:rPr>
              <a:t>Непрерывное профессиональное развитие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8290479" y="4736734"/>
            <a:ext cx="38875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Продление срока действия сертификата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(приложения к </a:t>
            </a:r>
            <a:r>
              <a:rPr lang="kk-KZ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лицензии) на основе учета достижений в НПР (каждые 5 лет)</a:t>
            </a:r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7197934" y="5372023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7902180" y="5374660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8905913" y="5379597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0152211" y="5395362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11444982" y="5388408"/>
            <a:ext cx="0" cy="359667"/>
          </a:xfrm>
          <a:prstGeom prst="straightConnector1">
            <a:avLst/>
          </a:prstGeom>
          <a:ln w="317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053415" y="1209119"/>
            <a:ext cx="31054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2020 года вместо переподготовки предусмотрена практико-ориентированная резидентура (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перезачет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стажа, НПР) и сертификационные курсы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3731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59214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НПР для продления срока действия сертификата специалиста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450451" y="5572664"/>
            <a:ext cx="10610194" cy="830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50451" y="667544"/>
            <a:ext cx="0" cy="4936184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520371" y="5678939"/>
            <a:ext cx="681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5 лет</a:t>
            </a: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956303" y="5682859"/>
            <a:ext cx="798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10 лет</a:t>
            </a:r>
            <a:endParaRPr lang="ru-RU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325517" y="5693459"/>
            <a:ext cx="798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15 лет</a:t>
            </a:r>
            <a:endParaRPr lang="ru-RU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784817" y="5678939"/>
            <a:ext cx="798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20 лет</a:t>
            </a:r>
            <a:endParaRPr lang="ru-RU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010341" y="5937242"/>
            <a:ext cx="6837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Профессиональная деятельность медицинского работника</a:t>
            </a:r>
            <a:endParaRPr lang="ru-RU" i="1" dirty="0"/>
          </a:p>
        </p:txBody>
      </p:sp>
      <p:sp>
        <p:nvSpPr>
          <p:cNvPr id="34" name="Пятиугольник 33"/>
          <p:cNvSpPr/>
          <p:nvPr/>
        </p:nvSpPr>
        <p:spPr>
          <a:xfrm>
            <a:off x="58900" y="4677103"/>
            <a:ext cx="1617308" cy="1378608"/>
          </a:xfrm>
          <a:prstGeom prst="homePlat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Формальное образование (повышения квалификации в </a:t>
            </a:r>
            <a:r>
              <a:rPr lang="ru-RU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аккред</a:t>
            </a:r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организациях)</a:t>
            </a:r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-15934" y="6411306"/>
            <a:ext cx="1692142" cy="4466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rgbClr val="002060"/>
                </a:solidFill>
              </a:rPr>
              <a:t>Все </a:t>
            </a:r>
            <a:r>
              <a:rPr lang="ru-RU" sz="1400" i="1" dirty="0" err="1" smtClean="0">
                <a:solidFill>
                  <a:srgbClr val="002060"/>
                </a:solidFill>
              </a:rPr>
              <a:t>специал</a:t>
            </a:r>
            <a:r>
              <a:rPr lang="ru-RU" sz="1400" i="1" dirty="0" smtClean="0">
                <a:solidFill>
                  <a:srgbClr val="002060"/>
                </a:solidFill>
              </a:rPr>
              <a:t>-ты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503231" y="6406054"/>
            <a:ext cx="2128357" cy="4519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sz="1400" i="1" dirty="0" smtClean="0">
                <a:solidFill>
                  <a:srgbClr val="002060"/>
                </a:solidFill>
              </a:rPr>
              <a:t>Специалисты клинических баз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619017" y="6421818"/>
            <a:ext cx="1955652" cy="4361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sz="1400" i="1" dirty="0" smtClean="0">
                <a:solidFill>
                  <a:srgbClr val="002060"/>
                </a:solidFill>
              </a:rPr>
              <a:t>Специалисты НИИ, НЦ, ВУЗов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574669" y="6432328"/>
            <a:ext cx="2828352" cy="4256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sz="1400" i="1" dirty="0" smtClean="0">
                <a:solidFill>
                  <a:srgbClr val="002060"/>
                </a:solidFill>
              </a:rPr>
              <a:t>Специалисты, достигшие в ОРК экспертного уровня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403021" y="6416574"/>
            <a:ext cx="3445262" cy="4414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sz="1400" i="1" dirty="0" smtClean="0">
                <a:solidFill>
                  <a:srgbClr val="002060"/>
                </a:solidFill>
              </a:rPr>
              <a:t>Признанные лидеры и эксперты в здравоохранении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62721" y="5686379"/>
            <a:ext cx="681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0 лет</a:t>
            </a:r>
            <a:endParaRPr lang="ru-RU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8180663" y="5661600"/>
            <a:ext cx="798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25 лет</a:t>
            </a:r>
            <a:endParaRPr lang="ru-RU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9683440" y="5678939"/>
            <a:ext cx="1627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30 и более лет</a:t>
            </a:r>
            <a:endParaRPr lang="ru-RU" b="1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450451" y="1044836"/>
            <a:ext cx="8632008" cy="454606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893413" y="604965"/>
            <a:ext cx="0" cy="4936184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766455" y="636480"/>
            <a:ext cx="0" cy="4936184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157950" y="636480"/>
            <a:ext cx="0" cy="4936184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584984" y="667544"/>
            <a:ext cx="0" cy="4936184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0082459" y="644788"/>
            <a:ext cx="0" cy="4936184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350090" y="636480"/>
            <a:ext cx="0" cy="4936184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76383" y="5016023"/>
            <a:ext cx="113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216 ч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916196" y="4998166"/>
            <a:ext cx="1176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108 ч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34508" y="4997070"/>
            <a:ext cx="1108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144 ч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57766" y="5014591"/>
            <a:ext cx="1122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180 ч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45891" y="4991429"/>
            <a:ext cx="956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72 ч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674410" y="5012626"/>
            <a:ext cx="956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36 ч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879698" y="1504756"/>
            <a:ext cx="8968585" cy="3980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+ Наставничество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36375" y="2314970"/>
            <a:ext cx="7511908" cy="4133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+ Публикации тезисов, статей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766455" y="4013676"/>
            <a:ext cx="6095542" cy="4707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+  Разработка клинических протоколов, руководств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893413" y="1167982"/>
            <a:ext cx="8954870" cy="3468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+ Участие в конференциях, форумах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893413" y="1862539"/>
            <a:ext cx="8954870" cy="4497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+ Неформальное образование </a:t>
            </a:r>
            <a:r>
              <a:rPr lang="ru-RU" i="1" dirty="0" smtClean="0">
                <a:solidFill>
                  <a:srgbClr val="002060"/>
                </a:solidFill>
              </a:rPr>
              <a:t>(стажировки, мастер-классы, он-</a:t>
            </a:r>
            <a:r>
              <a:rPr lang="ru-RU" i="1" dirty="0" err="1" smtClean="0">
                <a:solidFill>
                  <a:srgbClr val="002060"/>
                </a:solidFill>
              </a:rPr>
              <a:t>лайн</a:t>
            </a:r>
            <a:r>
              <a:rPr lang="ru-RU" i="1" dirty="0" smtClean="0">
                <a:solidFill>
                  <a:srgbClr val="002060"/>
                </a:solidFill>
              </a:rPr>
              <a:t> курсы, тренинги)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-104859" y="783226"/>
            <a:ext cx="159306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Базовое требование – </a:t>
            </a:r>
            <a:r>
              <a:rPr lang="ru-RU" sz="1400" dirty="0" smtClean="0">
                <a:solidFill>
                  <a:srgbClr val="FF0000"/>
                </a:solidFill>
              </a:rPr>
              <a:t>все виды активностей в НПР должны быть связаны со специальностью по которой осуществляется подтверждение сертификата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450450" y="741188"/>
            <a:ext cx="10397833" cy="4312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Активное членство в </a:t>
            </a:r>
            <a:r>
              <a:rPr lang="ru-RU" b="1" dirty="0" smtClean="0">
                <a:solidFill>
                  <a:srgbClr val="002060"/>
                </a:solidFill>
              </a:rPr>
              <a:t>профессиональных </a:t>
            </a:r>
            <a:r>
              <a:rPr lang="ru-RU" b="1" dirty="0" smtClean="0">
                <a:solidFill>
                  <a:srgbClr val="002060"/>
                </a:solidFill>
              </a:rPr>
              <a:t>ассоциациях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766455" y="3504726"/>
            <a:ext cx="6095542" cy="5287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+ Публикации  учебников, монографий,  методических рекомендаций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766454" y="4484393"/>
            <a:ext cx="6095542" cy="4707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+  Руководство докторантами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336375" y="2710588"/>
            <a:ext cx="7511908" cy="4133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+ Руководство магистрантами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336375" y="3104082"/>
            <a:ext cx="7511908" cy="4133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+ экспертиза ОП, разработка/экспертиза </a:t>
            </a:r>
            <a:r>
              <a:rPr lang="ru-RU" b="1" dirty="0" smtClean="0">
                <a:solidFill>
                  <a:srgbClr val="002060"/>
                </a:solidFill>
              </a:rPr>
              <a:t>тестов, членство в </a:t>
            </a:r>
            <a:r>
              <a:rPr lang="ru-RU" b="1" dirty="0" err="1" smtClean="0">
                <a:solidFill>
                  <a:srgbClr val="002060"/>
                </a:solidFill>
              </a:rPr>
              <a:t>проф.советах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0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Рисунок 1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445" y="666337"/>
            <a:ext cx="1536454" cy="1007510"/>
          </a:xfrm>
          <a:prstGeom prst="rect">
            <a:avLst/>
          </a:prstGeom>
        </p:spPr>
      </p:pic>
      <p:pic>
        <p:nvPicPr>
          <p:cNvPr id="117" name="Рисунок 1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244" y="663940"/>
            <a:ext cx="1536454" cy="100751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8763192" y="1640212"/>
            <a:ext cx="3429443" cy="8525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ko-KR" sz="1600" b="1" dirty="0" smtClean="0">
                <a:solidFill>
                  <a:schemeClr val="tx1"/>
                </a:solidFill>
                <a:cs typeface="Arial" pitchFamily="34" charset="0"/>
              </a:rPr>
              <a:t>ОКК</a:t>
            </a:r>
            <a:endParaRPr lang="ko-KR" altLang="en-US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37" y="663940"/>
            <a:ext cx="1536454" cy="100751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5035" y="1635969"/>
            <a:ext cx="3478672" cy="8604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ko-KR" sz="1600" b="1" dirty="0" smtClean="0">
                <a:solidFill>
                  <a:schemeClr val="tx1"/>
                </a:solidFill>
                <a:cs typeface="Arial" pitchFamily="34" charset="0"/>
              </a:rPr>
              <a:t>Научный совет</a:t>
            </a:r>
            <a:endParaRPr lang="ko-KR" altLang="en-US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371406" y="1635970"/>
            <a:ext cx="3465924" cy="8604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ko-KR" sz="1600" b="1" dirty="0" smtClean="0">
                <a:solidFill>
                  <a:schemeClr val="tx1"/>
                </a:solidFill>
                <a:cs typeface="Arial" pitchFamily="34" charset="0"/>
              </a:rPr>
              <a:t>Совет </a:t>
            </a:r>
            <a:r>
              <a:rPr lang="kk-KZ" altLang="ko-KR" sz="1600" b="1" dirty="0" smtClean="0">
                <a:solidFill>
                  <a:schemeClr val="tx1"/>
                </a:solidFill>
                <a:cs typeface="Arial" pitchFamily="34" charset="0"/>
              </a:rPr>
              <a:t>по профессиональным квалификациям</a:t>
            </a:r>
            <a:endParaRPr lang="ko-KR" altLang="en-US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23" name="Group 7">
            <a:extLst>
              <a:ext uri="{FF2B5EF4-FFF2-40B4-BE49-F238E27FC236}">
                <a16:creationId xmlns:a16="http://schemas.microsoft.com/office/drawing/2014/main" xmlns="" id="{57F6128D-B1C7-4235-82DA-6F8D8E29A79E}"/>
              </a:ext>
            </a:extLst>
          </p:cNvPr>
          <p:cNvGrpSpPr/>
          <p:nvPr/>
        </p:nvGrpSpPr>
        <p:grpSpPr>
          <a:xfrm>
            <a:off x="3715119" y="1666891"/>
            <a:ext cx="441725" cy="403809"/>
            <a:chOff x="2676526" y="2041913"/>
            <a:chExt cx="3486148" cy="2833560"/>
          </a:xfrm>
        </p:grpSpPr>
        <p:grpSp>
          <p:nvGrpSpPr>
            <p:cNvPr id="24" name="Group 8">
              <a:extLst>
                <a:ext uri="{FF2B5EF4-FFF2-40B4-BE49-F238E27FC236}">
                  <a16:creationId xmlns:a16="http://schemas.microsoft.com/office/drawing/2014/main" xmlns="" id="{5D02857B-486B-41BF-9D57-0DAE58286108}"/>
                </a:ext>
              </a:extLst>
            </p:cNvPr>
            <p:cNvGrpSpPr/>
            <p:nvPr/>
          </p:nvGrpSpPr>
          <p:grpSpPr>
            <a:xfrm>
              <a:off x="2745022" y="2041913"/>
              <a:ext cx="3417652" cy="2755290"/>
              <a:chOff x="2745022" y="2041913"/>
              <a:chExt cx="3417652" cy="2755290"/>
            </a:xfrm>
            <a:solidFill>
              <a:srgbClr val="FAB117"/>
            </a:solidFill>
          </p:grpSpPr>
          <p:sp>
            <p:nvSpPr>
              <p:cNvPr id="26" name="Freeform 3">
                <a:extLst>
                  <a:ext uri="{FF2B5EF4-FFF2-40B4-BE49-F238E27FC236}">
                    <a16:creationId xmlns:a16="http://schemas.microsoft.com/office/drawing/2014/main" xmlns="" id="{9363527A-2790-48C7-BF47-4535FBB220EA}"/>
                  </a:ext>
                </a:extLst>
              </p:cNvPr>
              <p:cNvSpPr/>
              <p:nvPr/>
            </p:nvSpPr>
            <p:spPr>
              <a:xfrm>
                <a:off x="2901403" y="2041913"/>
                <a:ext cx="3261271" cy="1993269"/>
              </a:xfrm>
              <a:custGeom>
                <a:avLst/>
                <a:gdLst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962025 w 3228975"/>
                  <a:gd name="connsiteY4" fmla="*/ 19050 h 1866900"/>
                  <a:gd name="connsiteX5" fmla="*/ 2105025 w 3228975"/>
                  <a:gd name="connsiteY5" fmla="*/ 9525 h 1866900"/>
                  <a:gd name="connsiteX6" fmla="*/ 3228975 w 3228975"/>
                  <a:gd name="connsiteY6" fmla="*/ 476250 h 1866900"/>
                  <a:gd name="connsiteX7" fmla="*/ 3219450 w 3228975"/>
                  <a:gd name="connsiteY7" fmla="*/ 1866900 h 1866900"/>
                  <a:gd name="connsiteX8" fmla="*/ 3086100 w 3228975"/>
                  <a:gd name="connsiteY8" fmla="*/ 1847850 h 1866900"/>
                  <a:gd name="connsiteX9" fmla="*/ 2095500 w 3228975"/>
                  <a:gd name="connsiteY9" fmla="*/ 771525 h 1866900"/>
                  <a:gd name="connsiteX10" fmla="*/ 1095375 w 3228975"/>
                  <a:gd name="connsiteY10" fmla="*/ 571500 h 1866900"/>
                  <a:gd name="connsiteX11" fmla="*/ 0 w 3228975"/>
                  <a:gd name="connsiteY11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253889 w 3254264"/>
                  <a:gd name="connsiteY0" fmla="*/ 1143000 h 1866900"/>
                  <a:gd name="connsiteX1" fmla="*/ 25289 w 3254264"/>
                  <a:gd name="connsiteY1" fmla="*/ 790575 h 1866900"/>
                  <a:gd name="connsiteX2" fmla="*/ 892064 w 3254264"/>
                  <a:gd name="connsiteY2" fmla="*/ 0 h 1866900"/>
                  <a:gd name="connsiteX3" fmla="*/ 2130314 w 3254264"/>
                  <a:gd name="connsiteY3" fmla="*/ 9525 h 1866900"/>
                  <a:gd name="connsiteX4" fmla="*/ 3254264 w 3254264"/>
                  <a:gd name="connsiteY4" fmla="*/ 476250 h 1866900"/>
                  <a:gd name="connsiteX5" fmla="*/ 3244739 w 3254264"/>
                  <a:gd name="connsiteY5" fmla="*/ 1866900 h 1866900"/>
                  <a:gd name="connsiteX6" fmla="*/ 3111389 w 3254264"/>
                  <a:gd name="connsiteY6" fmla="*/ 1847850 h 1866900"/>
                  <a:gd name="connsiteX7" fmla="*/ 2120789 w 3254264"/>
                  <a:gd name="connsiteY7" fmla="*/ 771525 h 1866900"/>
                  <a:gd name="connsiteX8" fmla="*/ 1120664 w 3254264"/>
                  <a:gd name="connsiteY8" fmla="*/ 571500 h 1866900"/>
                  <a:gd name="connsiteX9" fmla="*/ 253889 w 3254264"/>
                  <a:gd name="connsiteY9" fmla="*/ 1143000 h 1866900"/>
                  <a:gd name="connsiteX0" fmla="*/ 1097065 w 3230665"/>
                  <a:gd name="connsiteY0" fmla="*/ 571500 h 1866900"/>
                  <a:gd name="connsiteX1" fmla="*/ 1690 w 3230665"/>
                  <a:gd name="connsiteY1" fmla="*/ 790575 h 1866900"/>
                  <a:gd name="connsiteX2" fmla="*/ 868465 w 3230665"/>
                  <a:gd name="connsiteY2" fmla="*/ 0 h 1866900"/>
                  <a:gd name="connsiteX3" fmla="*/ 2106715 w 3230665"/>
                  <a:gd name="connsiteY3" fmla="*/ 9525 h 1866900"/>
                  <a:gd name="connsiteX4" fmla="*/ 3230665 w 3230665"/>
                  <a:gd name="connsiteY4" fmla="*/ 476250 h 1866900"/>
                  <a:gd name="connsiteX5" fmla="*/ 3221140 w 3230665"/>
                  <a:gd name="connsiteY5" fmla="*/ 1866900 h 1866900"/>
                  <a:gd name="connsiteX6" fmla="*/ 3087790 w 3230665"/>
                  <a:gd name="connsiteY6" fmla="*/ 1847850 h 1866900"/>
                  <a:gd name="connsiteX7" fmla="*/ 2097190 w 3230665"/>
                  <a:gd name="connsiteY7" fmla="*/ 771525 h 1866900"/>
                  <a:gd name="connsiteX8" fmla="*/ 1097065 w 3230665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427 w 3233027"/>
                  <a:gd name="connsiteY0" fmla="*/ 571500 h 1866900"/>
                  <a:gd name="connsiteX1" fmla="*/ 4052 w 3233027"/>
                  <a:gd name="connsiteY1" fmla="*/ 790575 h 1866900"/>
                  <a:gd name="connsiteX2" fmla="*/ 870827 w 3233027"/>
                  <a:gd name="connsiteY2" fmla="*/ 0 h 1866900"/>
                  <a:gd name="connsiteX3" fmla="*/ 2109077 w 3233027"/>
                  <a:gd name="connsiteY3" fmla="*/ 9525 h 1866900"/>
                  <a:gd name="connsiteX4" fmla="*/ 3233027 w 3233027"/>
                  <a:gd name="connsiteY4" fmla="*/ 476250 h 1866900"/>
                  <a:gd name="connsiteX5" fmla="*/ 3223502 w 3233027"/>
                  <a:gd name="connsiteY5" fmla="*/ 1866900 h 1866900"/>
                  <a:gd name="connsiteX6" fmla="*/ 3090152 w 3233027"/>
                  <a:gd name="connsiteY6" fmla="*/ 1847850 h 1866900"/>
                  <a:gd name="connsiteX7" fmla="*/ 2099552 w 3233027"/>
                  <a:gd name="connsiteY7" fmla="*/ 771525 h 1866900"/>
                  <a:gd name="connsiteX8" fmla="*/ 1099427 w 3233027"/>
                  <a:gd name="connsiteY8" fmla="*/ 571500 h 1866900"/>
                  <a:gd name="connsiteX0" fmla="*/ 1118366 w 3251966"/>
                  <a:gd name="connsiteY0" fmla="*/ 571500 h 1866900"/>
                  <a:gd name="connsiteX1" fmla="*/ 3941 w 3251966"/>
                  <a:gd name="connsiteY1" fmla="*/ 809625 h 1866900"/>
                  <a:gd name="connsiteX2" fmla="*/ 889766 w 3251966"/>
                  <a:gd name="connsiteY2" fmla="*/ 0 h 1866900"/>
                  <a:gd name="connsiteX3" fmla="*/ 2128016 w 3251966"/>
                  <a:gd name="connsiteY3" fmla="*/ 9525 h 1866900"/>
                  <a:gd name="connsiteX4" fmla="*/ 3251966 w 3251966"/>
                  <a:gd name="connsiteY4" fmla="*/ 476250 h 1866900"/>
                  <a:gd name="connsiteX5" fmla="*/ 3242441 w 3251966"/>
                  <a:gd name="connsiteY5" fmla="*/ 1866900 h 1866900"/>
                  <a:gd name="connsiteX6" fmla="*/ 3109091 w 3251966"/>
                  <a:gd name="connsiteY6" fmla="*/ 1847850 h 1866900"/>
                  <a:gd name="connsiteX7" fmla="*/ 2118491 w 3251966"/>
                  <a:gd name="connsiteY7" fmla="*/ 771525 h 1866900"/>
                  <a:gd name="connsiteX8" fmla="*/ 1118366 w 3251966"/>
                  <a:gd name="connsiteY8" fmla="*/ 571500 h 1866900"/>
                  <a:gd name="connsiteX0" fmla="*/ 1119025 w 3252625"/>
                  <a:gd name="connsiteY0" fmla="*/ 571500 h 1866900"/>
                  <a:gd name="connsiteX1" fmla="*/ 4600 w 3252625"/>
                  <a:gd name="connsiteY1" fmla="*/ 809625 h 1866900"/>
                  <a:gd name="connsiteX2" fmla="*/ 890425 w 3252625"/>
                  <a:gd name="connsiteY2" fmla="*/ 0 h 1866900"/>
                  <a:gd name="connsiteX3" fmla="*/ 2128675 w 3252625"/>
                  <a:gd name="connsiteY3" fmla="*/ 9525 h 1866900"/>
                  <a:gd name="connsiteX4" fmla="*/ 3252625 w 3252625"/>
                  <a:gd name="connsiteY4" fmla="*/ 476250 h 1866900"/>
                  <a:gd name="connsiteX5" fmla="*/ 3243100 w 3252625"/>
                  <a:gd name="connsiteY5" fmla="*/ 1866900 h 1866900"/>
                  <a:gd name="connsiteX6" fmla="*/ 3109750 w 3252625"/>
                  <a:gd name="connsiteY6" fmla="*/ 1847850 h 1866900"/>
                  <a:gd name="connsiteX7" fmla="*/ 2119150 w 3252625"/>
                  <a:gd name="connsiteY7" fmla="*/ 771525 h 1866900"/>
                  <a:gd name="connsiteX8" fmla="*/ 1119025 w 3252625"/>
                  <a:gd name="connsiteY8" fmla="*/ 571500 h 1866900"/>
                  <a:gd name="connsiteX0" fmla="*/ 1118146 w 3251746"/>
                  <a:gd name="connsiteY0" fmla="*/ 571500 h 1866900"/>
                  <a:gd name="connsiteX1" fmla="*/ 3721 w 3251746"/>
                  <a:gd name="connsiteY1" fmla="*/ 809625 h 1866900"/>
                  <a:gd name="connsiteX2" fmla="*/ 889546 w 3251746"/>
                  <a:gd name="connsiteY2" fmla="*/ 0 h 1866900"/>
                  <a:gd name="connsiteX3" fmla="*/ 2127796 w 3251746"/>
                  <a:gd name="connsiteY3" fmla="*/ 9525 h 1866900"/>
                  <a:gd name="connsiteX4" fmla="*/ 3251746 w 3251746"/>
                  <a:gd name="connsiteY4" fmla="*/ 476250 h 1866900"/>
                  <a:gd name="connsiteX5" fmla="*/ 3242221 w 3251746"/>
                  <a:gd name="connsiteY5" fmla="*/ 1866900 h 1866900"/>
                  <a:gd name="connsiteX6" fmla="*/ 3108871 w 3251746"/>
                  <a:gd name="connsiteY6" fmla="*/ 1847850 h 1866900"/>
                  <a:gd name="connsiteX7" fmla="*/ 2118271 w 3251746"/>
                  <a:gd name="connsiteY7" fmla="*/ 771525 h 1866900"/>
                  <a:gd name="connsiteX8" fmla="*/ 1118146 w 3251746"/>
                  <a:gd name="connsiteY8" fmla="*/ 571500 h 1866900"/>
                  <a:gd name="connsiteX0" fmla="*/ 1118146 w 3251746"/>
                  <a:gd name="connsiteY0" fmla="*/ 589645 h 1885045"/>
                  <a:gd name="connsiteX1" fmla="*/ 3721 w 3251746"/>
                  <a:gd name="connsiteY1" fmla="*/ 827770 h 1885045"/>
                  <a:gd name="connsiteX2" fmla="*/ 889546 w 3251746"/>
                  <a:gd name="connsiteY2" fmla="*/ 18145 h 1885045"/>
                  <a:gd name="connsiteX3" fmla="*/ 2127796 w 3251746"/>
                  <a:gd name="connsiteY3" fmla="*/ 27670 h 1885045"/>
                  <a:gd name="connsiteX4" fmla="*/ 3251746 w 3251746"/>
                  <a:gd name="connsiteY4" fmla="*/ 494395 h 1885045"/>
                  <a:gd name="connsiteX5" fmla="*/ 3242221 w 3251746"/>
                  <a:gd name="connsiteY5" fmla="*/ 1885045 h 1885045"/>
                  <a:gd name="connsiteX6" fmla="*/ 3108871 w 3251746"/>
                  <a:gd name="connsiteY6" fmla="*/ 1865995 h 1885045"/>
                  <a:gd name="connsiteX7" fmla="*/ 2118271 w 3251746"/>
                  <a:gd name="connsiteY7" fmla="*/ 789670 h 1885045"/>
                  <a:gd name="connsiteX8" fmla="*/ 1118146 w 3251746"/>
                  <a:gd name="connsiteY8" fmla="*/ 589645 h 1885045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21976"/>
                  <a:gd name="connsiteX1" fmla="*/ 3721 w 3251746"/>
                  <a:gd name="connsiteY1" fmla="*/ 844162 h 1921976"/>
                  <a:gd name="connsiteX2" fmla="*/ 889546 w 3251746"/>
                  <a:gd name="connsiteY2" fmla="*/ 34537 h 1921976"/>
                  <a:gd name="connsiteX3" fmla="*/ 2127796 w 3251746"/>
                  <a:gd name="connsiteY3" fmla="*/ 44062 h 1921976"/>
                  <a:gd name="connsiteX4" fmla="*/ 3251746 w 3251746"/>
                  <a:gd name="connsiteY4" fmla="*/ 510787 h 1921976"/>
                  <a:gd name="connsiteX5" fmla="*/ 3242221 w 3251746"/>
                  <a:gd name="connsiteY5" fmla="*/ 1901437 h 1921976"/>
                  <a:gd name="connsiteX6" fmla="*/ 2994571 w 3251746"/>
                  <a:gd name="connsiteY6" fmla="*/ 1777612 h 1921976"/>
                  <a:gd name="connsiteX7" fmla="*/ 2118271 w 3251746"/>
                  <a:gd name="connsiteY7" fmla="*/ 806062 h 1921976"/>
                  <a:gd name="connsiteX8" fmla="*/ 1118146 w 3251746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61271"/>
                  <a:gd name="connsiteY0" fmla="*/ 606037 h 1993269"/>
                  <a:gd name="connsiteX1" fmla="*/ 3721 w 3261271"/>
                  <a:gd name="connsiteY1" fmla="*/ 844162 h 1993269"/>
                  <a:gd name="connsiteX2" fmla="*/ 889546 w 3261271"/>
                  <a:gd name="connsiteY2" fmla="*/ 34537 h 1993269"/>
                  <a:gd name="connsiteX3" fmla="*/ 2127796 w 3261271"/>
                  <a:gd name="connsiteY3" fmla="*/ 44062 h 1993269"/>
                  <a:gd name="connsiteX4" fmla="*/ 3242221 w 3261271"/>
                  <a:gd name="connsiteY4" fmla="*/ 615562 h 1993269"/>
                  <a:gd name="connsiteX5" fmla="*/ 3261271 w 3261271"/>
                  <a:gd name="connsiteY5" fmla="*/ 1987162 h 1993269"/>
                  <a:gd name="connsiteX6" fmla="*/ 2994571 w 3261271"/>
                  <a:gd name="connsiteY6" fmla="*/ 1777612 h 1993269"/>
                  <a:gd name="connsiteX7" fmla="*/ 2118271 w 3261271"/>
                  <a:gd name="connsiteY7" fmla="*/ 806062 h 1993269"/>
                  <a:gd name="connsiteX8" fmla="*/ 1118146 w 3261271"/>
                  <a:gd name="connsiteY8" fmla="*/ 606037 h 1993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61271" h="1993269">
                    <a:moveTo>
                      <a:pt x="1118146" y="606037"/>
                    </a:moveTo>
                    <a:cubicBezTo>
                      <a:pt x="816521" y="761612"/>
                      <a:pt x="308521" y="1206112"/>
                      <a:pt x="3721" y="844162"/>
                    </a:cubicBezTo>
                    <a:cubicBezTo>
                      <a:pt x="-62359" y="765692"/>
                      <a:pt x="772071" y="98037"/>
                      <a:pt x="889546" y="34537"/>
                    </a:cubicBezTo>
                    <a:cubicBezTo>
                      <a:pt x="1007021" y="-9913"/>
                      <a:pt x="2000796" y="-16263"/>
                      <a:pt x="2127796" y="44062"/>
                    </a:cubicBezTo>
                    <a:cubicBezTo>
                      <a:pt x="2616746" y="180587"/>
                      <a:pt x="2915196" y="345687"/>
                      <a:pt x="3242221" y="615562"/>
                    </a:cubicBezTo>
                    <a:lnTo>
                      <a:pt x="3261271" y="1987162"/>
                    </a:lnTo>
                    <a:cubicBezTo>
                      <a:pt x="3159671" y="2012562"/>
                      <a:pt x="3134271" y="1961762"/>
                      <a:pt x="2994571" y="1777612"/>
                    </a:cubicBezTo>
                    <a:cubicBezTo>
                      <a:pt x="2616746" y="1444237"/>
                      <a:pt x="2343696" y="1148962"/>
                      <a:pt x="2118271" y="806062"/>
                    </a:cubicBezTo>
                    <a:cubicBezTo>
                      <a:pt x="1756321" y="777487"/>
                      <a:pt x="1432471" y="720337"/>
                      <a:pt x="1118146" y="60603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27" name="Rounded Rectangle 4">
                <a:extLst>
                  <a:ext uri="{FF2B5EF4-FFF2-40B4-BE49-F238E27FC236}">
                    <a16:creationId xmlns:a16="http://schemas.microsoft.com/office/drawing/2014/main" xmlns="" id="{F8FDACB9-8173-4362-8ECB-AD6840FFB24E}"/>
                  </a:ext>
                </a:extLst>
              </p:cNvPr>
              <p:cNvSpPr/>
              <p:nvPr/>
            </p:nvSpPr>
            <p:spPr>
              <a:xfrm rot="2002203">
                <a:off x="2745022" y="3807001"/>
                <a:ext cx="339508" cy="61214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" name="Rounded Rectangle 11">
                <a:extLst>
                  <a:ext uri="{FF2B5EF4-FFF2-40B4-BE49-F238E27FC236}">
                    <a16:creationId xmlns:a16="http://schemas.microsoft.com/office/drawing/2014/main" xmlns="" id="{87ED4616-C5EA-42A9-85B5-3AAFADA121F7}"/>
                  </a:ext>
                </a:extLst>
              </p:cNvPr>
              <p:cNvSpPr/>
              <p:nvPr/>
            </p:nvSpPr>
            <p:spPr>
              <a:xfrm rot="2002203">
                <a:off x="3276558" y="3627997"/>
                <a:ext cx="339508" cy="93469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ounded Rectangle 12">
                <a:extLst>
                  <a:ext uri="{FF2B5EF4-FFF2-40B4-BE49-F238E27FC236}">
                    <a16:creationId xmlns:a16="http://schemas.microsoft.com/office/drawing/2014/main" xmlns="" id="{DB7A9719-ABE8-4407-90FA-10DB8296FE32}"/>
                  </a:ext>
                </a:extLst>
              </p:cNvPr>
              <p:cNvSpPr/>
              <p:nvPr/>
            </p:nvSpPr>
            <p:spPr>
              <a:xfrm rot="2002203">
                <a:off x="3656813" y="3935485"/>
                <a:ext cx="339508" cy="72431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ounded Rectangle 13">
                <a:extLst>
                  <a:ext uri="{FF2B5EF4-FFF2-40B4-BE49-F238E27FC236}">
                    <a16:creationId xmlns:a16="http://schemas.microsoft.com/office/drawing/2014/main" xmlns="" id="{19582749-1D17-4C8D-A4F3-C675D5777180}"/>
                  </a:ext>
                </a:extLst>
              </p:cNvPr>
              <p:cNvSpPr/>
              <p:nvPr/>
            </p:nvSpPr>
            <p:spPr>
              <a:xfrm rot="2002203">
                <a:off x="4082895" y="4229792"/>
                <a:ext cx="339508" cy="56741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xmlns="" id="{B75B0455-6CF1-41FC-85FC-8A767F72721B}"/>
                </a:ext>
              </a:extLst>
            </p:cNvPr>
            <p:cNvSpPr/>
            <p:nvPr/>
          </p:nvSpPr>
          <p:spPr>
            <a:xfrm>
              <a:off x="2676526" y="2590800"/>
              <a:ext cx="3152217" cy="2284673"/>
            </a:xfrm>
            <a:custGeom>
              <a:avLst/>
              <a:gdLst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98691 w 3152217"/>
                <a:gd name="connsiteY26" fmla="*/ 2010144 h 2217998"/>
                <a:gd name="connsiteX27" fmla="*/ 1775643 w 3152217"/>
                <a:gd name="connsiteY27" fmla="*/ 1987096 h 2217998"/>
                <a:gd name="connsiteX28" fmla="*/ 1848068 w 3152217"/>
                <a:gd name="connsiteY28" fmla="*/ 1914670 h 2217998"/>
                <a:gd name="connsiteX29" fmla="*/ 1533525 w 3152217"/>
                <a:gd name="connsiteY29" fmla="*/ 1485900 h 2217998"/>
                <a:gd name="connsiteX30" fmla="*/ 1219200 w 3152217"/>
                <a:gd name="connsiteY30" fmla="*/ 1181100 h 2217998"/>
                <a:gd name="connsiteX31" fmla="*/ 571500 w 3152217"/>
                <a:gd name="connsiteY31" fmla="*/ 1295400 h 2217998"/>
                <a:gd name="connsiteX32" fmla="*/ 0 w 3152217"/>
                <a:gd name="connsiteY32" fmla="*/ 1266825 h 2217998"/>
                <a:gd name="connsiteX33" fmla="*/ 9525 w 3152217"/>
                <a:gd name="connsiteY33" fmla="*/ 28575 h 2217998"/>
                <a:gd name="connsiteX34" fmla="*/ 323850 w 3152217"/>
                <a:gd name="connsiteY34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467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61950 w 3152217"/>
                <a:gd name="connsiteY0" fmla="*/ 0 h 2256098"/>
                <a:gd name="connsiteX1" fmla="*/ 95250 w 3152217"/>
                <a:gd name="connsiteY1" fmla="*/ 247650 h 2256098"/>
                <a:gd name="connsiteX2" fmla="*/ 1352550 w 3152217"/>
                <a:gd name="connsiteY2" fmla="*/ 123825 h 2256098"/>
                <a:gd name="connsiteX3" fmla="*/ 2314575 w 3152217"/>
                <a:gd name="connsiteY3" fmla="*/ 323850 h 2256098"/>
                <a:gd name="connsiteX4" fmla="*/ 2724150 w 3152217"/>
                <a:gd name="connsiteY4" fmla="*/ 819150 h 2256098"/>
                <a:gd name="connsiteX5" fmla="*/ 3152217 w 3152217"/>
                <a:gd name="connsiteY5" fmla="*/ 1255785 h 2256098"/>
                <a:gd name="connsiteX6" fmla="*/ 3152217 w 3152217"/>
                <a:gd name="connsiteY6" fmla="*/ 1468002 h 2256098"/>
                <a:gd name="connsiteX7" fmla="*/ 2940000 w 3152217"/>
                <a:gd name="connsiteY7" fmla="*/ 1468002 h 2256098"/>
                <a:gd name="connsiteX8" fmla="*/ 2539107 w 3152217"/>
                <a:gd name="connsiteY8" fmla="*/ 1067108 h 2256098"/>
                <a:gd name="connsiteX9" fmla="*/ 2474399 w 3152217"/>
                <a:gd name="connsiteY9" fmla="*/ 1153817 h 2256098"/>
                <a:gd name="connsiteX10" fmla="*/ 2907621 w 3152217"/>
                <a:gd name="connsiteY10" fmla="*/ 1587040 h 2256098"/>
                <a:gd name="connsiteX11" fmla="*/ 2907621 w 3152217"/>
                <a:gd name="connsiteY11" fmla="*/ 1799257 h 2256098"/>
                <a:gd name="connsiteX12" fmla="*/ 2695404 w 3152217"/>
                <a:gd name="connsiteY12" fmla="*/ 1799257 h 2256098"/>
                <a:gd name="connsiteX13" fmla="*/ 2293017 w 3152217"/>
                <a:gd name="connsiteY13" fmla="*/ 1396869 h 2256098"/>
                <a:gd name="connsiteX14" fmla="*/ 2228234 w 3152217"/>
                <a:gd name="connsiteY14" fmla="*/ 1483678 h 2256098"/>
                <a:gd name="connsiteX15" fmla="*/ 2648161 w 3152217"/>
                <a:gd name="connsiteY15" fmla="*/ 1903605 h 2256098"/>
                <a:gd name="connsiteX16" fmla="*/ 2648161 w 3152217"/>
                <a:gd name="connsiteY16" fmla="*/ 2115822 h 2256098"/>
                <a:gd name="connsiteX17" fmla="*/ 2435944 w 3152217"/>
                <a:gd name="connsiteY17" fmla="*/ 2115822 h 2256098"/>
                <a:gd name="connsiteX18" fmla="*/ 2046853 w 3152217"/>
                <a:gd name="connsiteY18" fmla="*/ 1726729 h 2256098"/>
                <a:gd name="connsiteX19" fmla="*/ 1987859 w 3152217"/>
                <a:gd name="connsiteY19" fmla="*/ 1812979 h 2256098"/>
                <a:gd name="connsiteX20" fmla="*/ 2218760 w 3152217"/>
                <a:gd name="connsiteY20" fmla="*/ 2043881 h 2256098"/>
                <a:gd name="connsiteX21" fmla="*/ 2218760 w 3152217"/>
                <a:gd name="connsiteY21" fmla="*/ 2256098 h 2256098"/>
                <a:gd name="connsiteX22" fmla="*/ 2006543 w 3152217"/>
                <a:gd name="connsiteY22" fmla="*/ 2256098 h 2256098"/>
                <a:gd name="connsiteX23" fmla="*/ 1798691 w 3152217"/>
                <a:gd name="connsiteY23" fmla="*/ 2048244 h 2256098"/>
                <a:gd name="connsiteX24" fmla="*/ 1775643 w 3152217"/>
                <a:gd name="connsiteY24" fmla="*/ 2025196 h 2256098"/>
                <a:gd name="connsiteX25" fmla="*/ 1842458 w 3152217"/>
                <a:gd name="connsiteY25" fmla="*/ 1935940 h 2256098"/>
                <a:gd name="connsiteX26" fmla="*/ 1533525 w 3152217"/>
                <a:gd name="connsiteY26" fmla="*/ 1524000 h 2256098"/>
                <a:gd name="connsiteX27" fmla="*/ 1219200 w 3152217"/>
                <a:gd name="connsiteY27" fmla="*/ 1219200 h 2256098"/>
                <a:gd name="connsiteX28" fmla="*/ 571500 w 3152217"/>
                <a:gd name="connsiteY28" fmla="*/ 1333500 h 2256098"/>
                <a:gd name="connsiteX29" fmla="*/ 0 w 3152217"/>
                <a:gd name="connsiteY29" fmla="*/ 1304925 h 2256098"/>
                <a:gd name="connsiteX30" fmla="*/ 9525 w 3152217"/>
                <a:gd name="connsiteY30" fmla="*/ 66675 h 2256098"/>
                <a:gd name="connsiteX31" fmla="*/ 361950 w 3152217"/>
                <a:gd name="connsiteY31" fmla="*/ 0 h 2256098"/>
                <a:gd name="connsiteX0" fmla="*/ 361950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61950 w 3152217"/>
                <a:gd name="connsiteY31" fmla="*/ 9525 h 2265623"/>
                <a:gd name="connsiteX0" fmla="*/ 40957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40957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24506 h 2280604"/>
                <a:gd name="connsiteX1" fmla="*/ 95250 w 3152217"/>
                <a:gd name="connsiteY1" fmla="*/ 272156 h 2280604"/>
                <a:gd name="connsiteX2" fmla="*/ 1352550 w 3152217"/>
                <a:gd name="connsiteY2" fmla="*/ 148331 h 2280604"/>
                <a:gd name="connsiteX3" fmla="*/ 2314575 w 3152217"/>
                <a:gd name="connsiteY3" fmla="*/ 348356 h 2280604"/>
                <a:gd name="connsiteX4" fmla="*/ 2724150 w 3152217"/>
                <a:gd name="connsiteY4" fmla="*/ 843656 h 2280604"/>
                <a:gd name="connsiteX5" fmla="*/ 3152217 w 3152217"/>
                <a:gd name="connsiteY5" fmla="*/ 1280291 h 2280604"/>
                <a:gd name="connsiteX6" fmla="*/ 3152217 w 3152217"/>
                <a:gd name="connsiteY6" fmla="*/ 1492508 h 2280604"/>
                <a:gd name="connsiteX7" fmla="*/ 2940000 w 3152217"/>
                <a:gd name="connsiteY7" fmla="*/ 1492508 h 2280604"/>
                <a:gd name="connsiteX8" fmla="*/ 2539107 w 3152217"/>
                <a:gd name="connsiteY8" fmla="*/ 1091614 h 2280604"/>
                <a:gd name="connsiteX9" fmla="*/ 2474399 w 3152217"/>
                <a:gd name="connsiteY9" fmla="*/ 1178323 h 2280604"/>
                <a:gd name="connsiteX10" fmla="*/ 2907621 w 3152217"/>
                <a:gd name="connsiteY10" fmla="*/ 1611546 h 2280604"/>
                <a:gd name="connsiteX11" fmla="*/ 2907621 w 3152217"/>
                <a:gd name="connsiteY11" fmla="*/ 1823763 h 2280604"/>
                <a:gd name="connsiteX12" fmla="*/ 2695404 w 3152217"/>
                <a:gd name="connsiteY12" fmla="*/ 1823763 h 2280604"/>
                <a:gd name="connsiteX13" fmla="*/ 2293017 w 3152217"/>
                <a:gd name="connsiteY13" fmla="*/ 1421375 h 2280604"/>
                <a:gd name="connsiteX14" fmla="*/ 2228234 w 3152217"/>
                <a:gd name="connsiteY14" fmla="*/ 1508184 h 2280604"/>
                <a:gd name="connsiteX15" fmla="*/ 2648161 w 3152217"/>
                <a:gd name="connsiteY15" fmla="*/ 1928111 h 2280604"/>
                <a:gd name="connsiteX16" fmla="*/ 2648161 w 3152217"/>
                <a:gd name="connsiteY16" fmla="*/ 2140328 h 2280604"/>
                <a:gd name="connsiteX17" fmla="*/ 2435944 w 3152217"/>
                <a:gd name="connsiteY17" fmla="*/ 2140328 h 2280604"/>
                <a:gd name="connsiteX18" fmla="*/ 2046853 w 3152217"/>
                <a:gd name="connsiteY18" fmla="*/ 1751235 h 2280604"/>
                <a:gd name="connsiteX19" fmla="*/ 1987859 w 3152217"/>
                <a:gd name="connsiteY19" fmla="*/ 1837485 h 2280604"/>
                <a:gd name="connsiteX20" fmla="*/ 2218760 w 3152217"/>
                <a:gd name="connsiteY20" fmla="*/ 2068387 h 2280604"/>
                <a:gd name="connsiteX21" fmla="*/ 2218760 w 3152217"/>
                <a:gd name="connsiteY21" fmla="*/ 2280604 h 2280604"/>
                <a:gd name="connsiteX22" fmla="*/ 2006543 w 3152217"/>
                <a:gd name="connsiteY22" fmla="*/ 2280604 h 2280604"/>
                <a:gd name="connsiteX23" fmla="*/ 1798691 w 3152217"/>
                <a:gd name="connsiteY23" fmla="*/ 2072750 h 2280604"/>
                <a:gd name="connsiteX24" fmla="*/ 1775643 w 3152217"/>
                <a:gd name="connsiteY24" fmla="*/ 2049702 h 2280604"/>
                <a:gd name="connsiteX25" fmla="*/ 1842458 w 3152217"/>
                <a:gd name="connsiteY25" fmla="*/ 1960446 h 2280604"/>
                <a:gd name="connsiteX26" fmla="*/ 1533525 w 3152217"/>
                <a:gd name="connsiteY26" fmla="*/ 1548506 h 2280604"/>
                <a:gd name="connsiteX27" fmla="*/ 1219200 w 3152217"/>
                <a:gd name="connsiteY27" fmla="*/ 1243706 h 2280604"/>
                <a:gd name="connsiteX28" fmla="*/ 571500 w 3152217"/>
                <a:gd name="connsiteY28" fmla="*/ 1358006 h 2280604"/>
                <a:gd name="connsiteX29" fmla="*/ 0 w 3152217"/>
                <a:gd name="connsiteY29" fmla="*/ 1329431 h 2280604"/>
                <a:gd name="connsiteX30" fmla="*/ 0 w 3152217"/>
                <a:gd name="connsiteY30" fmla="*/ 14981 h 2280604"/>
                <a:gd name="connsiteX31" fmla="*/ 390525 w 3152217"/>
                <a:gd name="connsiteY31" fmla="*/ 24506 h 2280604"/>
                <a:gd name="connsiteX0" fmla="*/ 390525 w 3152217"/>
                <a:gd name="connsiteY0" fmla="*/ 33386 h 2289484"/>
                <a:gd name="connsiteX1" fmla="*/ 95250 w 3152217"/>
                <a:gd name="connsiteY1" fmla="*/ 281036 h 2289484"/>
                <a:gd name="connsiteX2" fmla="*/ 1352550 w 3152217"/>
                <a:gd name="connsiteY2" fmla="*/ 157211 h 2289484"/>
                <a:gd name="connsiteX3" fmla="*/ 2314575 w 3152217"/>
                <a:gd name="connsiteY3" fmla="*/ 357236 h 2289484"/>
                <a:gd name="connsiteX4" fmla="*/ 2724150 w 3152217"/>
                <a:gd name="connsiteY4" fmla="*/ 852536 h 2289484"/>
                <a:gd name="connsiteX5" fmla="*/ 3152217 w 3152217"/>
                <a:gd name="connsiteY5" fmla="*/ 1289171 h 2289484"/>
                <a:gd name="connsiteX6" fmla="*/ 3152217 w 3152217"/>
                <a:gd name="connsiteY6" fmla="*/ 1501388 h 2289484"/>
                <a:gd name="connsiteX7" fmla="*/ 2940000 w 3152217"/>
                <a:gd name="connsiteY7" fmla="*/ 1501388 h 2289484"/>
                <a:gd name="connsiteX8" fmla="*/ 2539107 w 3152217"/>
                <a:gd name="connsiteY8" fmla="*/ 1100494 h 2289484"/>
                <a:gd name="connsiteX9" fmla="*/ 2474399 w 3152217"/>
                <a:gd name="connsiteY9" fmla="*/ 1187203 h 2289484"/>
                <a:gd name="connsiteX10" fmla="*/ 2907621 w 3152217"/>
                <a:gd name="connsiteY10" fmla="*/ 1620426 h 2289484"/>
                <a:gd name="connsiteX11" fmla="*/ 2907621 w 3152217"/>
                <a:gd name="connsiteY11" fmla="*/ 1832643 h 2289484"/>
                <a:gd name="connsiteX12" fmla="*/ 2695404 w 3152217"/>
                <a:gd name="connsiteY12" fmla="*/ 1832643 h 2289484"/>
                <a:gd name="connsiteX13" fmla="*/ 2293017 w 3152217"/>
                <a:gd name="connsiteY13" fmla="*/ 1430255 h 2289484"/>
                <a:gd name="connsiteX14" fmla="*/ 2228234 w 3152217"/>
                <a:gd name="connsiteY14" fmla="*/ 1517064 h 2289484"/>
                <a:gd name="connsiteX15" fmla="*/ 2648161 w 3152217"/>
                <a:gd name="connsiteY15" fmla="*/ 1936991 h 2289484"/>
                <a:gd name="connsiteX16" fmla="*/ 2648161 w 3152217"/>
                <a:gd name="connsiteY16" fmla="*/ 2149208 h 2289484"/>
                <a:gd name="connsiteX17" fmla="*/ 2435944 w 3152217"/>
                <a:gd name="connsiteY17" fmla="*/ 2149208 h 2289484"/>
                <a:gd name="connsiteX18" fmla="*/ 2046853 w 3152217"/>
                <a:gd name="connsiteY18" fmla="*/ 1760115 h 2289484"/>
                <a:gd name="connsiteX19" fmla="*/ 1987859 w 3152217"/>
                <a:gd name="connsiteY19" fmla="*/ 1846365 h 2289484"/>
                <a:gd name="connsiteX20" fmla="*/ 2218760 w 3152217"/>
                <a:gd name="connsiteY20" fmla="*/ 2077267 h 2289484"/>
                <a:gd name="connsiteX21" fmla="*/ 2218760 w 3152217"/>
                <a:gd name="connsiteY21" fmla="*/ 2289484 h 2289484"/>
                <a:gd name="connsiteX22" fmla="*/ 2006543 w 3152217"/>
                <a:gd name="connsiteY22" fmla="*/ 2289484 h 2289484"/>
                <a:gd name="connsiteX23" fmla="*/ 1798691 w 3152217"/>
                <a:gd name="connsiteY23" fmla="*/ 2081630 h 2289484"/>
                <a:gd name="connsiteX24" fmla="*/ 1775643 w 3152217"/>
                <a:gd name="connsiteY24" fmla="*/ 2058582 h 2289484"/>
                <a:gd name="connsiteX25" fmla="*/ 1842458 w 3152217"/>
                <a:gd name="connsiteY25" fmla="*/ 1969326 h 2289484"/>
                <a:gd name="connsiteX26" fmla="*/ 1533525 w 3152217"/>
                <a:gd name="connsiteY26" fmla="*/ 1557386 h 2289484"/>
                <a:gd name="connsiteX27" fmla="*/ 1219200 w 3152217"/>
                <a:gd name="connsiteY27" fmla="*/ 1252586 h 2289484"/>
                <a:gd name="connsiteX28" fmla="*/ 571500 w 3152217"/>
                <a:gd name="connsiteY28" fmla="*/ 1366886 h 2289484"/>
                <a:gd name="connsiteX29" fmla="*/ 0 w 3152217"/>
                <a:gd name="connsiteY29" fmla="*/ 1338311 h 2289484"/>
                <a:gd name="connsiteX30" fmla="*/ 0 w 3152217"/>
                <a:gd name="connsiteY30" fmla="*/ 23861 h 2289484"/>
                <a:gd name="connsiteX31" fmla="*/ 390525 w 3152217"/>
                <a:gd name="connsiteY31" fmla="*/ 33386 h 2289484"/>
                <a:gd name="connsiteX0" fmla="*/ 390525 w 3152217"/>
                <a:gd name="connsiteY0" fmla="*/ 24507 h 2280605"/>
                <a:gd name="connsiteX1" fmla="*/ 95250 w 3152217"/>
                <a:gd name="connsiteY1" fmla="*/ 272157 h 2280605"/>
                <a:gd name="connsiteX2" fmla="*/ 1352550 w 3152217"/>
                <a:gd name="connsiteY2" fmla="*/ 148332 h 2280605"/>
                <a:gd name="connsiteX3" fmla="*/ 2314575 w 3152217"/>
                <a:gd name="connsiteY3" fmla="*/ 348357 h 2280605"/>
                <a:gd name="connsiteX4" fmla="*/ 2724150 w 3152217"/>
                <a:gd name="connsiteY4" fmla="*/ 843657 h 2280605"/>
                <a:gd name="connsiteX5" fmla="*/ 3152217 w 3152217"/>
                <a:gd name="connsiteY5" fmla="*/ 1280292 h 2280605"/>
                <a:gd name="connsiteX6" fmla="*/ 3152217 w 3152217"/>
                <a:gd name="connsiteY6" fmla="*/ 1492509 h 2280605"/>
                <a:gd name="connsiteX7" fmla="*/ 2940000 w 3152217"/>
                <a:gd name="connsiteY7" fmla="*/ 1492509 h 2280605"/>
                <a:gd name="connsiteX8" fmla="*/ 2539107 w 3152217"/>
                <a:gd name="connsiteY8" fmla="*/ 1091615 h 2280605"/>
                <a:gd name="connsiteX9" fmla="*/ 2474399 w 3152217"/>
                <a:gd name="connsiteY9" fmla="*/ 1178324 h 2280605"/>
                <a:gd name="connsiteX10" fmla="*/ 2907621 w 3152217"/>
                <a:gd name="connsiteY10" fmla="*/ 1611547 h 2280605"/>
                <a:gd name="connsiteX11" fmla="*/ 2907621 w 3152217"/>
                <a:gd name="connsiteY11" fmla="*/ 1823764 h 2280605"/>
                <a:gd name="connsiteX12" fmla="*/ 2695404 w 3152217"/>
                <a:gd name="connsiteY12" fmla="*/ 1823764 h 2280605"/>
                <a:gd name="connsiteX13" fmla="*/ 2293017 w 3152217"/>
                <a:gd name="connsiteY13" fmla="*/ 1421376 h 2280605"/>
                <a:gd name="connsiteX14" fmla="*/ 2228234 w 3152217"/>
                <a:gd name="connsiteY14" fmla="*/ 1508185 h 2280605"/>
                <a:gd name="connsiteX15" fmla="*/ 2648161 w 3152217"/>
                <a:gd name="connsiteY15" fmla="*/ 1928112 h 2280605"/>
                <a:gd name="connsiteX16" fmla="*/ 2648161 w 3152217"/>
                <a:gd name="connsiteY16" fmla="*/ 2140329 h 2280605"/>
                <a:gd name="connsiteX17" fmla="*/ 2435944 w 3152217"/>
                <a:gd name="connsiteY17" fmla="*/ 2140329 h 2280605"/>
                <a:gd name="connsiteX18" fmla="*/ 2046853 w 3152217"/>
                <a:gd name="connsiteY18" fmla="*/ 1751236 h 2280605"/>
                <a:gd name="connsiteX19" fmla="*/ 1987859 w 3152217"/>
                <a:gd name="connsiteY19" fmla="*/ 1837486 h 2280605"/>
                <a:gd name="connsiteX20" fmla="*/ 2218760 w 3152217"/>
                <a:gd name="connsiteY20" fmla="*/ 2068388 h 2280605"/>
                <a:gd name="connsiteX21" fmla="*/ 2218760 w 3152217"/>
                <a:gd name="connsiteY21" fmla="*/ 2280605 h 2280605"/>
                <a:gd name="connsiteX22" fmla="*/ 2006543 w 3152217"/>
                <a:gd name="connsiteY22" fmla="*/ 2280605 h 2280605"/>
                <a:gd name="connsiteX23" fmla="*/ 1798691 w 3152217"/>
                <a:gd name="connsiteY23" fmla="*/ 2072751 h 2280605"/>
                <a:gd name="connsiteX24" fmla="*/ 1775643 w 3152217"/>
                <a:gd name="connsiteY24" fmla="*/ 2049703 h 2280605"/>
                <a:gd name="connsiteX25" fmla="*/ 1842458 w 3152217"/>
                <a:gd name="connsiteY25" fmla="*/ 1960447 h 2280605"/>
                <a:gd name="connsiteX26" fmla="*/ 1533525 w 3152217"/>
                <a:gd name="connsiteY26" fmla="*/ 1548507 h 2280605"/>
                <a:gd name="connsiteX27" fmla="*/ 1219200 w 3152217"/>
                <a:gd name="connsiteY27" fmla="*/ 1243707 h 2280605"/>
                <a:gd name="connsiteX28" fmla="*/ 571500 w 3152217"/>
                <a:gd name="connsiteY28" fmla="*/ 1358007 h 2280605"/>
                <a:gd name="connsiteX29" fmla="*/ 0 w 3152217"/>
                <a:gd name="connsiteY29" fmla="*/ 1329432 h 2280605"/>
                <a:gd name="connsiteX30" fmla="*/ 0 w 3152217"/>
                <a:gd name="connsiteY30" fmla="*/ 14982 h 2280605"/>
                <a:gd name="connsiteX31" fmla="*/ 390525 w 3152217"/>
                <a:gd name="connsiteY31" fmla="*/ 24507 h 2280605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400050 w 3152217"/>
                <a:gd name="connsiteY0" fmla="*/ 0 h 2284673"/>
                <a:gd name="connsiteX1" fmla="*/ 95250 w 3152217"/>
                <a:gd name="connsiteY1" fmla="*/ 276225 h 2284673"/>
                <a:gd name="connsiteX2" fmla="*/ 1352550 w 3152217"/>
                <a:gd name="connsiteY2" fmla="*/ 152400 h 2284673"/>
                <a:gd name="connsiteX3" fmla="*/ 2314575 w 3152217"/>
                <a:gd name="connsiteY3" fmla="*/ 352425 h 2284673"/>
                <a:gd name="connsiteX4" fmla="*/ 2724150 w 3152217"/>
                <a:gd name="connsiteY4" fmla="*/ 847725 h 2284673"/>
                <a:gd name="connsiteX5" fmla="*/ 3152217 w 3152217"/>
                <a:gd name="connsiteY5" fmla="*/ 1284360 h 2284673"/>
                <a:gd name="connsiteX6" fmla="*/ 3152217 w 3152217"/>
                <a:gd name="connsiteY6" fmla="*/ 1496577 h 2284673"/>
                <a:gd name="connsiteX7" fmla="*/ 2940000 w 3152217"/>
                <a:gd name="connsiteY7" fmla="*/ 1496577 h 2284673"/>
                <a:gd name="connsiteX8" fmla="*/ 2539107 w 3152217"/>
                <a:gd name="connsiteY8" fmla="*/ 1095683 h 2284673"/>
                <a:gd name="connsiteX9" fmla="*/ 2474399 w 3152217"/>
                <a:gd name="connsiteY9" fmla="*/ 1182392 h 2284673"/>
                <a:gd name="connsiteX10" fmla="*/ 2907621 w 3152217"/>
                <a:gd name="connsiteY10" fmla="*/ 1615615 h 2284673"/>
                <a:gd name="connsiteX11" fmla="*/ 2907621 w 3152217"/>
                <a:gd name="connsiteY11" fmla="*/ 1827832 h 2284673"/>
                <a:gd name="connsiteX12" fmla="*/ 2695404 w 3152217"/>
                <a:gd name="connsiteY12" fmla="*/ 1827832 h 2284673"/>
                <a:gd name="connsiteX13" fmla="*/ 2293017 w 3152217"/>
                <a:gd name="connsiteY13" fmla="*/ 1425444 h 2284673"/>
                <a:gd name="connsiteX14" fmla="*/ 2228234 w 3152217"/>
                <a:gd name="connsiteY14" fmla="*/ 1512253 h 2284673"/>
                <a:gd name="connsiteX15" fmla="*/ 2648161 w 3152217"/>
                <a:gd name="connsiteY15" fmla="*/ 1932180 h 2284673"/>
                <a:gd name="connsiteX16" fmla="*/ 2648161 w 3152217"/>
                <a:gd name="connsiteY16" fmla="*/ 2144397 h 2284673"/>
                <a:gd name="connsiteX17" fmla="*/ 2435944 w 3152217"/>
                <a:gd name="connsiteY17" fmla="*/ 2144397 h 2284673"/>
                <a:gd name="connsiteX18" fmla="*/ 2046853 w 3152217"/>
                <a:gd name="connsiteY18" fmla="*/ 1755304 h 2284673"/>
                <a:gd name="connsiteX19" fmla="*/ 1987859 w 3152217"/>
                <a:gd name="connsiteY19" fmla="*/ 1841554 h 2284673"/>
                <a:gd name="connsiteX20" fmla="*/ 2218760 w 3152217"/>
                <a:gd name="connsiteY20" fmla="*/ 2072456 h 2284673"/>
                <a:gd name="connsiteX21" fmla="*/ 2218760 w 3152217"/>
                <a:gd name="connsiteY21" fmla="*/ 2284673 h 2284673"/>
                <a:gd name="connsiteX22" fmla="*/ 2006543 w 3152217"/>
                <a:gd name="connsiteY22" fmla="*/ 2284673 h 2284673"/>
                <a:gd name="connsiteX23" fmla="*/ 1798691 w 3152217"/>
                <a:gd name="connsiteY23" fmla="*/ 2076819 h 2284673"/>
                <a:gd name="connsiteX24" fmla="*/ 1775643 w 3152217"/>
                <a:gd name="connsiteY24" fmla="*/ 2053771 h 2284673"/>
                <a:gd name="connsiteX25" fmla="*/ 1842458 w 3152217"/>
                <a:gd name="connsiteY25" fmla="*/ 1964515 h 2284673"/>
                <a:gd name="connsiteX26" fmla="*/ 1533525 w 3152217"/>
                <a:gd name="connsiteY26" fmla="*/ 1552575 h 2284673"/>
                <a:gd name="connsiteX27" fmla="*/ 1219200 w 3152217"/>
                <a:gd name="connsiteY27" fmla="*/ 1247775 h 2284673"/>
                <a:gd name="connsiteX28" fmla="*/ 571500 w 3152217"/>
                <a:gd name="connsiteY28" fmla="*/ 1362075 h 2284673"/>
                <a:gd name="connsiteX29" fmla="*/ 0 w 3152217"/>
                <a:gd name="connsiteY29" fmla="*/ 1333500 h 2284673"/>
                <a:gd name="connsiteX30" fmla="*/ 0 w 3152217"/>
                <a:gd name="connsiteY30" fmla="*/ 19050 h 2284673"/>
                <a:gd name="connsiteX31" fmla="*/ 400050 w 3152217"/>
                <a:gd name="connsiteY31" fmla="*/ 0 h 2284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152217" h="2284673">
                  <a:moveTo>
                    <a:pt x="400050" y="0"/>
                  </a:moveTo>
                  <a:lnTo>
                    <a:pt x="95250" y="276225"/>
                  </a:lnTo>
                  <a:cubicBezTo>
                    <a:pt x="349250" y="777875"/>
                    <a:pt x="831850" y="460375"/>
                    <a:pt x="1352550" y="152400"/>
                  </a:cubicBezTo>
                  <a:cubicBezTo>
                    <a:pt x="1641475" y="288925"/>
                    <a:pt x="1968500" y="301625"/>
                    <a:pt x="2314575" y="352425"/>
                  </a:cubicBezTo>
                  <a:cubicBezTo>
                    <a:pt x="2451100" y="603250"/>
                    <a:pt x="2587625" y="682625"/>
                    <a:pt x="2724150" y="847725"/>
                  </a:cubicBezTo>
                  <a:lnTo>
                    <a:pt x="3152217" y="1284360"/>
                  </a:lnTo>
                  <a:cubicBezTo>
                    <a:pt x="3210819" y="1342962"/>
                    <a:pt x="3210819" y="1437975"/>
                    <a:pt x="3152217" y="1496577"/>
                  </a:cubicBezTo>
                  <a:cubicBezTo>
                    <a:pt x="3093615" y="1555179"/>
                    <a:pt x="2998602" y="1555179"/>
                    <a:pt x="2940000" y="1496577"/>
                  </a:cubicBezTo>
                  <a:lnTo>
                    <a:pt x="2539107" y="1095683"/>
                  </a:lnTo>
                  <a:lnTo>
                    <a:pt x="2474399" y="1182392"/>
                  </a:lnTo>
                  <a:lnTo>
                    <a:pt x="2907621" y="1615615"/>
                  </a:lnTo>
                  <a:cubicBezTo>
                    <a:pt x="2966223" y="1674217"/>
                    <a:pt x="2966223" y="1769230"/>
                    <a:pt x="2907621" y="1827832"/>
                  </a:cubicBezTo>
                  <a:cubicBezTo>
                    <a:pt x="2849019" y="1886434"/>
                    <a:pt x="2754006" y="1886434"/>
                    <a:pt x="2695404" y="1827832"/>
                  </a:cubicBezTo>
                  <a:lnTo>
                    <a:pt x="2293017" y="1425444"/>
                  </a:lnTo>
                  <a:lnTo>
                    <a:pt x="2228234" y="1512253"/>
                  </a:lnTo>
                  <a:lnTo>
                    <a:pt x="2648161" y="1932180"/>
                  </a:lnTo>
                  <a:cubicBezTo>
                    <a:pt x="2706763" y="1990782"/>
                    <a:pt x="2706763" y="2085795"/>
                    <a:pt x="2648161" y="2144397"/>
                  </a:cubicBezTo>
                  <a:cubicBezTo>
                    <a:pt x="2589559" y="2202999"/>
                    <a:pt x="2494546" y="2202999"/>
                    <a:pt x="2435944" y="2144397"/>
                  </a:cubicBezTo>
                  <a:lnTo>
                    <a:pt x="2046853" y="1755304"/>
                  </a:lnTo>
                  <a:lnTo>
                    <a:pt x="1987859" y="1841554"/>
                  </a:lnTo>
                  <a:lnTo>
                    <a:pt x="2218760" y="2072456"/>
                  </a:lnTo>
                  <a:cubicBezTo>
                    <a:pt x="2277362" y="2131058"/>
                    <a:pt x="2277362" y="2226071"/>
                    <a:pt x="2218760" y="2284673"/>
                  </a:cubicBezTo>
                  <a:cubicBezTo>
                    <a:pt x="2160158" y="2343275"/>
                    <a:pt x="2065146" y="2343275"/>
                    <a:pt x="2006543" y="2284673"/>
                  </a:cubicBezTo>
                  <a:lnTo>
                    <a:pt x="1798691" y="2076819"/>
                  </a:lnTo>
                  <a:lnTo>
                    <a:pt x="1775643" y="2053771"/>
                  </a:lnTo>
                  <a:lnTo>
                    <a:pt x="1842458" y="1964515"/>
                  </a:lnTo>
                  <a:cubicBezTo>
                    <a:pt x="2026677" y="1607442"/>
                    <a:pt x="1697608" y="1472750"/>
                    <a:pt x="1533525" y="1552575"/>
                  </a:cubicBezTo>
                  <a:cubicBezTo>
                    <a:pt x="1555750" y="1323975"/>
                    <a:pt x="1380229" y="1237081"/>
                    <a:pt x="1219200" y="1247775"/>
                  </a:cubicBezTo>
                  <a:cubicBezTo>
                    <a:pt x="1190625" y="958850"/>
                    <a:pt x="838200" y="793750"/>
                    <a:pt x="571500" y="1362075"/>
                  </a:cubicBezTo>
                  <a:cubicBezTo>
                    <a:pt x="504825" y="1114425"/>
                    <a:pt x="276225" y="1066800"/>
                    <a:pt x="0" y="1333500"/>
                  </a:cubicBezTo>
                  <a:lnTo>
                    <a:pt x="0" y="19050"/>
                  </a:lnTo>
                  <a:lnTo>
                    <a:pt x="40005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31" name="Group 7">
            <a:extLst>
              <a:ext uri="{FF2B5EF4-FFF2-40B4-BE49-F238E27FC236}">
                <a16:creationId xmlns:a16="http://schemas.microsoft.com/office/drawing/2014/main" xmlns="" id="{57F6128D-B1C7-4235-82DA-6F8D8E29A79E}"/>
              </a:ext>
            </a:extLst>
          </p:cNvPr>
          <p:cNvGrpSpPr/>
          <p:nvPr/>
        </p:nvGrpSpPr>
        <p:grpSpPr>
          <a:xfrm>
            <a:off x="8079398" y="1690167"/>
            <a:ext cx="441725" cy="403809"/>
            <a:chOff x="2676526" y="2041913"/>
            <a:chExt cx="3486148" cy="2833560"/>
          </a:xfrm>
        </p:grpSpPr>
        <p:grpSp>
          <p:nvGrpSpPr>
            <p:cNvPr id="32" name="Group 8">
              <a:extLst>
                <a:ext uri="{FF2B5EF4-FFF2-40B4-BE49-F238E27FC236}">
                  <a16:creationId xmlns:a16="http://schemas.microsoft.com/office/drawing/2014/main" xmlns="" id="{5D02857B-486B-41BF-9D57-0DAE58286108}"/>
                </a:ext>
              </a:extLst>
            </p:cNvPr>
            <p:cNvGrpSpPr/>
            <p:nvPr/>
          </p:nvGrpSpPr>
          <p:grpSpPr>
            <a:xfrm>
              <a:off x="2745022" y="2041913"/>
              <a:ext cx="3417652" cy="2755290"/>
              <a:chOff x="2745022" y="2041913"/>
              <a:chExt cx="3417652" cy="2755290"/>
            </a:xfrm>
            <a:solidFill>
              <a:srgbClr val="FAB117"/>
            </a:solidFill>
          </p:grpSpPr>
          <p:sp>
            <p:nvSpPr>
              <p:cNvPr id="34" name="Freeform 3">
                <a:extLst>
                  <a:ext uri="{FF2B5EF4-FFF2-40B4-BE49-F238E27FC236}">
                    <a16:creationId xmlns:a16="http://schemas.microsoft.com/office/drawing/2014/main" xmlns="" id="{9363527A-2790-48C7-BF47-4535FBB220EA}"/>
                  </a:ext>
                </a:extLst>
              </p:cNvPr>
              <p:cNvSpPr/>
              <p:nvPr/>
            </p:nvSpPr>
            <p:spPr>
              <a:xfrm>
                <a:off x="2901403" y="2041913"/>
                <a:ext cx="3261271" cy="1993269"/>
              </a:xfrm>
              <a:custGeom>
                <a:avLst/>
                <a:gdLst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962025 w 3228975"/>
                  <a:gd name="connsiteY4" fmla="*/ 19050 h 1866900"/>
                  <a:gd name="connsiteX5" fmla="*/ 2105025 w 3228975"/>
                  <a:gd name="connsiteY5" fmla="*/ 9525 h 1866900"/>
                  <a:gd name="connsiteX6" fmla="*/ 3228975 w 3228975"/>
                  <a:gd name="connsiteY6" fmla="*/ 476250 h 1866900"/>
                  <a:gd name="connsiteX7" fmla="*/ 3219450 w 3228975"/>
                  <a:gd name="connsiteY7" fmla="*/ 1866900 h 1866900"/>
                  <a:gd name="connsiteX8" fmla="*/ 3086100 w 3228975"/>
                  <a:gd name="connsiteY8" fmla="*/ 1847850 h 1866900"/>
                  <a:gd name="connsiteX9" fmla="*/ 2095500 w 3228975"/>
                  <a:gd name="connsiteY9" fmla="*/ 771525 h 1866900"/>
                  <a:gd name="connsiteX10" fmla="*/ 1095375 w 3228975"/>
                  <a:gd name="connsiteY10" fmla="*/ 571500 h 1866900"/>
                  <a:gd name="connsiteX11" fmla="*/ 0 w 3228975"/>
                  <a:gd name="connsiteY11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253889 w 3254264"/>
                  <a:gd name="connsiteY0" fmla="*/ 1143000 h 1866900"/>
                  <a:gd name="connsiteX1" fmla="*/ 25289 w 3254264"/>
                  <a:gd name="connsiteY1" fmla="*/ 790575 h 1866900"/>
                  <a:gd name="connsiteX2" fmla="*/ 892064 w 3254264"/>
                  <a:gd name="connsiteY2" fmla="*/ 0 h 1866900"/>
                  <a:gd name="connsiteX3" fmla="*/ 2130314 w 3254264"/>
                  <a:gd name="connsiteY3" fmla="*/ 9525 h 1866900"/>
                  <a:gd name="connsiteX4" fmla="*/ 3254264 w 3254264"/>
                  <a:gd name="connsiteY4" fmla="*/ 476250 h 1866900"/>
                  <a:gd name="connsiteX5" fmla="*/ 3244739 w 3254264"/>
                  <a:gd name="connsiteY5" fmla="*/ 1866900 h 1866900"/>
                  <a:gd name="connsiteX6" fmla="*/ 3111389 w 3254264"/>
                  <a:gd name="connsiteY6" fmla="*/ 1847850 h 1866900"/>
                  <a:gd name="connsiteX7" fmla="*/ 2120789 w 3254264"/>
                  <a:gd name="connsiteY7" fmla="*/ 771525 h 1866900"/>
                  <a:gd name="connsiteX8" fmla="*/ 1120664 w 3254264"/>
                  <a:gd name="connsiteY8" fmla="*/ 571500 h 1866900"/>
                  <a:gd name="connsiteX9" fmla="*/ 253889 w 3254264"/>
                  <a:gd name="connsiteY9" fmla="*/ 1143000 h 1866900"/>
                  <a:gd name="connsiteX0" fmla="*/ 1097065 w 3230665"/>
                  <a:gd name="connsiteY0" fmla="*/ 571500 h 1866900"/>
                  <a:gd name="connsiteX1" fmla="*/ 1690 w 3230665"/>
                  <a:gd name="connsiteY1" fmla="*/ 790575 h 1866900"/>
                  <a:gd name="connsiteX2" fmla="*/ 868465 w 3230665"/>
                  <a:gd name="connsiteY2" fmla="*/ 0 h 1866900"/>
                  <a:gd name="connsiteX3" fmla="*/ 2106715 w 3230665"/>
                  <a:gd name="connsiteY3" fmla="*/ 9525 h 1866900"/>
                  <a:gd name="connsiteX4" fmla="*/ 3230665 w 3230665"/>
                  <a:gd name="connsiteY4" fmla="*/ 476250 h 1866900"/>
                  <a:gd name="connsiteX5" fmla="*/ 3221140 w 3230665"/>
                  <a:gd name="connsiteY5" fmla="*/ 1866900 h 1866900"/>
                  <a:gd name="connsiteX6" fmla="*/ 3087790 w 3230665"/>
                  <a:gd name="connsiteY6" fmla="*/ 1847850 h 1866900"/>
                  <a:gd name="connsiteX7" fmla="*/ 2097190 w 3230665"/>
                  <a:gd name="connsiteY7" fmla="*/ 771525 h 1866900"/>
                  <a:gd name="connsiteX8" fmla="*/ 1097065 w 3230665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427 w 3233027"/>
                  <a:gd name="connsiteY0" fmla="*/ 571500 h 1866900"/>
                  <a:gd name="connsiteX1" fmla="*/ 4052 w 3233027"/>
                  <a:gd name="connsiteY1" fmla="*/ 790575 h 1866900"/>
                  <a:gd name="connsiteX2" fmla="*/ 870827 w 3233027"/>
                  <a:gd name="connsiteY2" fmla="*/ 0 h 1866900"/>
                  <a:gd name="connsiteX3" fmla="*/ 2109077 w 3233027"/>
                  <a:gd name="connsiteY3" fmla="*/ 9525 h 1866900"/>
                  <a:gd name="connsiteX4" fmla="*/ 3233027 w 3233027"/>
                  <a:gd name="connsiteY4" fmla="*/ 476250 h 1866900"/>
                  <a:gd name="connsiteX5" fmla="*/ 3223502 w 3233027"/>
                  <a:gd name="connsiteY5" fmla="*/ 1866900 h 1866900"/>
                  <a:gd name="connsiteX6" fmla="*/ 3090152 w 3233027"/>
                  <a:gd name="connsiteY6" fmla="*/ 1847850 h 1866900"/>
                  <a:gd name="connsiteX7" fmla="*/ 2099552 w 3233027"/>
                  <a:gd name="connsiteY7" fmla="*/ 771525 h 1866900"/>
                  <a:gd name="connsiteX8" fmla="*/ 1099427 w 3233027"/>
                  <a:gd name="connsiteY8" fmla="*/ 571500 h 1866900"/>
                  <a:gd name="connsiteX0" fmla="*/ 1118366 w 3251966"/>
                  <a:gd name="connsiteY0" fmla="*/ 571500 h 1866900"/>
                  <a:gd name="connsiteX1" fmla="*/ 3941 w 3251966"/>
                  <a:gd name="connsiteY1" fmla="*/ 809625 h 1866900"/>
                  <a:gd name="connsiteX2" fmla="*/ 889766 w 3251966"/>
                  <a:gd name="connsiteY2" fmla="*/ 0 h 1866900"/>
                  <a:gd name="connsiteX3" fmla="*/ 2128016 w 3251966"/>
                  <a:gd name="connsiteY3" fmla="*/ 9525 h 1866900"/>
                  <a:gd name="connsiteX4" fmla="*/ 3251966 w 3251966"/>
                  <a:gd name="connsiteY4" fmla="*/ 476250 h 1866900"/>
                  <a:gd name="connsiteX5" fmla="*/ 3242441 w 3251966"/>
                  <a:gd name="connsiteY5" fmla="*/ 1866900 h 1866900"/>
                  <a:gd name="connsiteX6" fmla="*/ 3109091 w 3251966"/>
                  <a:gd name="connsiteY6" fmla="*/ 1847850 h 1866900"/>
                  <a:gd name="connsiteX7" fmla="*/ 2118491 w 3251966"/>
                  <a:gd name="connsiteY7" fmla="*/ 771525 h 1866900"/>
                  <a:gd name="connsiteX8" fmla="*/ 1118366 w 3251966"/>
                  <a:gd name="connsiteY8" fmla="*/ 571500 h 1866900"/>
                  <a:gd name="connsiteX0" fmla="*/ 1119025 w 3252625"/>
                  <a:gd name="connsiteY0" fmla="*/ 571500 h 1866900"/>
                  <a:gd name="connsiteX1" fmla="*/ 4600 w 3252625"/>
                  <a:gd name="connsiteY1" fmla="*/ 809625 h 1866900"/>
                  <a:gd name="connsiteX2" fmla="*/ 890425 w 3252625"/>
                  <a:gd name="connsiteY2" fmla="*/ 0 h 1866900"/>
                  <a:gd name="connsiteX3" fmla="*/ 2128675 w 3252625"/>
                  <a:gd name="connsiteY3" fmla="*/ 9525 h 1866900"/>
                  <a:gd name="connsiteX4" fmla="*/ 3252625 w 3252625"/>
                  <a:gd name="connsiteY4" fmla="*/ 476250 h 1866900"/>
                  <a:gd name="connsiteX5" fmla="*/ 3243100 w 3252625"/>
                  <a:gd name="connsiteY5" fmla="*/ 1866900 h 1866900"/>
                  <a:gd name="connsiteX6" fmla="*/ 3109750 w 3252625"/>
                  <a:gd name="connsiteY6" fmla="*/ 1847850 h 1866900"/>
                  <a:gd name="connsiteX7" fmla="*/ 2119150 w 3252625"/>
                  <a:gd name="connsiteY7" fmla="*/ 771525 h 1866900"/>
                  <a:gd name="connsiteX8" fmla="*/ 1119025 w 3252625"/>
                  <a:gd name="connsiteY8" fmla="*/ 571500 h 1866900"/>
                  <a:gd name="connsiteX0" fmla="*/ 1118146 w 3251746"/>
                  <a:gd name="connsiteY0" fmla="*/ 571500 h 1866900"/>
                  <a:gd name="connsiteX1" fmla="*/ 3721 w 3251746"/>
                  <a:gd name="connsiteY1" fmla="*/ 809625 h 1866900"/>
                  <a:gd name="connsiteX2" fmla="*/ 889546 w 3251746"/>
                  <a:gd name="connsiteY2" fmla="*/ 0 h 1866900"/>
                  <a:gd name="connsiteX3" fmla="*/ 2127796 w 3251746"/>
                  <a:gd name="connsiteY3" fmla="*/ 9525 h 1866900"/>
                  <a:gd name="connsiteX4" fmla="*/ 3251746 w 3251746"/>
                  <a:gd name="connsiteY4" fmla="*/ 476250 h 1866900"/>
                  <a:gd name="connsiteX5" fmla="*/ 3242221 w 3251746"/>
                  <a:gd name="connsiteY5" fmla="*/ 1866900 h 1866900"/>
                  <a:gd name="connsiteX6" fmla="*/ 3108871 w 3251746"/>
                  <a:gd name="connsiteY6" fmla="*/ 1847850 h 1866900"/>
                  <a:gd name="connsiteX7" fmla="*/ 2118271 w 3251746"/>
                  <a:gd name="connsiteY7" fmla="*/ 771525 h 1866900"/>
                  <a:gd name="connsiteX8" fmla="*/ 1118146 w 3251746"/>
                  <a:gd name="connsiteY8" fmla="*/ 571500 h 1866900"/>
                  <a:gd name="connsiteX0" fmla="*/ 1118146 w 3251746"/>
                  <a:gd name="connsiteY0" fmla="*/ 589645 h 1885045"/>
                  <a:gd name="connsiteX1" fmla="*/ 3721 w 3251746"/>
                  <a:gd name="connsiteY1" fmla="*/ 827770 h 1885045"/>
                  <a:gd name="connsiteX2" fmla="*/ 889546 w 3251746"/>
                  <a:gd name="connsiteY2" fmla="*/ 18145 h 1885045"/>
                  <a:gd name="connsiteX3" fmla="*/ 2127796 w 3251746"/>
                  <a:gd name="connsiteY3" fmla="*/ 27670 h 1885045"/>
                  <a:gd name="connsiteX4" fmla="*/ 3251746 w 3251746"/>
                  <a:gd name="connsiteY4" fmla="*/ 494395 h 1885045"/>
                  <a:gd name="connsiteX5" fmla="*/ 3242221 w 3251746"/>
                  <a:gd name="connsiteY5" fmla="*/ 1885045 h 1885045"/>
                  <a:gd name="connsiteX6" fmla="*/ 3108871 w 3251746"/>
                  <a:gd name="connsiteY6" fmla="*/ 1865995 h 1885045"/>
                  <a:gd name="connsiteX7" fmla="*/ 2118271 w 3251746"/>
                  <a:gd name="connsiteY7" fmla="*/ 789670 h 1885045"/>
                  <a:gd name="connsiteX8" fmla="*/ 1118146 w 3251746"/>
                  <a:gd name="connsiteY8" fmla="*/ 589645 h 1885045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21976"/>
                  <a:gd name="connsiteX1" fmla="*/ 3721 w 3251746"/>
                  <a:gd name="connsiteY1" fmla="*/ 844162 h 1921976"/>
                  <a:gd name="connsiteX2" fmla="*/ 889546 w 3251746"/>
                  <a:gd name="connsiteY2" fmla="*/ 34537 h 1921976"/>
                  <a:gd name="connsiteX3" fmla="*/ 2127796 w 3251746"/>
                  <a:gd name="connsiteY3" fmla="*/ 44062 h 1921976"/>
                  <a:gd name="connsiteX4" fmla="*/ 3251746 w 3251746"/>
                  <a:gd name="connsiteY4" fmla="*/ 510787 h 1921976"/>
                  <a:gd name="connsiteX5" fmla="*/ 3242221 w 3251746"/>
                  <a:gd name="connsiteY5" fmla="*/ 1901437 h 1921976"/>
                  <a:gd name="connsiteX6" fmla="*/ 2994571 w 3251746"/>
                  <a:gd name="connsiteY6" fmla="*/ 1777612 h 1921976"/>
                  <a:gd name="connsiteX7" fmla="*/ 2118271 w 3251746"/>
                  <a:gd name="connsiteY7" fmla="*/ 806062 h 1921976"/>
                  <a:gd name="connsiteX8" fmla="*/ 1118146 w 3251746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61271"/>
                  <a:gd name="connsiteY0" fmla="*/ 606037 h 1993269"/>
                  <a:gd name="connsiteX1" fmla="*/ 3721 w 3261271"/>
                  <a:gd name="connsiteY1" fmla="*/ 844162 h 1993269"/>
                  <a:gd name="connsiteX2" fmla="*/ 889546 w 3261271"/>
                  <a:gd name="connsiteY2" fmla="*/ 34537 h 1993269"/>
                  <a:gd name="connsiteX3" fmla="*/ 2127796 w 3261271"/>
                  <a:gd name="connsiteY3" fmla="*/ 44062 h 1993269"/>
                  <a:gd name="connsiteX4" fmla="*/ 3242221 w 3261271"/>
                  <a:gd name="connsiteY4" fmla="*/ 615562 h 1993269"/>
                  <a:gd name="connsiteX5" fmla="*/ 3261271 w 3261271"/>
                  <a:gd name="connsiteY5" fmla="*/ 1987162 h 1993269"/>
                  <a:gd name="connsiteX6" fmla="*/ 2994571 w 3261271"/>
                  <a:gd name="connsiteY6" fmla="*/ 1777612 h 1993269"/>
                  <a:gd name="connsiteX7" fmla="*/ 2118271 w 3261271"/>
                  <a:gd name="connsiteY7" fmla="*/ 806062 h 1993269"/>
                  <a:gd name="connsiteX8" fmla="*/ 1118146 w 3261271"/>
                  <a:gd name="connsiteY8" fmla="*/ 606037 h 1993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61271" h="1993269">
                    <a:moveTo>
                      <a:pt x="1118146" y="606037"/>
                    </a:moveTo>
                    <a:cubicBezTo>
                      <a:pt x="816521" y="761612"/>
                      <a:pt x="308521" y="1206112"/>
                      <a:pt x="3721" y="844162"/>
                    </a:cubicBezTo>
                    <a:cubicBezTo>
                      <a:pt x="-62359" y="765692"/>
                      <a:pt x="772071" y="98037"/>
                      <a:pt x="889546" y="34537"/>
                    </a:cubicBezTo>
                    <a:cubicBezTo>
                      <a:pt x="1007021" y="-9913"/>
                      <a:pt x="2000796" y="-16263"/>
                      <a:pt x="2127796" y="44062"/>
                    </a:cubicBezTo>
                    <a:cubicBezTo>
                      <a:pt x="2616746" y="180587"/>
                      <a:pt x="2915196" y="345687"/>
                      <a:pt x="3242221" y="615562"/>
                    </a:cubicBezTo>
                    <a:lnTo>
                      <a:pt x="3261271" y="1987162"/>
                    </a:lnTo>
                    <a:cubicBezTo>
                      <a:pt x="3159671" y="2012562"/>
                      <a:pt x="3134271" y="1961762"/>
                      <a:pt x="2994571" y="1777612"/>
                    </a:cubicBezTo>
                    <a:cubicBezTo>
                      <a:pt x="2616746" y="1444237"/>
                      <a:pt x="2343696" y="1148962"/>
                      <a:pt x="2118271" y="806062"/>
                    </a:cubicBezTo>
                    <a:cubicBezTo>
                      <a:pt x="1756321" y="777487"/>
                      <a:pt x="1432471" y="720337"/>
                      <a:pt x="1118146" y="60603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35" name="Rounded Rectangle 4">
                <a:extLst>
                  <a:ext uri="{FF2B5EF4-FFF2-40B4-BE49-F238E27FC236}">
                    <a16:creationId xmlns:a16="http://schemas.microsoft.com/office/drawing/2014/main" xmlns="" id="{F8FDACB9-8173-4362-8ECB-AD6840FFB24E}"/>
                  </a:ext>
                </a:extLst>
              </p:cNvPr>
              <p:cNvSpPr/>
              <p:nvPr/>
            </p:nvSpPr>
            <p:spPr>
              <a:xfrm rot="2002203">
                <a:off x="2745022" y="3807001"/>
                <a:ext cx="339508" cy="61214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ounded Rectangle 11">
                <a:extLst>
                  <a:ext uri="{FF2B5EF4-FFF2-40B4-BE49-F238E27FC236}">
                    <a16:creationId xmlns:a16="http://schemas.microsoft.com/office/drawing/2014/main" xmlns="" id="{87ED4616-C5EA-42A9-85B5-3AAFADA121F7}"/>
                  </a:ext>
                </a:extLst>
              </p:cNvPr>
              <p:cNvSpPr/>
              <p:nvPr/>
            </p:nvSpPr>
            <p:spPr>
              <a:xfrm rot="2002203">
                <a:off x="3276558" y="3627997"/>
                <a:ext cx="339508" cy="93469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" name="Rounded Rectangle 12">
                <a:extLst>
                  <a:ext uri="{FF2B5EF4-FFF2-40B4-BE49-F238E27FC236}">
                    <a16:creationId xmlns:a16="http://schemas.microsoft.com/office/drawing/2014/main" xmlns="" id="{DB7A9719-ABE8-4407-90FA-10DB8296FE32}"/>
                  </a:ext>
                </a:extLst>
              </p:cNvPr>
              <p:cNvSpPr/>
              <p:nvPr/>
            </p:nvSpPr>
            <p:spPr>
              <a:xfrm rot="2002203">
                <a:off x="3656813" y="3935485"/>
                <a:ext cx="339508" cy="72431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" name="Rounded Rectangle 13">
                <a:extLst>
                  <a:ext uri="{FF2B5EF4-FFF2-40B4-BE49-F238E27FC236}">
                    <a16:creationId xmlns:a16="http://schemas.microsoft.com/office/drawing/2014/main" xmlns="" id="{19582749-1D17-4C8D-A4F3-C675D5777180}"/>
                  </a:ext>
                </a:extLst>
              </p:cNvPr>
              <p:cNvSpPr/>
              <p:nvPr/>
            </p:nvSpPr>
            <p:spPr>
              <a:xfrm rot="2002203">
                <a:off x="4082895" y="4229792"/>
                <a:ext cx="339508" cy="56741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xmlns="" id="{B75B0455-6CF1-41FC-85FC-8A767F72721B}"/>
                </a:ext>
              </a:extLst>
            </p:cNvPr>
            <p:cNvSpPr/>
            <p:nvPr/>
          </p:nvSpPr>
          <p:spPr>
            <a:xfrm>
              <a:off x="2676526" y="2590800"/>
              <a:ext cx="3152217" cy="2284673"/>
            </a:xfrm>
            <a:custGeom>
              <a:avLst/>
              <a:gdLst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98691 w 3152217"/>
                <a:gd name="connsiteY26" fmla="*/ 2010144 h 2217998"/>
                <a:gd name="connsiteX27" fmla="*/ 1775643 w 3152217"/>
                <a:gd name="connsiteY27" fmla="*/ 1987096 h 2217998"/>
                <a:gd name="connsiteX28" fmla="*/ 1848068 w 3152217"/>
                <a:gd name="connsiteY28" fmla="*/ 1914670 h 2217998"/>
                <a:gd name="connsiteX29" fmla="*/ 1533525 w 3152217"/>
                <a:gd name="connsiteY29" fmla="*/ 1485900 h 2217998"/>
                <a:gd name="connsiteX30" fmla="*/ 1219200 w 3152217"/>
                <a:gd name="connsiteY30" fmla="*/ 1181100 h 2217998"/>
                <a:gd name="connsiteX31" fmla="*/ 571500 w 3152217"/>
                <a:gd name="connsiteY31" fmla="*/ 1295400 h 2217998"/>
                <a:gd name="connsiteX32" fmla="*/ 0 w 3152217"/>
                <a:gd name="connsiteY32" fmla="*/ 1266825 h 2217998"/>
                <a:gd name="connsiteX33" fmla="*/ 9525 w 3152217"/>
                <a:gd name="connsiteY33" fmla="*/ 28575 h 2217998"/>
                <a:gd name="connsiteX34" fmla="*/ 323850 w 3152217"/>
                <a:gd name="connsiteY34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467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61950 w 3152217"/>
                <a:gd name="connsiteY0" fmla="*/ 0 h 2256098"/>
                <a:gd name="connsiteX1" fmla="*/ 95250 w 3152217"/>
                <a:gd name="connsiteY1" fmla="*/ 247650 h 2256098"/>
                <a:gd name="connsiteX2" fmla="*/ 1352550 w 3152217"/>
                <a:gd name="connsiteY2" fmla="*/ 123825 h 2256098"/>
                <a:gd name="connsiteX3" fmla="*/ 2314575 w 3152217"/>
                <a:gd name="connsiteY3" fmla="*/ 323850 h 2256098"/>
                <a:gd name="connsiteX4" fmla="*/ 2724150 w 3152217"/>
                <a:gd name="connsiteY4" fmla="*/ 819150 h 2256098"/>
                <a:gd name="connsiteX5" fmla="*/ 3152217 w 3152217"/>
                <a:gd name="connsiteY5" fmla="*/ 1255785 h 2256098"/>
                <a:gd name="connsiteX6" fmla="*/ 3152217 w 3152217"/>
                <a:gd name="connsiteY6" fmla="*/ 1468002 h 2256098"/>
                <a:gd name="connsiteX7" fmla="*/ 2940000 w 3152217"/>
                <a:gd name="connsiteY7" fmla="*/ 1468002 h 2256098"/>
                <a:gd name="connsiteX8" fmla="*/ 2539107 w 3152217"/>
                <a:gd name="connsiteY8" fmla="*/ 1067108 h 2256098"/>
                <a:gd name="connsiteX9" fmla="*/ 2474399 w 3152217"/>
                <a:gd name="connsiteY9" fmla="*/ 1153817 h 2256098"/>
                <a:gd name="connsiteX10" fmla="*/ 2907621 w 3152217"/>
                <a:gd name="connsiteY10" fmla="*/ 1587040 h 2256098"/>
                <a:gd name="connsiteX11" fmla="*/ 2907621 w 3152217"/>
                <a:gd name="connsiteY11" fmla="*/ 1799257 h 2256098"/>
                <a:gd name="connsiteX12" fmla="*/ 2695404 w 3152217"/>
                <a:gd name="connsiteY12" fmla="*/ 1799257 h 2256098"/>
                <a:gd name="connsiteX13" fmla="*/ 2293017 w 3152217"/>
                <a:gd name="connsiteY13" fmla="*/ 1396869 h 2256098"/>
                <a:gd name="connsiteX14" fmla="*/ 2228234 w 3152217"/>
                <a:gd name="connsiteY14" fmla="*/ 1483678 h 2256098"/>
                <a:gd name="connsiteX15" fmla="*/ 2648161 w 3152217"/>
                <a:gd name="connsiteY15" fmla="*/ 1903605 h 2256098"/>
                <a:gd name="connsiteX16" fmla="*/ 2648161 w 3152217"/>
                <a:gd name="connsiteY16" fmla="*/ 2115822 h 2256098"/>
                <a:gd name="connsiteX17" fmla="*/ 2435944 w 3152217"/>
                <a:gd name="connsiteY17" fmla="*/ 2115822 h 2256098"/>
                <a:gd name="connsiteX18" fmla="*/ 2046853 w 3152217"/>
                <a:gd name="connsiteY18" fmla="*/ 1726729 h 2256098"/>
                <a:gd name="connsiteX19" fmla="*/ 1987859 w 3152217"/>
                <a:gd name="connsiteY19" fmla="*/ 1812979 h 2256098"/>
                <a:gd name="connsiteX20" fmla="*/ 2218760 w 3152217"/>
                <a:gd name="connsiteY20" fmla="*/ 2043881 h 2256098"/>
                <a:gd name="connsiteX21" fmla="*/ 2218760 w 3152217"/>
                <a:gd name="connsiteY21" fmla="*/ 2256098 h 2256098"/>
                <a:gd name="connsiteX22" fmla="*/ 2006543 w 3152217"/>
                <a:gd name="connsiteY22" fmla="*/ 2256098 h 2256098"/>
                <a:gd name="connsiteX23" fmla="*/ 1798691 w 3152217"/>
                <a:gd name="connsiteY23" fmla="*/ 2048244 h 2256098"/>
                <a:gd name="connsiteX24" fmla="*/ 1775643 w 3152217"/>
                <a:gd name="connsiteY24" fmla="*/ 2025196 h 2256098"/>
                <a:gd name="connsiteX25" fmla="*/ 1842458 w 3152217"/>
                <a:gd name="connsiteY25" fmla="*/ 1935940 h 2256098"/>
                <a:gd name="connsiteX26" fmla="*/ 1533525 w 3152217"/>
                <a:gd name="connsiteY26" fmla="*/ 1524000 h 2256098"/>
                <a:gd name="connsiteX27" fmla="*/ 1219200 w 3152217"/>
                <a:gd name="connsiteY27" fmla="*/ 1219200 h 2256098"/>
                <a:gd name="connsiteX28" fmla="*/ 571500 w 3152217"/>
                <a:gd name="connsiteY28" fmla="*/ 1333500 h 2256098"/>
                <a:gd name="connsiteX29" fmla="*/ 0 w 3152217"/>
                <a:gd name="connsiteY29" fmla="*/ 1304925 h 2256098"/>
                <a:gd name="connsiteX30" fmla="*/ 9525 w 3152217"/>
                <a:gd name="connsiteY30" fmla="*/ 66675 h 2256098"/>
                <a:gd name="connsiteX31" fmla="*/ 361950 w 3152217"/>
                <a:gd name="connsiteY31" fmla="*/ 0 h 2256098"/>
                <a:gd name="connsiteX0" fmla="*/ 361950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61950 w 3152217"/>
                <a:gd name="connsiteY31" fmla="*/ 9525 h 2265623"/>
                <a:gd name="connsiteX0" fmla="*/ 40957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40957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24506 h 2280604"/>
                <a:gd name="connsiteX1" fmla="*/ 95250 w 3152217"/>
                <a:gd name="connsiteY1" fmla="*/ 272156 h 2280604"/>
                <a:gd name="connsiteX2" fmla="*/ 1352550 w 3152217"/>
                <a:gd name="connsiteY2" fmla="*/ 148331 h 2280604"/>
                <a:gd name="connsiteX3" fmla="*/ 2314575 w 3152217"/>
                <a:gd name="connsiteY3" fmla="*/ 348356 h 2280604"/>
                <a:gd name="connsiteX4" fmla="*/ 2724150 w 3152217"/>
                <a:gd name="connsiteY4" fmla="*/ 843656 h 2280604"/>
                <a:gd name="connsiteX5" fmla="*/ 3152217 w 3152217"/>
                <a:gd name="connsiteY5" fmla="*/ 1280291 h 2280604"/>
                <a:gd name="connsiteX6" fmla="*/ 3152217 w 3152217"/>
                <a:gd name="connsiteY6" fmla="*/ 1492508 h 2280604"/>
                <a:gd name="connsiteX7" fmla="*/ 2940000 w 3152217"/>
                <a:gd name="connsiteY7" fmla="*/ 1492508 h 2280604"/>
                <a:gd name="connsiteX8" fmla="*/ 2539107 w 3152217"/>
                <a:gd name="connsiteY8" fmla="*/ 1091614 h 2280604"/>
                <a:gd name="connsiteX9" fmla="*/ 2474399 w 3152217"/>
                <a:gd name="connsiteY9" fmla="*/ 1178323 h 2280604"/>
                <a:gd name="connsiteX10" fmla="*/ 2907621 w 3152217"/>
                <a:gd name="connsiteY10" fmla="*/ 1611546 h 2280604"/>
                <a:gd name="connsiteX11" fmla="*/ 2907621 w 3152217"/>
                <a:gd name="connsiteY11" fmla="*/ 1823763 h 2280604"/>
                <a:gd name="connsiteX12" fmla="*/ 2695404 w 3152217"/>
                <a:gd name="connsiteY12" fmla="*/ 1823763 h 2280604"/>
                <a:gd name="connsiteX13" fmla="*/ 2293017 w 3152217"/>
                <a:gd name="connsiteY13" fmla="*/ 1421375 h 2280604"/>
                <a:gd name="connsiteX14" fmla="*/ 2228234 w 3152217"/>
                <a:gd name="connsiteY14" fmla="*/ 1508184 h 2280604"/>
                <a:gd name="connsiteX15" fmla="*/ 2648161 w 3152217"/>
                <a:gd name="connsiteY15" fmla="*/ 1928111 h 2280604"/>
                <a:gd name="connsiteX16" fmla="*/ 2648161 w 3152217"/>
                <a:gd name="connsiteY16" fmla="*/ 2140328 h 2280604"/>
                <a:gd name="connsiteX17" fmla="*/ 2435944 w 3152217"/>
                <a:gd name="connsiteY17" fmla="*/ 2140328 h 2280604"/>
                <a:gd name="connsiteX18" fmla="*/ 2046853 w 3152217"/>
                <a:gd name="connsiteY18" fmla="*/ 1751235 h 2280604"/>
                <a:gd name="connsiteX19" fmla="*/ 1987859 w 3152217"/>
                <a:gd name="connsiteY19" fmla="*/ 1837485 h 2280604"/>
                <a:gd name="connsiteX20" fmla="*/ 2218760 w 3152217"/>
                <a:gd name="connsiteY20" fmla="*/ 2068387 h 2280604"/>
                <a:gd name="connsiteX21" fmla="*/ 2218760 w 3152217"/>
                <a:gd name="connsiteY21" fmla="*/ 2280604 h 2280604"/>
                <a:gd name="connsiteX22" fmla="*/ 2006543 w 3152217"/>
                <a:gd name="connsiteY22" fmla="*/ 2280604 h 2280604"/>
                <a:gd name="connsiteX23" fmla="*/ 1798691 w 3152217"/>
                <a:gd name="connsiteY23" fmla="*/ 2072750 h 2280604"/>
                <a:gd name="connsiteX24" fmla="*/ 1775643 w 3152217"/>
                <a:gd name="connsiteY24" fmla="*/ 2049702 h 2280604"/>
                <a:gd name="connsiteX25" fmla="*/ 1842458 w 3152217"/>
                <a:gd name="connsiteY25" fmla="*/ 1960446 h 2280604"/>
                <a:gd name="connsiteX26" fmla="*/ 1533525 w 3152217"/>
                <a:gd name="connsiteY26" fmla="*/ 1548506 h 2280604"/>
                <a:gd name="connsiteX27" fmla="*/ 1219200 w 3152217"/>
                <a:gd name="connsiteY27" fmla="*/ 1243706 h 2280604"/>
                <a:gd name="connsiteX28" fmla="*/ 571500 w 3152217"/>
                <a:gd name="connsiteY28" fmla="*/ 1358006 h 2280604"/>
                <a:gd name="connsiteX29" fmla="*/ 0 w 3152217"/>
                <a:gd name="connsiteY29" fmla="*/ 1329431 h 2280604"/>
                <a:gd name="connsiteX30" fmla="*/ 0 w 3152217"/>
                <a:gd name="connsiteY30" fmla="*/ 14981 h 2280604"/>
                <a:gd name="connsiteX31" fmla="*/ 390525 w 3152217"/>
                <a:gd name="connsiteY31" fmla="*/ 24506 h 2280604"/>
                <a:gd name="connsiteX0" fmla="*/ 390525 w 3152217"/>
                <a:gd name="connsiteY0" fmla="*/ 33386 h 2289484"/>
                <a:gd name="connsiteX1" fmla="*/ 95250 w 3152217"/>
                <a:gd name="connsiteY1" fmla="*/ 281036 h 2289484"/>
                <a:gd name="connsiteX2" fmla="*/ 1352550 w 3152217"/>
                <a:gd name="connsiteY2" fmla="*/ 157211 h 2289484"/>
                <a:gd name="connsiteX3" fmla="*/ 2314575 w 3152217"/>
                <a:gd name="connsiteY3" fmla="*/ 357236 h 2289484"/>
                <a:gd name="connsiteX4" fmla="*/ 2724150 w 3152217"/>
                <a:gd name="connsiteY4" fmla="*/ 852536 h 2289484"/>
                <a:gd name="connsiteX5" fmla="*/ 3152217 w 3152217"/>
                <a:gd name="connsiteY5" fmla="*/ 1289171 h 2289484"/>
                <a:gd name="connsiteX6" fmla="*/ 3152217 w 3152217"/>
                <a:gd name="connsiteY6" fmla="*/ 1501388 h 2289484"/>
                <a:gd name="connsiteX7" fmla="*/ 2940000 w 3152217"/>
                <a:gd name="connsiteY7" fmla="*/ 1501388 h 2289484"/>
                <a:gd name="connsiteX8" fmla="*/ 2539107 w 3152217"/>
                <a:gd name="connsiteY8" fmla="*/ 1100494 h 2289484"/>
                <a:gd name="connsiteX9" fmla="*/ 2474399 w 3152217"/>
                <a:gd name="connsiteY9" fmla="*/ 1187203 h 2289484"/>
                <a:gd name="connsiteX10" fmla="*/ 2907621 w 3152217"/>
                <a:gd name="connsiteY10" fmla="*/ 1620426 h 2289484"/>
                <a:gd name="connsiteX11" fmla="*/ 2907621 w 3152217"/>
                <a:gd name="connsiteY11" fmla="*/ 1832643 h 2289484"/>
                <a:gd name="connsiteX12" fmla="*/ 2695404 w 3152217"/>
                <a:gd name="connsiteY12" fmla="*/ 1832643 h 2289484"/>
                <a:gd name="connsiteX13" fmla="*/ 2293017 w 3152217"/>
                <a:gd name="connsiteY13" fmla="*/ 1430255 h 2289484"/>
                <a:gd name="connsiteX14" fmla="*/ 2228234 w 3152217"/>
                <a:gd name="connsiteY14" fmla="*/ 1517064 h 2289484"/>
                <a:gd name="connsiteX15" fmla="*/ 2648161 w 3152217"/>
                <a:gd name="connsiteY15" fmla="*/ 1936991 h 2289484"/>
                <a:gd name="connsiteX16" fmla="*/ 2648161 w 3152217"/>
                <a:gd name="connsiteY16" fmla="*/ 2149208 h 2289484"/>
                <a:gd name="connsiteX17" fmla="*/ 2435944 w 3152217"/>
                <a:gd name="connsiteY17" fmla="*/ 2149208 h 2289484"/>
                <a:gd name="connsiteX18" fmla="*/ 2046853 w 3152217"/>
                <a:gd name="connsiteY18" fmla="*/ 1760115 h 2289484"/>
                <a:gd name="connsiteX19" fmla="*/ 1987859 w 3152217"/>
                <a:gd name="connsiteY19" fmla="*/ 1846365 h 2289484"/>
                <a:gd name="connsiteX20" fmla="*/ 2218760 w 3152217"/>
                <a:gd name="connsiteY20" fmla="*/ 2077267 h 2289484"/>
                <a:gd name="connsiteX21" fmla="*/ 2218760 w 3152217"/>
                <a:gd name="connsiteY21" fmla="*/ 2289484 h 2289484"/>
                <a:gd name="connsiteX22" fmla="*/ 2006543 w 3152217"/>
                <a:gd name="connsiteY22" fmla="*/ 2289484 h 2289484"/>
                <a:gd name="connsiteX23" fmla="*/ 1798691 w 3152217"/>
                <a:gd name="connsiteY23" fmla="*/ 2081630 h 2289484"/>
                <a:gd name="connsiteX24" fmla="*/ 1775643 w 3152217"/>
                <a:gd name="connsiteY24" fmla="*/ 2058582 h 2289484"/>
                <a:gd name="connsiteX25" fmla="*/ 1842458 w 3152217"/>
                <a:gd name="connsiteY25" fmla="*/ 1969326 h 2289484"/>
                <a:gd name="connsiteX26" fmla="*/ 1533525 w 3152217"/>
                <a:gd name="connsiteY26" fmla="*/ 1557386 h 2289484"/>
                <a:gd name="connsiteX27" fmla="*/ 1219200 w 3152217"/>
                <a:gd name="connsiteY27" fmla="*/ 1252586 h 2289484"/>
                <a:gd name="connsiteX28" fmla="*/ 571500 w 3152217"/>
                <a:gd name="connsiteY28" fmla="*/ 1366886 h 2289484"/>
                <a:gd name="connsiteX29" fmla="*/ 0 w 3152217"/>
                <a:gd name="connsiteY29" fmla="*/ 1338311 h 2289484"/>
                <a:gd name="connsiteX30" fmla="*/ 0 w 3152217"/>
                <a:gd name="connsiteY30" fmla="*/ 23861 h 2289484"/>
                <a:gd name="connsiteX31" fmla="*/ 390525 w 3152217"/>
                <a:gd name="connsiteY31" fmla="*/ 33386 h 2289484"/>
                <a:gd name="connsiteX0" fmla="*/ 390525 w 3152217"/>
                <a:gd name="connsiteY0" fmla="*/ 24507 h 2280605"/>
                <a:gd name="connsiteX1" fmla="*/ 95250 w 3152217"/>
                <a:gd name="connsiteY1" fmla="*/ 272157 h 2280605"/>
                <a:gd name="connsiteX2" fmla="*/ 1352550 w 3152217"/>
                <a:gd name="connsiteY2" fmla="*/ 148332 h 2280605"/>
                <a:gd name="connsiteX3" fmla="*/ 2314575 w 3152217"/>
                <a:gd name="connsiteY3" fmla="*/ 348357 h 2280605"/>
                <a:gd name="connsiteX4" fmla="*/ 2724150 w 3152217"/>
                <a:gd name="connsiteY4" fmla="*/ 843657 h 2280605"/>
                <a:gd name="connsiteX5" fmla="*/ 3152217 w 3152217"/>
                <a:gd name="connsiteY5" fmla="*/ 1280292 h 2280605"/>
                <a:gd name="connsiteX6" fmla="*/ 3152217 w 3152217"/>
                <a:gd name="connsiteY6" fmla="*/ 1492509 h 2280605"/>
                <a:gd name="connsiteX7" fmla="*/ 2940000 w 3152217"/>
                <a:gd name="connsiteY7" fmla="*/ 1492509 h 2280605"/>
                <a:gd name="connsiteX8" fmla="*/ 2539107 w 3152217"/>
                <a:gd name="connsiteY8" fmla="*/ 1091615 h 2280605"/>
                <a:gd name="connsiteX9" fmla="*/ 2474399 w 3152217"/>
                <a:gd name="connsiteY9" fmla="*/ 1178324 h 2280605"/>
                <a:gd name="connsiteX10" fmla="*/ 2907621 w 3152217"/>
                <a:gd name="connsiteY10" fmla="*/ 1611547 h 2280605"/>
                <a:gd name="connsiteX11" fmla="*/ 2907621 w 3152217"/>
                <a:gd name="connsiteY11" fmla="*/ 1823764 h 2280605"/>
                <a:gd name="connsiteX12" fmla="*/ 2695404 w 3152217"/>
                <a:gd name="connsiteY12" fmla="*/ 1823764 h 2280605"/>
                <a:gd name="connsiteX13" fmla="*/ 2293017 w 3152217"/>
                <a:gd name="connsiteY13" fmla="*/ 1421376 h 2280605"/>
                <a:gd name="connsiteX14" fmla="*/ 2228234 w 3152217"/>
                <a:gd name="connsiteY14" fmla="*/ 1508185 h 2280605"/>
                <a:gd name="connsiteX15" fmla="*/ 2648161 w 3152217"/>
                <a:gd name="connsiteY15" fmla="*/ 1928112 h 2280605"/>
                <a:gd name="connsiteX16" fmla="*/ 2648161 w 3152217"/>
                <a:gd name="connsiteY16" fmla="*/ 2140329 h 2280605"/>
                <a:gd name="connsiteX17" fmla="*/ 2435944 w 3152217"/>
                <a:gd name="connsiteY17" fmla="*/ 2140329 h 2280605"/>
                <a:gd name="connsiteX18" fmla="*/ 2046853 w 3152217"/>
                <a:gd name="connsiteY18" fmla="*/ 1751236 h 2280605"/>
                <a:gd name="connsiteX19" fmla="*/ 1987859 w 3152217"/>
                <a:gd name="connsiteY19" fmla="*/ 1837486 h 2280605"/>
                <a:gd name="connsiteX20" fmla="*/ 2218760 w 3152217"/>
                <a:gd name="connsiteY20" fmla="*/ 2068388 h 2280605"/>
                <a:gd name="connsiteX21" fmla="*/ 2218760 w 3152217"/>
                <a:gd name="connsiteY21" fmla="*/ 2280605 h 2280605"/>
                <a:gd name="connsiteX22" fmla="*/ 2006543 w 3152217"/>
                <a:gd name="connsiteY22" fmla="*/ 2280605 h 2280605"/>
                <a:gd name="connsiteX23" fmla="*/ 1798691 w 3152217"/>
                <a:gd name="connsiteY23" fmla="*/ 2072751 h 2280605"/>
                <a:gd name="connsiteX24" fmla="*/ 1775643 w 3152217"/>
                <a:gd name="connsiteY24" fmla="*/ 2049703 h 2280605"/>
                <a:gd name="connsiteX25" fmla="*/ 1842458 w 3152217"/>
                <a:gd name="connsiteY25" fmla="*/ 1960447 h 2280605"/>
                <a:gd name="connsiteX26" fmla="*/ 1533525 w 3152217"/>
                <a:gd name="connsiteY26" fmla="*/ 1548507 h 2280605"/>
                <a:gd name="connsiteX27" fmla="*/ 1219200 w 3152217"/>
                <a:gd name="connsiteY27" fmla="*/ 1243707 h 2280605"/>
                <a:gd name="connsiteX28" fmla="*/ 571500 w 3152217"/>
                <a:gd name="connsiteY28" fmla="*/ 1358007 h 2280605"/>
                <a:gd name="connsiteX29" fmla="*/ 0 w 3152217"/>
                <a:gd name="connsiteY29" fmla="*/ 1329432 h 2280605"/>
                <a:gd name="connsiteX30" fmla="*/ 0 w 3152217"/>
                <a:gd name="connsiteY30" fmla="*/ 14982 h 2280605"/>
                <a:gd name="connsiteX31" fmla="*/ 390525 w 3152217"/>
                <a:gd name="connsiteY31" fmla="*/ 24507 h 2280605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400050 w 3152217"/>
                <a:gd name="connsiteY0" fmla="*/ 0 h 2284673"/>
                <a:gd name="connsiteX1" fmla="*/ 95250 w 3152217"/>
                <a:gd name="connsiteY1" fmla="*/ 276225 h 2284673"/>
                <a:gd name="connsiteX2" fmla="*/ 1352550 w 3152217"/>
                <a:gd name="connsiteY2" fmla="*/ 152400 h 2284673"/>
                <a:gd name="connsiteX3" fmla="*/ 2314575 w 3152217"/>
                <a:gd name="connsiteY3" fmla="*/ 352425 h 2284673"/>
                <a:gd name="connsiteX4" fmla="*/ 2724150 w 3152217"/>
                <a:gd name="connsiteY4" fmla="*/ 847725 h 2284673"/>
                <a:gd name="connsiteX5" fmla="*/ 3152217 w 3152217"/>
                <a:gd name="connsiteY5" fmla="*/ 1284360 h 2284673"/>
                <a:gd name="connsiteX6" fmla="*/ 3152217 w 3152217"/>
                <a:gd name="connsiteY6" fmla="*/ 1496577 h 2284673"/>
                <a:gd name="connsiteX7" fmla="*/ 2940000 w 3152217"/>
                <a:gd name="connsiteY7" fmla="*/ 1496577 h 2284673"/>
                <a:gd name="connsiteX8" fmla="*/ 2539107 w 3152217"/>
                <a:gd name="connsiteY8" fmla="*/ 1095683 h 2284673"/>
                <a:gd name="connsiteX9" fmla="*/ 2474399 w 3152217"/>
                <a:gd name="connsiteY9" fmla="*/ 1182392 h 2284673"/>
                <a:gd name="connsiteX10" fmla="*/ 2907621 w 3152217"/>
                <a:gd name="connsiteY10" fmla="*/ 1615615 h 2284673"/>
                <a:gd name="connsiteX11" fmla="*/ 2907621 w 3152217"/>
                <a:gd name="connsiteY11" fmla="*/ 1827832 h 2284673"/>
                <a:gd name="connsiteX12" fmla="*/ 2695404 w 3152217"/>
                <a:gd name="connsiteY12" fmla="*/ 1827832 h 2284673"/>
                <a:gd name="connsiteX13" fmla="*/ 2293017 w 3152217"/>
                <a:gd name="connsiteY13" fmla="*/ 1425444 h 2284673"/>
                <a:gd name="connsiteX14" fmla="*/ 2228234 w 3152217"/>
                <a:gd name="connsiteY14" fmla="*/ 1512253 h 2284673"/>
                <a:gd name="connsiteX15" fmla="*/ 2648161 w 3152217"/>
                <a:gd name="connsiteY15" fmla="*/ 1932180 h 2284673"/>
                <a:gd name="connsiteX16" fmla="*/ 2648161 w 3152217"/>
                <a:gd name="connsiteY16" fmla="*/ 2144397 h 2284673"/>
                <a:gd name="connsiteX17" fmla="*/ 2435944 w 3152217"/>
                <a:gd name="connsiteY17" fmla="*/ 2144397 h 2284673"/>
                <a:gd name="connsiteX18" fmla="*/ 2046853 w 3152217"/>
                <a:gd name="connsiteY18" fmla="*/ 1755304 h 2284673"/>
                <a:gd name="connsiteX19" fmla="*/ 1987859 w 3152217"/>
                <a:gd name="connsiteY19" fmla="*/ 1841554 h 2284673"/>
                <a:gd name="connsiteX20" fmla="*/ 2218760 w 3152217"/>
                <a:gd name="connsiteY20" fmla="*/ 2072456 h 2284673"/>
                <a:gd name="connsiteX21" fmla="*/ 2218760 w 3152217"/>
                <a:gd name="connsiteY21" fmla="*/ 2284673 h 2284673"/>
                <a:gd name="connsiteX22" fmla="*/ 2006543 w 3152217"/>
                <a:gd name="connsiteY22" fmla="*/ 2284673 h 2284673"/>
                <a:gd name="connsiteX23" fmla="*/ 1798691 w 3152217"/>
                <a:gd name="connsiteY23" fmla="*/ 2076819 h 2284673"/>
                <a:gd name="connsiteX24" fmla="*/ 1775643 w 3152217"/>
                <a:gd name="connsiteY24" fmla="*/ 2053771 h 2284673"/>
                <a:gd name="connsiteX25" fmla="*/ 1842458 w 3152217"/>
                <a:gd name="connsiteY25" fmla="*/ 1964515 h 2284673"/>
                <a:gd name="connsiteX26" fmla="*/ 1533525 w 3152217"/>
                <a:gd name="connsiteY26" fmla="*/ 1552575 h 2284673"/>
                <a:gd name="connsiteX27" fmla="*/ 1219200 w 3152217"/>
                <a:gd name="connsiteY27" fmla="*/ 1247775 h 2284673"/>
                <a:gd name="connsiteX28" fmla="*/ 571500 w 3152217"/>
                <a:gd name="connsiteY28" fmla="*/ 1362075 h 2284673"/>
                <a:gd name="connsiteX29" fmla="*/ 0 w 3152217"/>
                <a:gd name="connsiteY29" fmla="*/ 1333500 h 2284673"/>
                <a:gd name="connsiteX30" fmla="*/ 0 w 3152217"/>
                <a:gd name="connsiteY30" fmla="*/ 19050 h 2284673"/>
                <a:gd name="connsiteX31" fmla="*/ 400050 w 3152217"/>
                <a:gd name="connsiteY31" fmla="*/ 0 h 2284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152217" h="2284673">
                  <a:moveTo>
                    <a:pt x="400050" y="0"/>
                  </a:moveTo>
                  <a:lnTo>
                    <a:pt x="95250" y="276225"/>
                  </a:lnTo>
                  <a:cubicBezTo>
                    <a:pt x="349250" y="777875"/>
                    <a:pt x="831850" y="460375"/>
                    <a:pt x="1352550" y="152400"/>
                  </a:cubicBezTo>
                  <a:cubicBezTo>
                    <a:pt x="1641475" y="288925"/>
                    <a:pt x="1968500" y="301625"/>
                    <a:pt x="2314575" y="352425"/>
                  </a:cubicBezTo>
                  <a:cubicBezTo>
                    <a:pt x="2451100" y="603250"/>
                    <a:pt x="2587625" y="682625"/>
                    <a:pt x="2724150" y="847725"/>
                  </a:cubicBezTo>
                  <a:lnTo>
                    <a:pt x="3152217" y="1284360"/>
                  </a:lnTo>
                  <a:cubicBezTo>
                    <a:pt x="3210819" y="1342962"/>
                    <a:pt x="3210819" y="1437975"/>
                    <a:pt x="3152217" y="1496577"/>
                  </a:cubicBezTo>
                  <a:cubicBezTo>
                    <a:pt x="3093615" y="1555179"/>
                    <a:pt x="2998602" y="1555179"/>
                    <a:pt x="2940000" y="1496577"/>
                  </a:cubicBezTo>
                  <a:lnTo>
                    <a:pt x="2539107" y="1095683"/>
                  </a:lnTo>
                  <a:lnTo>
                    <a:pt x="2474399" y="1182392"/>
                  </a:lnTo>
                  <a:lnTo>
                    <a:pt x="2907621" y="1615615"/>
                  </a:lnTo>
                  <a:cubicBezTo>
                    <a:pt x="2966223" y="1674217"/>
                    <a:pt x="2966223" y="1769230"/>
                    <a:pt x="2907621" y="1827832"/>
                  </a:cubicBezTo>
                  <a:cubicBezTo>
                    <a:pt x="2849019" y="1886434"/>
                    <a:pt x="2754006" y="1886434"/>
                    <a:pt x="2695404" y="1827832"/>
                  </a:cubicBezTo>
                  <a:lnTo>
                    <a:pt x="2293017" y="1425444"/>
                  </a:lnTo>
                  <a:lnTo>
                    <a:pt x="2228234" y="1512253"/>
                  </a:lnTo>
                  <a:lnTo>
                    <a:pt x="2648161" y="1932180"/>
                  </a:lnTo>
                  <a:cubicBezTo>
                    <a:pt x="2706763" y="1990782"/>
                    <a:pt x="2706763" y="2085795"/>
                    <a:pt x="2648161" y="2144397"/>
                  </a:cubicBezTo>
                  <a:cubicBezTo>
                    <a:pt x="2589559" y="2202999"/>
                    <a:pt x="2494546" y="2202999"/>
                    <a:pt x="2435944" y="2144397"/>
                  </a:cubicBezTo>
                  <a:lnTo>
                    <a:pt x="2046853" y="1755304"/>
                  </a:lnTo>
                  <a:lnTo>
                    <a:pt x="1987859" y="1841554"/>
                  </a:lnTo>
                  <a:lnTo>
                    <a:pt x="2218760" y="2072456"/>
                  </a:lnTo>
                  <a:cubicBezTo>
                    <a:pt x="2277362" y="2131058"/>
                    <a:pt x="2277362" y="2226071"/>
                    <a:pt x="2218760" y="2284673"/>
                  </a:cubicBezTo>
                  <a:cubicBezTo>
                    <a:pt x="2160158" y="2343275"/>
                    <a:pt x="2065146" y="2343275"/>
                    <a:pt x="2006543" y="2284673"/>
                  </a:cubicBezTo>
                  <a:lnTo>
                    <a:pt x="1798691" y="2076819"/>
                  </a:lnTo>
                  <a:lnTo>
                    <a:pt x="1775643" y="2053771"/>
                  </a:lnTo>
                  <a:lnTo>
                    <a:pt x="1842458" y="1964515"/>
                  </a:lnTo>
                  <a:cubicBezTo>
                    <a:pt x="2026677" y="1607442"/>
                    <a:pt x="1697608" y="1472750"/>
                    <a:pt x="1533525" y="1552575"/>
                  </a:cubicBezTo>
                  <a:cubicBezTo>
                    <a:pt x="1555750" y="1323975"/>
                    <a:pt x="1380229" y="1237081"/>
                    <a:pt x="1219200" y="1247775"/>
                  </a:cubicBezTo>
                  <a:cubicBezTo>
                    <a:pt x="1190625" y="958850"/>
                    <a:pt x="838200" y="793750"/>
                    <a:pt x="571500" y="1362075"/>
                  </a:cubicBezTo>
                  <a:cubicBezTo>
                    <a:pt x="504825" y="1114425"/>
                    <a:pt x="276225" y="1066800"/>
                    <a:pt x="0" y="1333500"/>
                  </a:cubicBezTo>
                  <a:lnTo>
                    <a:pt x="0" y="19050"/>
                  </a:lnTo>
                  <a:lnTo>
                    <a:pt x="40005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39" name="Двойная стрелка вверх/вниз 38"/>
          <p:cNvSpPr/>
          <p:nvPr/>
        </p:nvSpPr>
        <p:spPr>
          <a:xfrm>
            <a:off x="1447745" y="2563461"/>
            <a:ext cx="310842" cy="39079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9" name="Рисунок 11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964876"/>
            <a:ext cx="12193057" cy="2874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120" name="Rectangle 80">
            <a:extLst>
              <a:ext uri="{FF2B5EF4-FFF2-40B4-BE49-F238E27FC236}">
                <a16:creationId xmlns:a16="http://schemas.microsoft.com/office/drawing/2014/main" xmlns="" id="{C9128917-6D44-4873-88C2-F9B2B8D1197D}"/>
              </a:ext>
            </a:extLst>
          </p:cNvPr>
          <p:cNvSpPr/>
          <p:nvPr/>
        </p:nvSpPr>
        <p:spPr>
          <a:xfrm>
            <a:off x="906267" y="4495727"/>
            <a:ext cx="1750148" cy="227755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73ABC7D6-0891-42F6-9CD2-29D51AC92C2E}"/>
              </a:ext>
            </a:extLst>
          </p:cNvPr>
          <p:cNvSpPr txBox="1"/>
          <p:nvPr/>
        </p:nvSpPr>
        <p:spPr>
          <a:xfrm rot="16200000">
            <a:off x="-500635" y="5497458"/>
            <a:ext cx="2280344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по </a:t>
            </a:r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акушерству - гинекологии</a:t>
            </a:r>
            <a:endParaRPr lang="ko-KR" alt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73ABC7D6-0891-42F6-9CD2-29D51AC92C2E}"/>
              </a:ext>
            </a:extLst>
          </p:cNvPr>
          <p:cNvSpPr txBox="1"/>
          <p:nvPr/>
        </p:nvSpPr>
        <p:spPr>
          <a:xfrm>
            <a:off x="459989" y="4109002"/>
            <a:ext cx="11252130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База экспертов</a:t>
            </a:r>
            <a:endParaRPr lang="ko-KR" altLang="en-US" sz="14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1001429" y="4566853"/>
            <a:ext cx="1581257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Советник</a:t>
            </a:r>
            <a:endParaRPr lang="ko-KR" altLang="en-US" sz="11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998512" y="5064258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25" name="Рисунок 12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1143741" y="4575031"/>
            <a:ext cx="239255" cy="286789"/>
          </a:xfrm>
          <a:prstGeom prst="rect">
            <a:avLst/>
          </a:prstGeom>
        </p:spPr>
      </p:pic>
      <p:pic>
        <p:nvPicPr>
          <p:cNvPr id="126" name="Рисунок 12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1234012" y="5070199"/>
            <a:ext cx="239255" cy="286789"/>
          </a:xfrm>
          <a:prstGeom prst="rect">
            <a:avLst/>
          </a:prstGeom>
        </p:spPr>
      </p:pic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988331" y="5992551"/>
            <a:ext cx="1594356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члены</a:t>
            </a:r>
            <a:endParaRPr lang="kk-KZ" altLang="ko-KR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28" name="Рисунок 127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1119155" y="6247809"/>
            <a:ext cx="692164" cy="409905"/>
          </a:xfrm>
          <a:prstGeom prst="rect">
            <a:avLst/>
          </a:prstGeom>
        </p:spPr>
      </p:pic>
      <p:pic>
        <p:nvPicPr>
          <p:cNvPr id="129" name="Рисунок 128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1790352" y="6247809"/>
            <a:ext cx="692164" cy="409905"/>
          </a:xfrm>
          <a:prstGeom prst="rect">
            <a:avLst/>
          </a:prstGeom>
        </p:spPr>
      </p:pic>
      <p:sp>
        <p:nvSpPr>
          <p:cNvPr id="130" name="Стрелка вниз 129"/>
          <p:cNvSpPr/>
          <p:nvPr/>
        </p:nvSpPr>
        <p:spPr>
          <a:xfrm>
            <a:off x="1258768" y="4891198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Стрелка вниз 130"/>
          <p:cNvSpPr/>
          <p:nvPr/>
        </p:nvSpPr>
        <p:spPr>
          <a:xfrm>
            <a:off x="2098126" y="4891625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Стрелка вниз 131"/>
          <p:cNvSpPr/>
          <p:nvPr/>
        </p:nvSpPr>
        <p:spPr>
          <a:xfrm>
            <a:off x="1702217" y="5782593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1814040" y="5064258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34" name="Рисунок 133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2068864" y="5074026"/>
            <a:ext cx="239255" cy="286789"/>
          </a:xfrm>
          <a:prstGeom prst="rect">
            <a:avLst/>
          </a:prstGeom>
        </p:spPr>
      </p:pic>
      <p:sp>
        <p:nvSpPr>
          <p:cNvPr id="135" name="Rectangle 80">
            <a:extLst>
              <a:ext uri="{FF2B5EF4-FFF2-40B4-BE49-F238E27FC236}">
                <a16:creationId xmlns:a16="http://schemas.microsoft.com/office/drawing/2014/main" xmlns="" id="{C9128917-6D44-4873-88C2-F9B2B8D1197D}"/>
              </a:ext>
            </a:extLst>
          </p:cNvPr>
          <p:cNvSpPr/>
          <p:nvPr/>
        </p:nvSpPr>
        <p:spPr>
          <a:xfrm>
            <a:off x="3179548" y="4495727"/>
            <a:ext cx="1750148" cy="227755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xmlns="" id="{73ABC7D6-0891-42F6-9CD2-29D51AC92C2E}"/>
              </a:ext>
            </a:extLst>
          </p:cNvPr>
          <p:cNvSpPr txBox="1"/>
          <p:nvPr/>
        </p:nvSpPr>
        <p:spPr>
          <a:xfrm rot="16200000">
            <a:off x="1823932" y="5497457"/>
            <a:ext cx="2280344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по </a:t>
            </a:r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педиатрии</a:t>
            </a:r>
            <a:endParaRPr lang="ko-KR" alt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3274710" y="4566853"/>
            <a:ext cx="1581257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Советник</a:t>
            </a:r>
            <a:endParaRPr lang="ko-KR" altLang="en-US" sz="11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3271793" y="5064258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39" name="Рисунок 13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3417022" y="4575031"/>
            <a:ext cx="239255" cy="286789"/>
          </a:xfrm>
          <a:prstGeom prst="rect">
            <a:avLst/>
          </a:prstGeom>
        </p:spPr>
      </p:pic>
      <p:pic>
        <p:nvPicPr>
          <p:cNvPr id="140" name="Рисунок 13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3507293" y="5070199"/>
            <a:ext cx="239255" cy="286789"/>
          </a:xfrm>
          <a:prstGeom prst="rect">
            <a:avLst/>
          </a:prstGeom>
        </p:spPr>
      </p:pic>
      <p:sp>
        <p:nvSpPr>
          <p:cNvPr id="141" name="TextBox 140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3261612" y="5927816"/>
            <a:ext cx="1594356" cy="9079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kk-KZ" altLang="ko-KR" sz="1400" b="1" dirty="0">
                <a:solidFill>
                  <a:schemeClr val="tx1"/>
                </a:solidFill>
                <a:cs typeface="Arial" pitchFamily="34" charset="0"/>
              </a:rPr>
              <a:t>члены</a:t>
            </a:r>
            <a:endParaRPr lang="kk-KZ" altLang="ko-KR" sz="1400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kk-KZ" altLang="ko-KR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kk-KZ" altLang="ko-KR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42" name="Рисунок 141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3392436" y="6247809"/>
            <a:ext cx="692164" cy="409905"/>
          </a:xfrm>
          <a:prstGeom prst="rect">
            <a:avLst/>
          </a:prstGeom>
        </p:spPr>
      </p:pic>
      <p:pic>
        <p:nvPicPr>
          <p:cNvPr id="143" name="Рисунок 142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4063633" y="6247809"/>
            <a:ext cx="692164" cy="409905"/>
          </a:xfrm>
          <a:prstGeom prst="rect">
            <a:avLst/>
          </a:prstGeom>
        </p:spPr>
      </p:pic>
      <p:sp>
        <p:nvSpPr>
          <p:cNvPr id="144" name="Стрелка вниз 143"/>
          <p:cNvSpPr/>
          <p:nvPr/>
        </p:nvSpPr>
        <p:spPr>
          <a:xfrm>
            <a:off x="3532049" y="4891198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Стрелка вниз 144"/>
          <p:cNvSpPr/>
          <p:nvPr/>
        </p:nvSpPr>
        <p:spPr>
          <a:xfrm>
            <a:off x="4371407" y="4891625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Стрелка вниз 145"/>
          <p:cNvSpPr/>
          <p:nvPr/>
        </p:nvSpPr>
        <p:spPr>
          <a:xfrm>
            <a:off x="3975498" y="5782593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4087321" y="5064258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48" name="Рисунок 14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4342145" y="5074026"/>
            <a:ext cx="239255" cy="286789"/>
          </a:xfrm>
          <a:prstGeom prst="rect">
            <a:avLst/>
          </a:prstGeom>
        </p:spPr>
      </p:pic>
      <p:sp>
        <p:nvSpPr>
          <p:cNvPr id="149" name="Rectangle 80">
            <a:extLst>
              <a:ext uri="{FF2B5EF4-FFF2-40B4-BE49-F238E27FC236}">
                <a16:creationId xmlns:a16="http://schemas.microsoft.com/office/drawing/2014/main" xmlns="" id="{C9128917-6D44-4873-88C2-F9B2B8D1197D}"/>
              </a:ext>
            </a:extLst>
          </p:cNvPr>
          <p:cNvSpPr/>
          <p:nvPr/>
        </p:nvSpPr>
        <p:spPr>
          <a:xfrm>
            <a:off x="5438918" y="4504159"/>
            <a:ext cx="1750148" cy="227755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xmlns="" id="{73ABC7D6-0891-42F6-9CD2-29D51AC92C2E}"/>
              </a:ext>
            </a:extLst>
          </p:cNvPr>
          <p:cNvSpPr txBox="1"/>
          <p:nvPr/>
        </p:nvSpPr>
        <p:spPr>
          <a:xfrm rot="16200000">
            <a:off x="4083302" y="5505889"/>
            <a:ext cx="2280344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по </a:t>
            </a:r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неонатологии</a:t>
            </a:r>
            <a:endParaRPr lang="ko-KR" alt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5534080" y="4575285"/>
            <a:ext cx="1581257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Советник</a:t>
            </a:r>
            <a:endParaRPr lang="ko-KR" altLang="en-US" sz="11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5531163" y="5072690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53" name="Рисунок 15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5676392" y="4583463"/>
            <a:ext cx="239255" cy="286789"/>
          </a:xfrm>
          <a:prstGeom prst="rect">
            <a:avLst/>
          </a:prstGeom>
        </p:spPr>
      </p:pic>
      <p:pic>
        <p:nvPicPr>
          <p:cNvPr id="154" name="Рисунок 153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5766663" y="5078631"/>
            <a:ext cx="239255" cy="286789"/>
          </a:xfrm>
          <a:prstGeom prst="rect">
            <a:avLst/>
          </a:prstGeom>
        </p:spPr>
      </p:pic>
      <p:sp>
        <p:nvSpPr>
          <p:cNvPr id="155" name="TextBox 154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5520982" y="6000983"/>
            <a:ext cx="1594356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kk-KZ" altLang="ko-KR" sz="1400" b="1" dirty="0">
                <a:solidFill>
                  <a:schemeClr val="tx1"/>
                </a:solidFill>
                <a:cs typeface="Arial" pitchFamily="34" charset="0"/>
              </a:rPr>
              <a:t>члены</a:t>
            </a:r>
            <a:endParaRPr lang="kk-KZ" altLang="ko-KR" sz="1400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56" name="Рисунок 155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5651806" y="6256241"/>
            <a:ext cx="692164" cy="409905"/>
          </a:xfrm>
          <a:prstGeom prst="rect">
            <a:avLst/>
          </a:prstGeom>
        </p:spPr>
      </p:pic>
      <p:pic>
        <p:nvPicPr>
          <p:cNvPr id="157" name="Рисунок 156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6323003" y="6256241"/>
            <a:ext cx="692164" cy="409905"/>
          </a:xfrm>
          <a:prstGeom prst="rect">
            <a:avLst/>
          </a:prstGeom>
        </p:spPr>
      </p:pic>
      <p:sp>
        <p:nvSpPr>
          <p:cNvPr id="158" name="Стрелка вниз 157"/>
          <p:cNvSpPr/>
          <p:nvPr/>
        </p:nvSpPr>
        <p:spPr>
          <a:xfrm>
            <a:off x="5791419" y="4899630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Стрелка вниз 158"/>
          <p:cNvSpPr/>
          <p:nvPr/>
        </p:nvSpPr>
        <p:spPr>
          <a:xfrm>
            <a:off x="6630777" y="4900057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Стрелка вниз 159"/>
          <p:cNvSpPr/>
          <p:nvPr/>
        </p:nvSpPr>
        <p:spPr>
          <a:xfrm>
            <a:off x="6234868" y="5791025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6346691" y="5072690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62" name="Рисунок 16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6601515" y="5082458"/>
            <a:ext cx="239255" cy="286789"/>
          </a:xfrm>
          <a:prstGeom prst="rect">
            <a:avLst/>
          </a:prstGeom>
        </p:spPr>
      </p:pic>
      <p:sp>
        <p:nvSpPr>
          <p:cNvPr id="163" name="Rectangle 80">
            <a:extLst>
              <a:ext uri="{FF2B5EF4-FFF2-40B4-BE49-F238E27FC236}">
                <a16:creationId xmlns:a16="http://schemas.microsoft.com/office/drawing/2014/main" xmlns="" id="{C9128917-6D44-4873-88C2-F9B2B8D1197D}"/>
              </a:ext>
            </a:extLst>
          </p:cNvPr>
          <p:cNvSpPr/>
          <p:nvPr/>
        </p:nvSpPr>
        <p:spPr>
          <a:xfrm>
            <a:off x="7698310" y="4490478"/>
            <a:ext cx="1750148" cy="227755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3ABC7D6-0891-42F6-9CD2-29D51AC92C2E}"/>
              </a:ext>
            </a:extLst>
          </p:cNvPr>
          <p:cNvSpPr txBox="1"/>
          <p:nvPr/>
        </p:nvSpPr>
        <p:spPr>
          <a:xfrm rot="16200000">
            <a:off x="6342694" y="5492208"/>
            <a:ext cx="2280344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по </a:t>
            </a:r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терапии</a:t>
            </a:r>
            <a:endParaRPr lang="ko-KR" alt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7793472" y="4561604"/>
            <a:ext cx="1581257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Советник</a:t>
            </a:r>
            <a:endParaRPr lang="ko-KR" altLang="en-US" sz="11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7790555" y="5059009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7935784" y="4569782"/>
            <a:ext cx="239255" cy="286789"/>
          </a:xfrm>
          <a:prstGeom prst="rect">
            <a:avLst/>
          </a:prstGeom>
        </p:spPr>
      </p:pic>
      <p:pic>
        <p:nvPicPr>
          <p:cNvPr id="168" name="Рисунок 16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8026055" y="5064950"/>
            <a:ext cx="239255" cy="286789"/>
          </a:xfrm>
          <a:prstGeom prst="rect">
            <a:avLst/>
          </a:prstGeom>
        </p:spPr>
      </p:pic>
      <p:sp>
        <p:nvSpPr>
          <p:cNvPr id="169" name="TextBox 168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7780374" y="5987302"/>
            <a:ext cx="1594356" cy="6924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kk-KZ" altLang="ko-KR" sz="1400" b="1" dirty="0">
                <a:solidFill>
                  <a:schemeClr val="tx1"/>
                </a:solidFill>
                <a:cs typeface="Arial" pitchFamily="34" charset="0"/>
              </a:rPr>
              <a:t>члены</a:t>
            </a:r>
            <a:endParaRPr lang="kk-KZ" altLang="ko-KR" sz="1400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kk-KZ" altLang="ko-KR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70" name="Рисунок 169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7911198" y="6242560"/>
            <a:ext cx="692164" cy="409905"/>
          </a:xfrm>
          <a:prstGeom prst="rect">
            <a:avLst/>
          </a:prstGeom>
        </p:spPr>
      </p:pic>
      <p:pic>
        <p:nvPicPr>
          <p:cNvPr id="171" name="Рисунок 170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8582395" y="6242560"/>
            <a:ext cx="692164" cy="409905"/>
          </a:xfrm>
          <a:prstGeom prst="rect">
            <a:avLst/>
          </a:prstGeom>
        </p:spPr>
      </p:pic>
      <p:sp>
        <p:nvSpPr>
          <p:cNvPr id="172" name="Стрелка вниз 171"/>
          <p:cNvSpPr/>
          <p:nvPr/>
        </p:nvSpPr>
        <p:spPr>
          <a:xfrm>
            <a:off x="8050811" y="4885949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Стрелка вниз 172"/>
          <p:cNvSpPr/>
          <p:nvPr/>
        </p:nvSpPr>
        <p:spPr>
          <a:xfrm>
            <a:off x="8890169" y="4886376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Стрелка вниз 173"/>
          <p:cNvSpPr/>
          <p:nvPr/>
        </p:nvSpPr>
        <p:spPr>
          <a:xfrm>
            <a:off x="8494260" y="5777344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8606083" y="5059009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76" name="Рисунок 17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8860907" y="5068777"/>
            <a:ext cx="239255" cy="286789"/>
          </a:xfrm>
          <a:prstGeom prst="rect">
            <a:avLst/>
          </a:prstGeom>
        </p:spPr>
      </p:pic>
      <p:sp>
        <p:nvSpPr>
          <p:cNvPr id="177" name="Rectangle 80">
            <a:extLst>
              <a:ext uri="{FF2B5EF4-FFF2-40B4-BE49-F238E27FC236}">
                <a16:creationId xmlns:a16="http://schemas.microsoft.com/office/drawing/2014/main" xmlns="" id="{C9128917-6D44-4873-88C2-F9B2B8D1197D}"/>
              </a:ext>
            </a:extLst>
          </p:cNvPr>
          <p:cNvSpPr/>
          <p:nvPr/>
        </p:nvSpPr>
        <p:spPr>
          <a:xfrm>
            <a:off x="9961972" y="4484459"/>
            <a:ext cx="1750148" cy="227755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xmlns="" id="{73ABC7D6-0891-42F6-9CD2-29D51AC92C2E}"/>
              </a:ext>
            </a:extLst>
          </p:cNvPr>
          <p:cNvSpPr txBox="1"/>
          <p:nvPr/>
        </p:nvSpPr>
        <p:spPr>
          <a:xfrm rot="16200000">
            <a:off x="8606356" y="5486189"/>
            <a:ext cx="2280344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по </a:t>
            </a:r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хирургии</a:t>
            </a:r>
            <a:endParaRPr lang="ko-KR" alt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10057134" y="4555585"/>
            <a:ext cx="1581257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Советник</a:t>
            </a:r>
            <a:endParaRPr lang="ko-KR" altLang="en-US" sz="11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10054217" y="5052990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81" name="Рисунок 18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10199446" y="4563763"/>
            <a:ext cx="239255" cy="286789"/>
          </a:xfrm>
          <a:prstGeom prst="rect">
            <a:avLst/>
          </a:prstGeom>
        </p:spPr>
      </p:pic>
      <p:pic>
        <p:nvPicPr>
          <p:cNvPr id="182" name="Рисунок 18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10289717" y="5058931"/>
            <a:ext cx="239255" cy="286789"/>
          </a:xfrm>
          <a:prstGeom prst="rect">
            <a:avLst/>
          </a:prstGeom>
        </p:spPr>
      </p:pic>
      <p:sp>
        <p:nvSpPr>
          <p:cNvPr id="183" name="TextBox 182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10044036" y="5981283"/>
            <a:ext cx="1594356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kk-KZ" altLang="ko-KR" sz="1400" b="1" dirty="0">
                <a:solidFill>
                  <a:schemeClr val="tx1"/>
                </a:solidFill>
                <a:cs typeface="Arial" pitchFamily="34" charset="0"/>
              </a:rPr>
              <a:t>члены</a:t>
            </a:r>
            <a:endParaRPr lang="kk-KZ" altLang="ko-KR" sz="1400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84" name="Рисунок 183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10174860" y="6236541"/>
            <a:ext cx="692164" cy="409905"/>
          </a:xfrm>
          <a:prstGeom prst="rect">
            <a:avLst/>
          </a:prstGeom>
        </p:spPr>
      </p:pic>
      <p:pic>
        <p:nvPicPr>
          <p:cNvPr id="185" name="Рисунок 184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3556" b="43000" l="14125" r="85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3334" r="10263" b="56666"/>
          <a:stretch/>
        </p:blipFill>
        <p:spPr>
          <a:xfrm>
            <a:off x="10846057" y="6236541"/>
            <a:ext cx="692164" cy="409905"/>
          </a:xfrm>
          <a:prstGeom prst="rect">
            <a:avLst/>
          </a:prstGeom>
        </p:spPr>
      </p:pic>
      <p:sp>
        <p:nvSpPr>
          <p:cNvPr id="186" name="Стрелка вниз 185"/>
          <p:cNvSpPr/>
          <p:nvPr/>
        </p:nvSpPr>
        <p:spPr>
          <a:xfrm>
            <a:off x="10314473" y="4879930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Стрелка вниз 186"/>
          <p:cNvSpPr/>
          <p:nvPr/>
        </p:nvSpPr>
        <p:spPr>
          <a:xfrm>
            <a:off x="11153831" y="4880357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Стрелка вниз 187"/>
          <p:cNvSpPr/>
          <p:nvPr/>
        </p:nvSpPr>
        <p:spPr>
          <a:xfrm>
            <a:off x="10757922" y="5771325"/>
            <a:ext cx="180732" cy="1564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xmlns="" id="{A86DE56F-D0C2-45F3-8054-4005F2608C97}"/>
              </a:ext>
            </a:extLst>
          </p:cNvPr>
          <p:cNvSpPr txBox="1"/>
          <p:nvPr/>
        </p:nvSpPr>
        <p:spPr>
          <a:xfrm>
            <a:off x="10869745" y="5052990"/>
            <a:ext cx="76864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/>
                </a:solidFill>
                <a:cs typeface="Arial" pitchFamily="34" charset="0"/>
              </a:rPr>
              <a:t> Заместитель</a:t>
            </a:r>
            <a:endParaRPr lang="ko-KR" altLang="en-US" sz="1050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90" name="Рисунок 18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688" b="97110" l="24667" r="4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90" t="48083" r="51368" b="2358"/>
          <a:stretch/>
        </p:blipFill>
        <p:spPr>
          <a:xfrm>
            <a:off x="11124569" y="5062758"/>
            <a:ext cx="239255" cy="286789"/>
          </a:xfrm>
          <a:prstGeom prst="rect">
            <a:avLst/>
          </a:prstGeom>
        </p:spPr>
      </p:pic>
      <p:sp>
        <p:nvSpPr>
          <p:cNvPr id="191" name="Двойная стрелка вверх/вниз 190"/>
          <p:cNvSpPr/>
          <p:nvPr/>
        </p:nvSpPr>
        <p:spPr>
          <a:xfrm>
            <a:off x="5945512" y="2552158"/>
            <a:ext cx="310842" cy="39079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Двойная стрелка вверх/вниз 191"/>
          <p:cNvSpPr/>
          <p:nvPr/>
        </p:nvSpPr>
        <p:spPr>
          <a:xfrm>
            <a:off x="10447079" y="2553650"/>
            <a:ext cx="310842" cy="39079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73ABC7D6-0891-42F6-9CD2-29D51AC92C2E}"/>
              </a:ext>
            </a:extLst>
          </p:cNvPr>
          <p:cNvSpPr txBox="1"/>
          <p:nvPr/>
        </p:nvSpPr>
        <p:spPr>
          <a:xfrm>
            <a:off x="600838" y="3036422"/>
            <a:ext cx="1100706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6785A9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altLang="ko-KR" sz="1600" b="1" dirty="0" smtClean="0">
                <a:solidFill>
                  <a:schemeClr val="tx1"/>
                </a:solidFill>
                <a:cs typeface="Arial" pitchFamily="34" charset="0"/>
              </a:rPr>
              <a:t>ОЮЛ «Ассоциация организаций медицинского образования и науки «Казахстанский медицинский совет»</a:t>
            </a:r>
            <a:endParaRPr lang="ko-KR" altLang="en-US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4" name="Текст 1"/>
          <p:cNvSpPr>
            <a:spLocks noGrp="1"/>
          </p:cNvSpPr>
          <p:nvPr>
            <p:ph type="body" sz="quarter" idx="10"/>
          </p:nvPr>
        </p:nvSpPr>
        <p:spPr>
          <a:xfrm>
            <a:off x="689879" y="45934"/>
            <a:ext cx="10867132" cy="35832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Отраслевые советы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839" y="3374976"/>
            <a:ext cx="4255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Объединение,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Ведение базы данных экспертов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6080537" y="3345976"/>
            <a:ext cx="583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Обучение,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Привлечение к деятельности ассоциации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36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">
            <a:extLst>
              <a:ext uri="{FF2B5EF4-FFF2-40B4-BE49-F238E27FC236}">
                <a16:creationId xmlns="" xmlns:a16="http://schemas.microsoft.com/office/drawing/2014/main" id="{04CA3B91-FB30-4B5C-8CC8-A69E4B7FE491}"/>
              </a:ext>
            </a:extLst>
          </p:cNvPr>
          <p:cNvGrpSpPr/>
          <p:nvPr/>
        </p:nvGrpSpPr>
        <p:grpSpPr>
          <a:xfrm>
            <a:off x="7279423" y="1419200"/>
            <a:ext cx="4076712" cy="1002736"/>
            <a:chOff x="4567071" y="2787832"/>
            <a:chExt cx="6113041" cy="1807607"/>
          </a:xfrm>
          <a:gradFill flip="none" rotWithShape="1">
            <a:gsLst>
              <a:gs pos="0">
                <a:srgbClr val="BD89A3">
                  <a:tint val="66000"/>
                  <a:satMod val="160000"/>
                </a:srgbClr>
              </a:gs>
              <a:gs pos="50000">
                <a:srgbClr val="BD89A3">
                  <a:tint val="44500"/>
                  <a:satMod val="160000"/>
                </a:srgbClr>
              </a:gs>
              <a:gs pos="100000">
                <a:srgbClr val="BD89A3">
                  <a:tint val="23500"/>
                  <a:satMod val="160000"/>
                </a:srgbClr>
              </a:gs>
            </a:gsLst>
            <a:lin ang="10800000" scaled="1"/>
            <a:tileRect/>
          </a:gradFill>
        </p:grpSpPr>
        <p:sp>
          <p:nvSpPr>
            <p:cNvPr id="47" name="Rectangle 4">
              <a:extLst>
                <a:ext uri="{FF2B5EF4-FFF2-40B4-BE49-F238E27FC236}">
                  <a16:creationId xmlns="" xmlns:a16="http://schemas.microsoft.com/office/drawing/2014/main" id="{34848336-2BE9-4949-8D04-37CB2FE05E4B}"/>
                </a:ext>
              </a:extLst>
            </p:cNvPr>
            <p:cNvSpPr/>
            <p:nvPr/>
          </p:nvSpPr>
          <p:spPr>
            <a:xfrm>
              <a:off x="4572000" y="3731342"/>
              <a:ext cx="1676901" cy="864097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  <a:gd name="connsiteX0" fmla="*/ 0 w 1676900"/>
                <a:gd name="connsiteY0" fmla="*/ 35509 h 908486"/>
                <a:gd name="connsiteX1" fmla="*/ 1659145 w 1676900"/>
                <a:gd name="connsiteY1" fmla="*/ 0 h 908486"/>
                <a:gd name="connsiteX2" fmla="*/ 1676900 w 1676900"/>
                <a:gd name="connsiteY2" fmla="*/ 855218 h 908486"/>
                <a:gd name="connsiteX3" fmla="*/ 0 w 1676900"/>
                <a:gd name="connsiteY3" fmla="*/ 908486 h 908486"/>
                <a:gd name="connsiteX4" fmla="*/ 0 w 1676900"/>
                <a:gd name="connsiteY4" fmla="*/ 35509 h 908486"/>
                <a:gd name="connsiteX0" fmla="*/ 0 w 1676900"/>
                <a:gd name="connsiteY0" fmla="*/ 35509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35509 h 855218"/>
                <a:gd name="connsiteX0" fmla="*/ 0 w 1676900"/>
                <a:gd name="connsiteY0" fmla="*/ 8876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8876 h 855218"/>
                <a:gd name="connsiteX0" fmla="*/ 8878 w 1685778"/>
                <a:gd name="connsiteY0" fmla="*/ 8876 h 855218"/>
                <a:gd name="connsiteX1" fmla="*/ 1668023 w 1685778"/>
                <a:gd name="connsiteY1" fmla="*/ 0 h 855218"/>
                <a:gd name="connsiteX2" fmla="*/ 1685778 w 1685778"/>
                <a:gd name="connsiteY2" fmla="*/ 855218 h 855218"/>
                <a:gd name="connsiteX3" fmla="*/ 0 w 1685778"/>
                <a:gd name="connsiteY3" fmla="*/ 153884 h 855218"/>
                <a:gd name="connsiteX4" fmla="*/ 8878 w 1685778"/>
                <a:gd name="connsiteY4" fmla="*/ 8876 h 855218"/>
                <a:gd name="connsiteX0" fmla="*/ 8878 w 1685778"/>
                <a:gd name="connsiteY0" fmla="*/ 26632 h 872974"/>
                <a:gd name="connsiteX1" fmla="*/ 1676901 w 1685778"/>
                <a:gd name="connsiteY1" fmla="*/ 0 h 872974"/>
                <a:gd name="connsiteX2" fmla="*/ 1685778 w 1685778"/>
                <a:gd name="connsiteY2" fmla="*/ 872974 h 872974"/>
                <a:gd name="connsiteX3" fmla="*/ 0 w 1685778"/>
                <a:gd name="connsiteY3" fmla="*/ 171640 h 872974"/>
                <a:gd name="connsiteX4" fmla="*/ 8878 w 1685778"/>
                <a:gd name="connsiteY4" fmla="*/ 26632 h 872974"/>
                <a:gd name="connsiteX0" fmla="*/ 8878 w 1694655"/>
                <a:gd name="connsiteY0" fmla="*/ 26632 h 801953"/>
                <a:gd name="connsiteX1" fmla="*/ 1676901 w 1694655"/>
                <a:gd name="connsiteY1" fmla="*/ 0 h 801953"/>
                <a:gd name="connsiteX2" fmla="*/ 1694655 w 1694655"/>
                <a:gd name="connsiteY2" fmla="*/ 801953 h 801953"/>
                <a:gd name="connsiteX3" fmla="*/ 0 w 1694655"/>
                <a:gd name="connsiteY3" fmla="*/ 171640 h 801953"/>
                <a:gd name="connsiteX4" fmla="*/ 8878 w 1694655"/>
                <a:gd name="connsiteY4" fmla="*/ 26632 h 801953"/>
                <a:gd name="connsiteX0" fmla="*/ 8878 w 1721288"/>
                <a:gd name="connsiteY0" fmla="*/ 26632 h 872974"/>
                <a:gd name="connsiteX1" fmla="*/ 1676901 w 1721288"/>
                <a:gd name="connsiteY1" fmla="*/ 0 h 872974"/>
                <a:gd name="connsiteX2" fmla="*/ 1721288 w 1721288"/>
                <a:gd name="connsiteY2" fmla="*/ 872974 h 872974"/>
                <a:gd name="connsiteX3" fmla="*/ 0 w 1721288"/>
                <a:gd name="connsiteY3" fmla="*/ 171640 h 872974"/>
                <a:gd name="connsiteX4" fmla="*/ 8878 w 1721288"/>
                <a:gd name="connsiteY4" fmla="*/ 26632 h 872974"/>
                <a:gd name="connsiteX0" fmla="*/ 8878 w 1676901"/>
                <a:gd name="connsiteY0" fmla="*/ 26632 h 855219"/>
                <a:gd name="connsiteX1" fmla="*/ 1676901 w 1676901"/>
                <a:gd name="connsiteY1" fmla="*/ 0 h 855219"/>
                <a:gd name="connsiteX2" fmla="*/ 1676900 w 1676901"/>
                <a:gd name="connsiteY2" fmla="*/ 855219 h 855219"/>
                <a:gd name="connsiteX3" fmla="*/ 0 w 1676901"/>
                <a:gd name="connsiteY3" fmla="*/ 171640 h 855219"/>
                <a:gd name="connsiteX4" fmla="*/ 8878 w 1676901"/>
                <a:gd name="connsiteY4" fmla="*/ 26632 h 855219"/>
                <a:gd name="connsiteX0" fmla="*/ 8878 w 1676901"/>
                <a:gd name="connsiteY0" fmla="*/ 26632 h 943996"/>
                <a:gd name="connsiteX1" fmla="*/ 1676901 w 1676901"/>
                <a:gd name="connsiteY1" fmla="*/ 0 h 943996"/>
                <a:gd name="connsiteX2" fmla="*/ 1668023 w 1676901"/>
                <a:gd name="connsiteY2" fmla="*/ 943996 h 943996"/>
                <a:gd name="connsiteX3" fmla="*/ 0 w 1676901"/>
                <a:gd name="connsiteY3" fmla="*/ 171640 h 943996"/>
                <a:gd name="connsiteX4" fmla="*/ 8878 w 1676901"/>
                <a:gd name="connsiteY4" fmla="*/ 26632 h 943996"/>
                <a:gd name="connsiteX0" fmla="*/ 8878 w 1676901"/>
                <a:gd name="connsiteY0" fmla="*/ 26632 h 864097"/>
                <a:gd name="connsiteX1" fmla="*/ 1676901 w 1676901"/>
                <a:gd name="connsiteY1" fmla="*/ 0 h 864097"/>
                <a:gd name="connsiteX2" fmla="*/ 1659145 w 1676901"/>
                <a:gd name="connsiteY2" fmla="*/ 864097 h 864097"/>
                <a:gd name="connsiteX3" fmla="*/ 0 w 1676901"/>
                <a:gd name="connsiteY3" fmla="*/ 171640 h 864097"/>
                <a:gd name="connsiteX4" fmla="*/ 8878 w 1676901"/>
                <a:gd name="connsiteY4" fmla="*/ 26632 h 86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901" h="864097">
                  <a:moveTo>
                    <a:pt x="8878" y="26632"/>
                  </a:moveTo>
                  <a:lnTo>
                    <a:pt x="1676901" y="0"/>
                  </a:lnTo>
                  <a:cubicBezTo>
                    <a:pt x="1676901" y="285073"/>
                    <a:pt x="1659145" y="579024"/>
                    <a:pt x="1659145" y="864097"/>
                  </a:cubicBezTo>
                  <a:lnTo>
                    <a:pt x="0" y="171640"/>
                  </a:lnTo>
                  <a:lnTo>
                    <a:pt x="8878" y="266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0" name="Rectangle 7">
              <a:extLst>
                <a:ext uri="{FF2B5EF4-FFF2-40B4-BE49-F238E27FC236}">
                  <a16:creationId xmlns="" xmlns:a16="http://schemas.microsoft.com/office/drawing/2014/main" id="{2846717B-0749-4FB1-8FD2-BA9C3AEA786A}"/>
                </a:ext>
              </a:extLst>
            </p:cNvPr>
            <p:cNvSpPr/>
            <p:nvPr/>
          </p:nvSpPr>
          <p:spPr>
            <a:xfrm>
              <a:off x="6228184" y="2787832"/>
              <a:ext cx="4451928" cy="8640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1" name="Rectangle 8">
              <a:extLst>
                <a:ext uri="{FF2B5EF4-FFF2-40B4-BE49-F238E27FC236}">
                  <a16:creationId xmlns="" xmlns:a16="http://schemas.microsoft.com/office/drawing/2014/main" id="{20E4604E-F2B1-47E6-A0BD-B3F29B931BEE}"/>
                </a:ext>
              </a:extLst>
            </p:cNvPr>
            <p:cNvSpPr/>
            <p:nvPr/>
          </p:nvSpPr>
          <p:spPr>
            <a:xfrm>
              <a:off x="6228184" y="3730840"/>
              <a:ext cx="4451928" cy="8640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2" name="Rectangle 4">
              <a:extLst>
                <a:ext uri="{FF2B5EF4-FFF2-40B4-BE49-F238E27FC236}">
                  <a16:creationId xmlns="" xmlns:a16="http://schemas.microsoft.com/office/drawing/2014/main" id="{91CAFE70-A120-4719-BAFF-FD57CBAA2369}"/>
                </a:ext>
              </a:extLst>
            </p:cNvPr>
            <p:cNvSpPr/>
            <p:nvPr/>
          </p:nvSpPr>
          <p:spPr>
            <a:xfrm>
              <a:off x="4567071" y="2791036"/>
              <a:ext cx="1685778" cy="1002679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5778" h="1002679">
                  <a:moveTo>
                    <a:pt x="0" y="905521"/>
                  </a:moveTo>
                  <a:lnTo>
                    <a:pt x="1668023" y="0"/>
                  </a:lnTo>
                  <a:lnTo>
                    <a:pt x="1685778" y="855218"/>
                  </a:lnTo>
                  <a:lnTo>
                    <a:pt x="8878" y="908486"/>
                  </a:lnTo>
                  <a:cubicBezTo>
                    <a:pt x="8878" y="573106"/>
                    <a:pt x="0" y="1240901"/>
                    <a:pt x="0" y="9055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56" name="Group 2">
            <a:extLst>
              <a:ext uri="{FF2B5EF4-FFF2-40B4-BE49-F238E27FC236}">
                <a16:creationId xmlns="" xmlns:a16="http://schemas.microsoft.com/office/drawing/2014/main" id="{04CA3B91-FB30-4B5C-8CC8-A69E4B7FE491}"/>
              </a:ext>
            </a:extLst>
          </p:cNvPr>
          <p:cNvGrpSpPr/>
          <p:nvPr/>
        </p:nvGrpSpPr>
        <p:grpSpPr>
          <a:xfrm flipH="1">
            <a:off x="865553" y="1430111"/>
            <a:ext cx="4103671" cy="1030198"/>
            <a:chOff x="4567072" y="2784153"/>
            <a:chExt cx="6113040" cy="1811286"/>
          </a:xfrm>
          <a:gradFill flip="none" rotWithShape="1">
            <a:gsLst>
              <a:gs pos="0">
                <a:srgbClr val="BD89A3">
                  <a:tint val="66000"/>
                  <a:satMod val="160000"/>
                </a:srgbClr>
              </a:gs>
              <a:gs pos="50000">
                <a:srgbClr val="BD89A3">
                  <a:tint val="44500"/>
                  <a:satMod val="160000"/>
                </a:srgbClr>
              </a:gs>
              <a:gs pos="100000">
                <a:srgbClr val="BD89A3">
                  <a:tint val="23500"/>
                  <a:satMod val="160000"/>
                </a:srgbClr>
              </a:gs>
            </a:gsLst>
            <a:lin ang="10800000" scaled="1"/>
            <a:tileRect/>
          </a:gradFill>
        </p:grpSpPr>
        <p:sp>
          <p:nvSpPr>
            <p:cNvPr id="57" name="Rectangle 4">
              <a:extLst>
                <a:ext uri="{FF2B5EF4-FFF2-40B4-BE49-F238E27FC236}">
                  <a16:creationId xmlns="" xmlns:a16="http://schemas.microsoft.com/office/drawing/2014/main" id="{34848336-2BE9-4949-8D04-37CB2FE05E4B}"/>
                </a:ext>
              </a:extLst>
            </p:cNvPr>
            <p:cNvSpPr/>
            <p:nvPr/>
          </p:nvSpPr>
          <p:spPr>
            <a:xfrm>
              <a:off x="4572000" y="3731342"/>
              <a:ext cx="1676901" cy="864097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  <a:gd name="connsiteX0" fmla="*/ 0 w 1676900"/>
                <a:gd name="connsiteY0" fmla="*/ 35509 h 908486"/>
                <a:gd name="connsiteX1" fmla="*/ 1659145 w 1676900"/>
                <a:gd name="connsiteY1" fmla="*/ 0 h 908486"/>
                <a:gd name="connsiteX2" fmla="*/ 1676900 w 1676900"/>
                <a:gd name="connsiteY2" fmla="*/ 855218 h 908486"/>
                <a:gd name="connsiteX3" fmla="*/ 0 w 1676900"/>
                <a:gd name="connsiteY3" fmla="*/ 908486 h 908486"/>
                <a:gd name="connsiteX4" fmla="*/ 0 w 1676900"/>
                <a:gd name="connsiteY4" fmla="*/ 35509 h 908486"/>
                <a:gd name="connsiteX0" fmla="*/ 0 w 1676900"/>
                <a:gd name="connsiteY0" fmla="*/ 35509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35509 h 855218"/>
                <a:gd name="connsiteX0" fmla="*/ 0 w 1676900"/>
                <a:gd name="connsiteY0" fmla="*/ 8876 h 855218"/>
                <a:gd name="connsiteX1" fmla="*/ 1659145 w 1676900"/>
                <a:gd name="connsiteY1" fmla="*/ 0 h 855218"/>
                <a:gd name="connsiteX2" fmla="*/ 1676900 w 1676900"/>
                <a:gd name="connsiteY2" fmla="*/ 855218 h 855218"/>
                <a:gd name="connsiteX3" fmla="*/ 26633 w 1676900"/>
                <a:gd name="connsiteY3" fmla="*/ 198272 h 855218"/>
                <a:gd name="connsiteX4" fmla="*/ 0 w 1676900"/>
                <a:gd name="connsiteY4" fmla="*/ 8876 h 855218"/>
                <a:gd name="connsiteX0" fmla="*/ 8878 w 1685778"/>
                <a:gd name="connsiteY0" fmla="*/ 8876 h 855218"/>
                <a:gd name="connsiteX1" fmla="*/ 1668023 w 1685778"/>
                <a:gd name="connsiteY1" fmla="*/ 0 h 855218"/>
                <a:gd name="connsiteX2" fmla="*/ 1685778 w 1685778"/>
                <a:gd name="connsiteY2" fmla="*/ 855218 h 855218"/>
                <a:gd name="connsiteX3" fmla="*/ 0 w 1685778"/>
                <a:gd name="connsiteY3" fmla="*/ 153884 h 855218"/>
                <a:gd name="connsiteX4" fmla="*/ 8878 w 1685778"/>
                <a:gd name="connsiteY4" fmla="*/ 8876 h 855218"/>
                <a:gd name="connsiteX0" fmla="*/ 8878 w 1685778"/>
                <a:gd name="connsiteY0" fmla="*/ 26632 h 872974"/>
                <a:gd name="connsiteX1" fmla="*/ 1676901 w 1685778"/>
                <a:gd name="connsiteY1" fmla="*/ 0 h 872974"/>
                <a:gd name="connsiteX2" fmla="*/ 1685778 w 1685778"/>
                <a:gd name="connsiteY2" fmla="*/ 872974 h 872974"/>
                <a:gd name="connsiteX3" fmla="*/ 0 w 1685778"/>
                <a:gd name="connsiteY3" fmla="*/ 171640 h 872974"/>
                <a:gd name="connsiteX4" fmla="*/ 8878 w 1685778"/>
                <a:gd name="connsiteY4" fmla="*/ 26632 h 872974"/>
                <a:gd name="connsiteX0" fmla="*/ 8878 w 1694655"/>
                <a:gd name="connsiteY0" fmla="*/ 26632 h 801953"/>
                <a:gd name="connsiteX1" fmla="*/ 1676901 w 1694655"/>
                <a:gd name="connsiteY1" fmla="*/ 0 h 801953"/>
                <a:gd name="connsiteX2" fmla="*/ 1694655 w 1694655"/>
                <a:gd name="connsiteY2" fmla="*/ 801953 h 801953"/>
                <a:gd name="connsiteX3" fmla="*/ 0 w 1694655"/>
                <a:gd name="connsiteY3" fmla="*/ 171640 h 801953"/>
                <a:gd name="connsiteX4" fmla="*/ 8878 w 1694655"/>
                <a:gd name="connsiteY4" fmla="*/ 26632 h 801953"/>
                <a:gd name="connsiteX0" fmla="*/ 8878 w 1721288"/>
                <a:gd name="connsiteY0" fmla="*/ 26632 h 872974"/>
                <a:gd name="connsiteX1" fmla="*/ 1676901 w 1721288"/>
                <a:gd name="connsiteY1" fmla="*/ 0 h 872974"/>
                <a:gd name="connsiteX2" fmla="*/ 1721288 w 1721288"/>
                <a:gd name="connsiteY2" fmla="*/ 872974 h 872974"/>
                <a:gd name="connsiteX3" fmla="*/ 0 w 1721288"/>
                <a:gd name="connsiteY3" fmla="*/ 171640 h 872974"/>
                <a:gd name="connsiteX4" fmla="*/ 8878 w 1721288"/>
                <a:gd name="connsiteY4" fmla="*/ 26632 h 872974"/>
                <a:gd name="connsiteX0" fmla="*/ 8878 w 1676901"/>
                <a:gd name="connsiteY0" fmla="*/ 26632 h 855219"/>
                <a:gd name="connsiteX1" fmla="*/ 1676901 w 1676901"/>
                <a:gd name="connsiteY1" fmla="*/ 0 h 855219"/>
                <a:gd name="connsiteX2" fmla="*/ 1676900 w 1676901"/>
                <a:gd name="connsiteY2" fmla="*/ 855219 h 855219"/>
                <a:gd name="connsiteX3" fmla="*/ 0 w 1676901"/>
                <a:gd name="connsiteY3" fmla="*/ 171640 h 855219"/>
                <a:gd name="connsiteX4" fmla="*/ 8878 w 1676901"/>
                <a:gd name="connsiteY4" fmla="*/ 26632 h 855219"/>
                <a:gd name="connsiteX0" fmla="*/ 8878 w 1676901"/>
                <a:gd name="connsiteY0" fmla="*/ 26632 h 943996"/>
                <a:gd name="connsiteX1" fmla="*/ 1676901 w 1676901"/>
                <a:gd name="connsiteY1" fmla="*/ 0 h 943996"/>
                <a:gd name="connsiteX2" fmla="*/ 1668023 w 1676901"/>
                <a:gd name="connsiteY2" fmla="*/ 943996 h 943996"/>
                <a:gd name="connsiteX3" fmla="*/ 0 w 1676901"/>
                <a:gd name="connsiteY3" fmla="*/ 171640 h 943996"/>
                <a:gd name="connsiteX4" fmla="*/ 8878 w 1676901"/>
                <a:gd name="connsiteY4" fmla="*/ 26632 h 943996"/>
                <a:gd name="connsiteX0" fmla="*/ 8878 w 1676901"/>
                <a:gd name="connsiteY0" fmla="*/ 26632 h 864097"/>
                <a:gd name="connsiteX1" fmla="*/ 1676901 w 1676901"/>
                <a:gd name="connsiteY1" fmla="*/ 0 h 864097"/>
                <a:gd name="connsiteX2" fmla="*/ 1659145 w 1676901"/>
                <a:gd name="connsiteY2" fmla="*/ 864097 h 864097"/>
                <a:gd name="connsiteX3" fmla="*/ 0 w 1676901"/>
                <a:gd name="connsiteY3" fmla="*/ 171640 h 864097"/>
                <a:gd name="connsiteX4" fmla="*/ 8878 w 1676901"/>
                <a:gd name="connsiteY4" fmla="*/ 26632 h 86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901" h="864097">
                  <a:moveTo>
                    <a:pt x="8878" y="26632"/>
                  </a:moveTo>
                  <a:lnTo>
                    <a:pt x="1676901" y="0"/>
                  </a:lnTo>
                  <a:cubicBezTo>
                    <a:pt x="1676901" y="285073"/>
                    <a:pt x="1659145" y="579024"/>
                    <a:pt x="1659145" y="864097"/>
                  </a:cubicBezTo>
                  <a:lnTo>
                    <a:pt x="0" y="171640"/>
                  </a:lnTo>
                  <a:lnTo>
                    <a:pt x="8878" y="266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2" name="Rectangle 4">
              <a:extLst>
                <a:ext uri="{FF2B5EF4-FFF2-40B4-BE49-F238E27FC236}">
                  <a16:creationId xmlns="" xmlns:a16="http://schemas.microsoft.com/office/drawing/2014/main" id="{91CAFE70-A120-4719-BAFF-FD57CBAA2369}"/>
                </a:ext>
              </a:extLst>
            </p:cNvPr>
            <p:cNvSpPr/>
            <p:nvPr/>
          </p:nvSpPr>
          <p:spPr>
            <a:xfrm>
              <a:off x="4567072" y="2784153"/>
              <a:ext cx="1685777" cy="1009563"/>
            </a:xfrm>
            <a:custGeom>
              <a:avLst/>
              <a:gdLst>
                <a:gd name="connsiteX0" fmla="*/ 0 w 1872208"/>
                <a:gd name="connsiteY0" fmla="*/ 0 h 864096"/>
                <a:gd name="connsiteX1" fmla="*/ 1872208 w 1872208"/>
                <a:gd name="connsiteY1" fmla="*/ 0 h 864096"/>
                <a:gd name="connsiteX2" fmla="*/ 1872208 w 1872208"/>
                <a:gd name="connsiteY2" fmla="*/ 864096 h 864096"/>
                <a:gd name="connsiteX3" fmla="*/ 0 w 1872208"/>
                <a:gd name="connsiteY3" fmla="*/ 864096 h 864096"/>
                <a:gd name="connsiteX4" fmla="*/ 0 w 1872208"/>
                <a:gd name="connsiteY4" fmla="*/ 0 h 864096"/>
                <a:gd name="connsiteX0" fmla="*/ 0 w 1872208"/>
                <a:gd name="connsiteY0" fmla="*/ 0 h 1849518"/>
                <a:gd name="connsiteX1" fmla="*/ 1872208 w 1872208"/>
                <a:gd name="connsiteY1" fmla="*/ 0 h 1849518"/>
                <a:gd name="connsiteX2" fmla="*/ 1872208 w 1872208"/>
                <a:gd name="connsiteY2" fmla="*/ 864096 h 1849518"/>
                <a:gd name="connsiteX3" fmla="*/ 230819 w 1872208"/>
                <a:gd name="connsiteY3" fmla="*/ 1849518 h 1849518"/>
                <a:gd name="connsiteX4" fmla="*/ 0 w 1872208"/>
                <a:gd name="connsiteY4" fmla="*/ 0 h 1849518"/>
                <a:gd name="connsiteX0" fmla="*/ 0 w 1650267"/>
                <a:gd name="connsiteY0" fmla="*/ 1784411 h 1849518"/>
                <a:gd name="connsiteX1" fmla="*/ 1650267 w 1650267"/>
                <a:gd name="connsiteY1" fmla="*/ 0 h 1849518"/>
                <a:gd name="connsiteX2" fmla="*/ 1650267 w 1650267"/>
                <a:gd name="connsiteY2" fmla="*/ 864096 h 1849518"/>
                <a:gd name="connsiteX3" fmla="*/ 8878 w 1650267"/>
                <a:gd name="connsiteY3" fmla="*/ 1849518 h 1849518"/>
                <a:gd name="connsiteX4" fmla="*/ 0 w 1650267"/>
                <a:gd name="connsiteY4" fmla="*/ 1784411 h 1849518"/>
                <a:gd name="connsiteX0" fmla="*/ 0 w 1668022"/>
                <a:gd name="connsiteY0" fmla="*/ 1784411 h 1849518"/>
                <a:gd name="connsiteX1" fmla="*/ 1650267 w 1668022"/>
                <a:gd name="connsiteY1" fmla="*/ 0 h 1849518"/>
                <a:gd name="connsiteX2" fmla="*/ 1668022 w 1668022"/>
                <a:gd name="connsiteY2" fmla="*/ 855218 h 1849518"/>
                <a:gd name="connsiteX3" fmla="*/ 8878 w 1668022"/>
                <a:gd name="connsiteY3" fmla="*/ 1849518 h 1849518"/>
                <a:gd name="connsiteX4" fmla="*/ 0 w 1668022"/>
                <a:gd name="connsiteY4" fmla="*/ 1784411 h 1849518"/>
                <a:gd name="connsiteX0" fmla="*/ 0 w 1659145"/>
                <a:gd name="connsiteY0" fmla="*/ 843378 h 1849518"/>
                <a:gd name="connsiteX1" fmla="*/ 1641390 w 1659145"/>
                <a:gd name="connsiteY1" fmla="*/ 0 h 1849518"/>
                <a:gd name="connsiteX2" fmla="*/ 1659145 w 1659145"/>
                <a:gd name="connsiteY2" fmla="*/ 855218 h 1849518"/>
                <a:gd name="connsiteX3" fmla="*/ 1 w 1659145"/>
                <a:gd name="connsiteY3" fmla="*/ 1849518 h 1849518"/>
                <a:gd name="connsiteX4" fmla="*/ 0 w 1659145"/>
                <a:gd name="connsiteY4" fmla="*/ 843378 h 1849518"/>
                <a:gd name="connsiteX0" fmla="*/ 0 w 1659145"/>
                <a:gd name="connsiteY0" fmla="*/ 843378 h 945987"/>
                <a:gd name="connsiteX1" fmla="*/ 1641390 w 1659145"/>
                <a:gd name="connsiteY1" fmla="*/ 0 h 945987"/>
                <a:gd name="connsiteX2" fmla="*/ 1659145 w 1659145"/>
                <a:gd name="connsiteY2" fmla="*/ 855218 h 945987"/>
                <a:gd name="connsiteX3" fmla="*/ 8878 w 1659145"/>
                <a:gd name="connsiteY3" fmla="*/ 890730 h 945987"/>
                <a:gd name="connsiteX4" fmla="*/ 0 w 1659145"/>
                <a:gd name="connsiteY4" fmla="*/ 843378 h 945987"/>
                <a:gd name="connsiteX0" fmla="*/ 17755 w 1676900"/>
                <a:gd name="connsiteY0" fmla="*/ 843378 h 948353"/>
                <a:gd name="connsiteX1" fmla="*/ 1659145 w 1676900"/>
                <a:gd name="connsiteY1" fmla="*/ 0 h 948353"/>
                <a:gd name="connsiteX2" fmla="*/ 1676900 w 1676900"/>
                <a:gd name="connsiteY2" fmla="*/ 855218 h 948353"/>
                <a:gd name="connsiteX3" fmla="*/ 0 w 1676900"/>
                <a:gd name="connsiteY3" fmla="*/ 908486 h 948353"/>
                <a:gd name="connsiteX4" fmla="*/ 17755 w 1676900"/>
                <a:gd name="connsiteY4" fmla="*/ 843378 h 948353"/>
                <a:gd name="connsiteX0" fmla="*/ 8878 w 1676900"/>
                <a:gd name="connsiteY0" fmla="*/ 923277 h 1018421"/>
                <a:gd name="connsiteX1" fmla="*/ 1659145 w 1676900"/>
                <a:gd name="connsiteY1" fmla="*/ 0 h 1018421"/>
                <a:gd name="connsiteX2" fmla="*/ 1676900 w 1676900"/>
                <a:gd name="connsiteY2" fmla="*/ 855218 h 1018421"/>
                <a:gd name="connsiteX3" fmla="*/ 0 w 1676900"/>
                <a:gd name="connsiteY3" fmla="*/ 908486 h 1018421"/>
                <a:gd name="connsiteX4" fmla="*/ 8878 w 1676900"/>
                <a:gd name="connsiteY4" fmla="*/ 923277 h 1018421"/>
                <a:gd name="connsiteX0" fmla="*/ 0 w 1685778"/>
                <a:gd name="connsiteY0" fmla="*/ 905521 h 1002679"/>
                <a:gd name="connsiteX1" fmla="*/ 1668023 w 1685778"/>
                <a:gd name="connsiteY1" fmla="*/ 0 h 1002679"/>
                <a:gd name="connsiteX2" fmla="*/ 1685778 w 1685778"/>
                <a:gd name="connsiteY2" fmla="*/ 855218 h 1002679"/>
                <a:gd name="connsiteX3" fmla="*/ 8878 w 1685778"/>
                <a:gd name="connsiteY3" fmla="*/ 908486 h 1002679"/>
                <a:gd name="connsiteX4" fmla="*/ 0 w 1685778"/>
                <a:gd name="connsiteY4" fmla="*/ 905521 h 1002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5778" h="1002679">
                  <a:moveTo>
                    <a:pt x="0" y="905521"/>
                  </a:moveTo>
                  <a:lnTo>
                    <a:pt x="1668023" y="0"/>
                  </a:lnTo>
                  <a:lnTo>
                    <a:pt x="1685778" y="855218"/>
                  </a:lnTo>
                  <a:lnTo>
                    <a:pt x="8878" y="908486"/>
                  </a:lnTo>
                  <a:cubicBezTo>
                    <a:pt x="8878" y="573106"/>
                    <a:pt x="0" y="1240901"/>
                    <a:pt x="0" y="9055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0" name="Rectangle 7">
              <a:extLst>
                <a:ext uri="{FF2B5EF4-FFF2-40B4-BE49-F238E27FC236}">
                  <a16:creationId xmlns="" xmlns:a16="http://schemas.microsoft.com/office/drawing/2014/main" id="{2846717B-0749-4FB1-8FD2-BA9C3AEA786A}"/>
                </a:ext>
              </a:extLst>
            </p:cNvPr>
            <p:cNvSpPr/>
            <p:nvPr/>
          </p:nvSpPr>
          <p:spPr>
            <a:xfrm>
              <a:off x="6228184" y="2787832"/>
              <a:ext cx="4451928" cy="8640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1" name="Rectangle 8">
              <a:extLst>
                <a:ext uri="{FF2B5EF4-FFF2-40B4-BE49-F238E27FC236}">
                  <a16:creationId xmlns="" xmlns:a16="http://schemas.microsoft.com/office/drawing/2014/main" id="{20E4604E-F2B1-47E6-A0BD-B3F29B931BEE}"/>
                </a:ext>
              </a:extLst>
            </p:cNvPr>
            <p:cNvSpPr/>
            <p:nvPr/>
          </p:nvSpPr>
          <p:spPr>
            <a:xfrm>
              <a:off x="6228184" y="3730840"/>
              <a:ext cx="4451928" cy="8640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4417810" y="1677283"/>
            <a:ext cx="3465924" cy="558651"/>
          </a:xfrm>
          <a:prstGeom prst="rect">
            <a:avLst/>
          </a:prstGeom>
          <a:gradFill flip="none" rotWithShape="1">
            <a:gsLst>
              <a:gs pos="0">
                <a:srgbClr val="BD89A3">
                  <a:tint val="66000"/>
                  <a:satMod val="160000"/>
                </a:srgbClr>
              </a:gs>
              <a:gs pos="50000">
                <a:srgbClr val="BD89A3">
                  <a:tint val="44500"/>
                  <a:satMod val="160000"/>
                </a:srgbClr>
              </a:gs>
              <a:gs pos="100000">
                <a:srgbClr val="BD89A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ko-KR" b="1" dirty="0" smtClean="0">
                <a:solidFill>
                  <a:schemeClr val="tx1"/>
                </a:solidFill>
                <a:cs typeface="Arial" pitchFamily="34" charset="0"/>
              </a:rPr>
              <a:t>Научный совет</a:t>
            </a:r>
            <a:endParaRPr lang="ko-KR" altLang="en-US" b="1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83" y="612274"/>
            <a:ext cx="1538278" cy="1058349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287130" y="1956552"/>
            <a:ext cx="305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/>
              <a:t>Представители организаций медицинского образования и науки</a:t>
            </a:r>
            <a:endParaRPr lang="ko-KR" altLang="en-US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8065288" y="1514092"/>
            <a:ext cx="337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/>
              <a:t>Представители МЗ РК</a:t>
            </a:r>
            <a:endParaRPr lang="ko-KR" altLang="en-US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588508" y="1437600"/>
            <a:ext cx="355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/>
              <a:t>Представители экспертных </a:t>
            </a:r>
          </a:p>
          <a:p>
            <a:pPr algn="ctr"/>
            <a:r>
              <a:rPr lang="ru-RU" altLang="ko-KR" sz="1200" dirty="0" smtClean="0"/>
              <a:t>организаций и органов</a:t>
            </a:r>
            <a:endParaRPr lang="ko-KR" altLang="en-US" sz="1200" dirty="0"/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F4B10DB5-C1ED-413A-8661-9E05D3824693}"/>
              </a:ext>
            </a:extLst>
          </p:cNvPr>
          <p:cNvSpPr txBox="1"/>
          <p:nvPr/>
        </p:nvSpPr>
        <p:spPr>
          <a:xfrm>
            <a:off x="654117" y="1960271"/>
            <a:ext cx="355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200" dirty="0" smtClean="0"/>
              <a:t>Ведущие ученые и специалисты в сфере здравоохранения и биомедицины</a:t>
            </a:r>
            <a:endParaRPr lang="ko-KR" altLang="en-US" sz="1200" dirty="0"/>
          </a:p>
        </p:txBody>
      </p:sp>
      <p:sp>
        <p:nvSpPr>
          <p:cNvPr id="66" name="Текст 1"/>
          <p:cNvSpPr>
            <a:spLocks noGrp="1"/>
          </p:cNvSpPr>
          <p:nvPr>
            <p:ph type="body" sz="quarter" idx="10"/>
          </p:nvPr>
        </p:nvSpPr>
        <p:spPr>
          <a:xfrm>
            <a:off x="700322" y="137777"/>
            <a:ext cx="10867132" cy="358323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Отраслевые советы: Научный совет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9" name="Oval 3">
            <a:extLst>
              <a:ext uri="{FF2B5EF4-FFF2-40B4-BE49-F238E27FC236}">
                <a16:creationId xmlns:a16="http://schemas.microsoft.com/office/drawing/2014/main" xmlns="" id="{4F39CEE3-5CB4-4D9B-AF75-423F7507287A}"/>
              </a:ext>
            </a:extLst>
          </p:cNvPr>
          <p:cNvSpPr/>
          <p:nvPr/>
        </p:nvSpPr>
        <p:spPr>
          <a:xfrm>
            <a:off x="1679498" y="3045642"/>
            <a:ext cx="1080000" cy="10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1" name="Oval 5">
            <a:extLst>
              <a:ext uri="{FF2B5EF4-FFF2-40B4-BE49-F238E27FC236}">
                <a16:creationId xmlns:a16="http://schemas.microsoft.com/office/drawing/2014/main" xmlns="" id="{371979D7-A9DE-48BD-8255-F9518CF4A17B}"/>
              </a:ext>
            </a:extLst>
          </p:cNvPr>
          <p:cNvSpPr/>
          <p:nvPr/>
        </p:nvSpPr>
        <p:spPr>
          <a:xfrm>
            <a:off x="5606524" y="3052861"/>
            <a:ext cx="1080000" cy="1080000"/>
          </a:xfrm>
          <a:prstGeom prst="ellipse">
            <a:avLst/>
          </a:prstGeom>
          <a:solidFill>
            <a:srgbClr val="FF9933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02" name="Group 6">
            <a:extLst>
              <a:ext uri="{FF2B5EF4-FFF2-40B4-BE49-F238E27FC236}">
                <a16:creationId xmlns:a16="http://schemas.microsoft.com/office/drawing/2014/main" xmlns="" id="{3BD3EF64-CB7D-43BF-B875-E02F3649B4FA}"/>
              </a:ext>
            </a:extLst>
          </p:cNvPr>
          <p:cNvGrpSpPr/>
          <p:nvPr/>
        </p:nvGrpSpPr>
        <p:grpSpPr>
          <a:xfrm>
            <a:off x="2155269" y="2205577"/>
            <a:ext cx="7991006" cy="926723"/>
            <a:chOff x="403321" y="2848295"/>
            <a:chExt cx="8334279" cy="1121439"/>
          </a:xfrm>
          <a:solidFill>
            <a:schemeClr val="bg1">
              <a:lumMod val="65000"/>
            </a:schemeClr>
          </a:solidFill>
        </p:grpSpPr>
        <p:cxnSp>
          <p:nvCxnSpPr>
            <p:cNvPr id="103" name="Straight Connector 7">
              <a:extLst>
                <a:ext uri="{FF2B5EF4-FFF2-40B4-BE49-F238E27FC236}">
                  <a16:creationId xmlns:a16="http://schemas.microsoft.com/office/drawing/2014/main" xmlns="" id="{E973AB95-A40C-4068-919A-43DFB1B6C350}"/>
                </a:ext>
              </a:extLst>
            </p:cNvPr>
            <p:cNvCxnSpPr>
              <a:cxnSpLocks/>
            </p:cNvCxnSpPr>
            <p:nvPr/>
          </p:nvCxnSpPr>
          <p:spPr>
            <a:xfrm>
              <a:off x="403321" y="3639368"/>
              <a:ext cx="8334279" cy="5656"/>
            </a:xfrm>
            <a:prstGeom prst="line">
              <a:avLst/>
            </a:prstGeom>
            <a:grpFill/>
            <a:ln w="11430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8">
              <a:extLst>
                <a:ext uri="{FF2B5EF4-FFF2-40B4-BE49-F238E27FC236}">
                  <a16:creationId xmlns:a16="http://schemas.microsoft.com/office/drawing/2014/main" xmlns="" id="{2FB39E04-07C4-4CBB-A3F9-D9095DC74433}"/>
                </a:ext>
              </a:extLst>
            </p:cNvPr>
            <p:cNvCxnSpPr/>
            <p:nvPr/>
          </p:nvCxnSpPr>
          <p:spPr>
            <a:xfrm>
              <a:off x="460663" y="3631309"/>
              <a:ext cx="0" cy="313183"/>
            </a:xfrm>
            <a:prstGeom prst="line">
              <a:avLst/>
            </a:prstGeom>
            <a:grpFill/>
            <a:ln w="12065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Down Arrow 23">
              <a:extLst>
                <a:ext uri="{FF2B5EF4-FFF2-40B4-BE49-F238E27FC236}">
                  <a16:creationId xmlns:a16="http://schemas.microsoft.com/office/drawing/2014/main" xmlns="" id="{CDFEF6E1-1C32-4C73-9F59-E11DC2FD4282}"/>
                </a:ext>
              </a:extLst>
            </p:cNvPr>
            <p:cNvSpPr/>
            <p:nvPr/>
          </p:nvSpPr>
          <p:spPr>
            <a:xfrm>
              <a:off x="4249391" y="2848295"/>
              <a:ext cx="665685" cy="734105"/>
            </a:xfrm>
            <a:prstGeom prst="downArrow">
              <a:avLst>
                <a:gd name="adj1" fmla="val 42557"/>
                <a:gd name="adj2" fmla="val 5874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cxnSp>
          <p:nvCxnSpPr>
            <p:cNvPr id="107" name="Straight Connector 9">
              <a:extLst>
                <a:ext uri="{FF2B5EF4-FFF2-40B4-BE49-F238E27FC236}">
                  <a16:creationId xmlns:a16="http://schemas.microsoft.com/office/drawing/2014/main" xmlns="" id="{4F14E16D-B022-4B3F-A146-56EFC87783F4}"/>
                </a:ext>
              </a:extLst>
            </p:cNvPr>
            <p:cNvCxnSpPr/>
            <p:nvPr/>
          </p:nvCxnSpPr>
          <p:spPr>
            <a:xfrm>
              <a:off x="8681045" y="3656551"/>
              <a:ext cx="0" cy="313183"/>
            </a:xfrm>
            <a:prstGeom prst="line">
              <a:avLst/>
            </a:prstGeom>
            <a:grpFill/>
            <a:ln w="120650">
              <a:solidFill>
                <a:srgbClr val="ECECE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">
            <a:extLst>
              <a:ext uri="{FF2B5EF4-FFF2-40B4-BE49-F238E27FC236}">
                <a16:creationId xmlns:a16="http://schemas.microsoft.com/office/drawing/2014/main" xmlns="" id="{3A52DC4E-0951-445A-9A68-D0F5C82CB4C6}"/>
              </a:ext>
            </a:extLst>
          </p:cNvPr>
          <p:cNvCxnSpPr/>
          <p:nvPr/>
        </p:nvCxnSpPr>
        <p:spPr>
          <a:xfrm>
            <a:off x="6155773" y="2864888"/>
            <a:ext cx="0" cy="258806"/>
          </a:xfrm>
          <a:prstGeom prst="line">
            <a:avLst/>
          </a:prstGeom>
          <a:solidFill>
            <a:schemeClr val="bg1">
              <a:lumMod val="9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5">
            <a:extLst>
              <a:ext uri="{FF2B5EF4-FFF2-40B4-BE49-F238E27FC236}">
                <a16:creationId xmlns:a16="http://schemas.microsoft.com/office/drawing/2014/main" xmlns="" id="{371979D7-A9DE-48BD-8255-F9518CF4A17B}"/>
              </a:ext>
            </a:extLst>
          </p:cNvPr>
          <p:cNvSpPr/>
          <p:nvPr/>
        </p:nvSpPr>
        <p:spPr>
          <a:xfrm>
            <a:off x="9561299" y="3002562"/>
            <a:ext cx="1080000" cy="1080000"/>
          </a:xfrm>
          <a:prstGeom prst="ellipse">
            <a:avLst/>
          </a:prstGeom>
          <a:solidFill>
            <a:srgbClr val="9A6A75"/>
          </a:solidFill>
          <a:ln w="1270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1085226" y="4082562"/>
            <a:ext cx="225004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Комитет по биомедицине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5039299" y="4082562"/>
            <a:ext cx="225004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Комитет по клинической медицине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45E494D8-457E-497A-892B-15C857B5F982}"/>
              </a:ext>
            </a:extLst>
          </p:cNvPr>
          <p:cNvSpPr txBox="1"/>
          <p:nvPr/>
        </p:nvSpPr>
        <p:spPr>
          <a:xfrm>
            <a:off x="8944786" y="4060057"/>
            <a:ext cx="236741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Комитет по общественному здравоохранению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7" name="Straight Connector 10">
            <a:extLst>
              <a:ext uri="{FF2B5EF4-FFF2-40B4-BE49-F238E27FC236}">
                <a16:creationId xmlns:a16="http://schemas.microsoft.com/office/drawing/2014/main" xmlns="" id="{3A52DC4E-0951-445A-9A68-D0F5C82CB4C6}"/>
              </a:ext>
            </a:extLst>
          </p:cNvPr>
          <p:cNvCxnSpPr/>
          <p:nvPr/>
        </p:nvCxnSpPr>
        <p:spPr>
          <a:xfrm>
            <a:off x="10092049" y="2812219"/>
            <a:ext cx="0" cy="258806"/>
          </a:xfrm>
          <a:prstGeom prst="line">
            <a:avLst/>
          </a:prstGeom>
          <a:solidFill>
            <a:schemeClr val="bg1">
              <a:lumMod val="95000"/>
            </a:schemeClr>
          </a:solidFill>
          <a:ln w="120650">
            <a:solidFill>
              <a:srgbClr val="EC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oogle Shape;12514;p81"/>
          <p:cNvGrpSpPr/>
          <p:nvPr/>
        </p:nvGrpSpPr>
        <p:grpSpPr>
          <a:xfrm>
            <a:off x="1973107" y="3256251"/>
            <a:ext cx="492780" cy="639545"/>
            <a:chOff x="6275635" y="4282651"/>
            <a:chExt cx="209383" cy="366778"/>
          </a:xfrm>
          <a:solidFill>
            <a:schemeClr val="bg1"/>
          </a:solidFill>
        </p:grpSpPr>
        <p:sp>
          <p:nvSpPr>
            <p:cNvPr id="95" name="Google Shape;12515;p81"/>
            <p:cNvSpPr/>
            <p:nvPr/>
          </p:nvSpPr>
          <p:spPr>
            <a:xfrm>
              <a:off x="6275635" y="4282651"/>
              <a:ext cx="89162" cy="366778"/>
            </a:xfrm>
            <a:custGeom>
              <a:avLst/>
              <a:gdLst/>
              <a:ahLst/>
              <a:cxnLst/>
              <a:rect l="l" t="t" r="r" b="b"/>
              <a:pathLst>
                <a:path w="2799" h="11514" extrusionOk="0">
                  <a:moveTo>
                    <a:pt x="1382" y="1751"/>
                  </a:moveTo>
                  <a:cubicBezTo>
                    <a:pt x="1667" y="1917"/>
                    <a:pt x="1929" y="2084"/>
                    <a:pt x="2132" y="2275"/>
                  </a:cubicBezTo>
                  <a:lnTo>
                    <a:pt x="620" y="2275"/>
                  </a:lnTo>
                  <a:cubicBezTo>
                    <a:pt x="822" y="2084"/>
                    <a:pt x="1084" y="1917"/>
                    <a:pt x="1382" y="1751"/>
                  </a:cubicBezTo>
                  <a:close/>
                  <a:moveTo>
                    <a:pt x="2370" y="2620"/>
                  </a:moveTo>
                  <a:cubicBezTo>
                    <a:pt x="2465" y="2822"/>
                    <a:pt x="2489" y="3048"/>
                    <a:pt x="2382" y="3298"/>
                  </a:cubicBezTo>
                  <a:lnTo>
                    <a:pt x="381" y="3298"/>
                  </a:lnTo>
                  <a:cubicBezTo>
                    <a:pt x="298" y="3084"/>
                    <a:pt x="286" y="2858"/>
                    <a:pt x="381" y="2620"/>
                  </a:cubicBezTo>
                  <a:close/>
                  <a:moveTo>
                    <a:pt x="2144" y="3644"/>
                  </a:moveTo>
                  <a:cubicBezTo>
                    <a:pt x="1953" y="3834"/>
                    <a:pt x="1679" y="4001"/>
                    <a:pt x="1382" y="4168"/>
                  </a:cubicBezTo>
                  <a:cubicBezTo>
                    <a:pt x="1096" y="4001"/>
                    <a:pt x="822" y="3834"/>
                    <a:pt x="620" y="3644"/>
                  </a:cubicBezTo>
                  <a:close/>
                  <a:moveTo>
                    <a:pt x="2441" y="5918"/>
                  </a:moveTo>
                  <a:cubicBezTo>
                    <a:pt x="2334" y="6394"/>
                    <a:pt x="1893" y="6680"/>
                    <a:pt x="1382" y="6966"/>
                  </a:cubicBezTo>
                  <a:cubicBezTo>
                    <a:pt x="881" y="6680"/>
                    <a:pt x="429" y="6394"/>
                    <a:pt x="346" y="5918"/>
                  </a:cubicBezTo>
                  <a:close/>
                  <a:moveTo>
                    <a:pt x="1382" y="7347"/>
                  </a:moveTo>
                  <a:cubicBezTo>
                    <a:pt x="1679" y="7513"/>
                    <a:pt x="1953" y="7680"/>
                    <a:pt x="2144" y="7870"/>
                  </a:cubicBezTo>
                  <a:lnTo>
                    <a:pt x="620" y="7870"/>
                  </a:lnTo>
                  <a:cubicBezTo>
                    <a:pt x="822" y="7680"/>
                    <a:pt x="1096" y="7513"/>
                    <a:pt x="1382" y="7347"/>
                  </a:cubicBezTo>
                  <a:close/>
                  <a:moveTo>
                    <a:pt x="2394" y="8216"/>
                  </a:moveTo>
                  <a:cubicBezTo>
                    <a:pt x="2489" y="8454"/>
                    <a:pt x="2489" y="8680"/>
                    <a:pt x="2382" y="8894"/>
                  </a:cubicBezTo>
                  <a:lnTo>
                    <a:pt x="405" y="8894"/>
                  </a:lnTo>
                  <a:cubicBezTo>
                    <a:pt x="298" y="8656"/>
                    <a:pt x="298" y="8442"/>
                    <a:pt x="405" y="8216"/>
                  </a:cubicBezTo>
                  <a:close/>
                  <a:moveTo>
                    <a:pt x="2132" y="9240"/>
                  </a:moveTo>
                  <a:cubicBezTo>
                    <a:pt x="1929" y="9430"/>
                    <a:pt x="1667" y="9597"/>
                    <a:pt x="1382" y="9764"/>
                  </a:cubicBezTo>
                  <a:cubicBezTo>
                    <a:pt x="1096" y="9597"/>
                    <a:pt x="834" y="9430"/>
                    <a:pt x="620" y="9240"/>
                  </a:cubicBezTo>
                  <a:close/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846"/>
                    <a:pt x="524" y="1251"/>
                    <a:pt x="1072" y="1560"/>
                  </a:cubicBezTo>
                  <a:cubicBezTo>
                    <a:pt x="500" y="1894"/>
                    <a:pt x="0" y="2310"/>
                    <a:pt x="0" y="2965"/>
                  </a:cubicBezTo>
                  <a:cubicBezTo>
                    <a:pt x="0" y="3644"/>
                    <a:pt x="524" y="4049"/>
                    <a:pt x="1072" y="4358"/>
                  </a:cubicBezTo>
                  <a:cubicBezTo>
                    <a:pt x="524" y="4668"/>
                    <a:pt x="0" y="5072"/>
                    <a:pt x="0" y="5763"/>
                  </a:cubicBezTo>
                  <a:cubicBezTo>
                    <a:pt x="0" y="6442"/>
                    <a:pt x="524" y="6847"/>
                    <a:pt x="1072" y="7156"/>
                  </a:cubicBezTo>
                  <a:cubicBezTo>
                    <a:pt x="524" y="7466"/>
                    <a:pt x="0" y="7870"/>
                    <a:pt x="0" y="8549"/>
                  </a:cubicBezTo>
                  <a:cubicBezTo>
                    <a:pt x="0" y="8799"/>
                    <a:pt x="72" y="9002"/>
                    <a:pt x="179" y="9180"/>
                  </a:cubicBezTo>
                  <a:cubicBezTo>
                    <a:pt x="227" y="9240"/>
                    <a:pt x="322" y="9525"/>
                    <a:pt x="1072" y="9954"/>
                  </a:cubicBezTo>
                  <a:cubicBezTo>
                    <a:pt x="524" y="10264"/>
                    <a:pt x="0" y="10668"/>
                    <a:pt x="0" y="11359"/>
                  </a:cubicBezTo>
                  <a:cubicBezTo>
                    <a:pt x="0" y="11442"/>
                    <a:pt x="72" y="11514"/>
                    <a:pt x="167" y="11514"/>
                  </a:cubicBezTo>
                  <a:cubicBezTo>
                    <a:pt x="250" y="11514"/>
                    <a:pt x="322" y="11442"/>
                    <a:pt x="322" y="11359"/>
                  </a:cubicBezTo>
                  <a:cubicBezTo>
                    <a:pt x="322" y="10776"/>
                    <a:pt x="834" y="10466"/>
                    <a:pt x="1393" y="10145"/>
                  </a:cubicBezTo>
                  <a:cubicBezTo>
                    <a:pt x="1965" y="10466"/>
                    <a:pt x="2465" y="10776"/>
                    <a:pt x="2465" y="11359"/>
                  </a:cubicBezTo>
                  <a:cubicBezTo>
                    <a:pt x="2465" y="11442"/>
                    <a:pt x="2548" y="11514"/>
                    <a:pt x="2632" y="11514"/>
                  </a:cubicBezTo>
                  <a:cubicBezTo>
                    <a:pt x="2727" y="11514"/>
                    <a:pt x="2798" y="11442"/>
                    <a:pt x="2798" y="11359"/>
                  </a:cubicBezTo>
                  <a:cubicBezTo>
                    <a:pt x="2798" y="10668"/>
                    <a:pt x="2274" y="10264"/>
                    <a:pt x="1727" y="9954"/>
                  </a:cubicBezTo>
                  <a:cubicBezTo>
                    <a:pt x="2286" y="9633"/>
                    <a:pt x="2798" y="9216"/>
                    <a:pt x="2798" y="8561"/>
                  </a:cubicBezTo>
                  <a:cubicBezTo>
                    <a:pt x="2798" y="7870"/>
                    <a:pt x="2274" y="7466"/>
                    <a:pt x="1727" y="7156"/>
                  </a:cubicBezTo>
                  <a:cubicBezTo>
                    <a:pt x="2274" y="6847"/>
                    <a:pt x="2798" y="6442"/>
                    <a:pt x="2798" y="5763"/>
                  </a:cubicBezTo>
                  <a:cubicBezTo>
                    <a:pt x="2798" y="5608"/>
                    <a:pt x="2763" y="5465"/>
                    <a:pt x="2727" y="5346"/>
                  </a:cubicBezTo>
                  <a:cubicBezTo>
                    <a:pt x="2699" y="5273"/>
                    <a:pt x="2629" y="5227"/>
                    <a:pt x="2560" y="5227"/>
                  </a:cubicBezTo>
                  <a:cubicBezTo>
                    <a:pt x="2539" y="5227"/>
                    <a:pt x="2519" y="5231"/>
                    <a:pt x="2501" y="5239"/>
                  </a:cubicBezTo>
                  <a:cubicBezTo>
                    <a:pt x="2405" y="5263"/>
                    <a:pt x="2370" y="5370"/>
                    <a:pt x="2394" y="5465"/>
                  </a:cubicBezTo>
                  <a:cubicBezTo>
                    <a:pt x="2405" y="5501"/>
                    <a:pt x="2405" y="5549"/>
                    <a:pt x="2405" y="5596"/>
                  </a:cubicBezTo>
                  <a:lnTo>
                    <a:pt x="322" y="5596"/>
                  </a:lnTo>
                  <a:cubicBezTo>
                    <a:pt x="417" y="5132"/>
                    <a:pt x="881" y="4834"/>
                    <a:pt x="1370" y="4549"/>
                  </a:cubicBezTo>
                  <a:cubicBezTo>
                    <a:pt x="1560" y="4656"/>
                    <a:pt x="1774" y="4775"/>
                    <a:pt x="1929" y="4906"/>
                  </a:cubicBezTo>
                  <a:cubicBezTo>
                    <a:pt x="1960" y="4932"/>
                    <a:pt x="1998" y="4944"/>
                    <a:pt x="2035" y="4944"/>
                  </a:cubicBezTo>
                  <a:cubicBezTo>
                    <a:pt x="2084" y="4944"/>
                    <a:pt x="2134" y="4923"/>
                    <a:pt x="2167" y="4882"/>
                  </a:cubicBezTo>
                  <a:cubicBezTo>
                    <a:pt x="2227" y="4811"/>
                    <a:pt x="2215" y="4703"/>
                    <a:pt x="2144" y="4644"/>
                  </a:cubicBezTo>
                  <a:cubicBezTo>
                    <a:pt x="2001" y="4537"/>
                    <a:pt x="1858" y="4453"/>
                    <a:pt x="1703" y="4358"/>
                  </a:cubicBezTo>
                  <a:cubicBezTo>
                    <a:pt x="2263" y="4049"/>
                    <a:pt x="2775" y="3644"/>
                    <a:pt x="2775" y="2965"/>
                  </a:cubicBezTo>
                  <a:cubicBezTo>
                    <a:pt x="2775" y="2727"/>
                    <a:pt x="2703" y="2513"/>
                    <a:pt x="2596" y="2334"/>
                  </a:cubicBezTo>
                  <a:cubicBezTo>
                    <a:pt x="2560" y="2275"/>
                    <a:pt x="2441" y="1989"/>
                    <a:pt x="1703" y="1560"/>
                  </a:cubicBezTo>
                  <a:cubicBezTo>
                    <a:pt x="2263" y="1239"/>
                    <a:pt x="2798" y="846"/>
                    <a:pt x="2798" y="167"/>
                  </a:cubicBezTo>
                  <a:cubicBezTo>
                    <a:pt x="2798" y="72"/>
                    <a:pt x="2727" y="0"/>
                    <a:pt x="2632" y="0"/>
                  </a:cubicBezTo>
                  <a:cubicBezTo>
                    <a:pt x="2548" y="0"/>
                    <a:pt x="2465" y="72"/>
                    <a:pt x="2465" y="167"/>
                  </a:cubicBezTo>
                  <a:cubicBezTo>
                    <a:pt x="2465" y="739"/>
                    <a:pt x="1965" y="1060"/>
                    <a:pt x="1393" y="1370"/>
                  </a:cubicBezTo>
                  <a:cubicBezTo>
                    <a:pt x="834" y="1060"/>
                    <a:pt x="322" y="727"/>
                    <a:pt x="322" y="167"/>
                  </a:cubicBezTo>
                  <a:cubicBezTo>
                    <a:pt x="322" y="72"/>
                    <a:pt x="250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2516;p81"/>
            <p:cNvSpPr/>
            <p:nvPr/>
          </p:nvSpPr>
          <p:spPr>
            <a:xfrm>
              <a:off x="6395474" y="4282651"/>
              <a:ext cx="89544" cy="366778"/>
            </a:xfrm>
            <a:custGeom>
              <a:avLst/>
              <a:gdLst/>
              <a:ahLst/>
              <a:cxnLst/>
              <a:rect l="l" t="t" r="r" b="b"/>
              <a:pathLst>
                <a:path w="2811" h="11514" extrusionOk="0">
                  <a:moveTo>
                    <a:pt x="2799" y="2906"/>
                  </a:moveTo>
                  <a:cubicBezTo>
                    <a:pt x="2799" y="2912"/>
                    <a:pt x="2802" y="2914"/>
                    <a:pt x="2803" y="2914"/>
                  </a:cubicBezTo>
                  <a:cubicBezTo>
                    <a:pt x="2805" y="2914"/>
                    <a:pt x="2805" y="2912"/>
                    <a:pt x="2799" y="2906"/>
                  </a:cubicBezTo>
                  <a:close/>
                  <a:moveTo>
                    <a:pt x="2453" y="3096"/>
                  </a:moveTo>
                  <a:cubicBezTo>
                    <a:pt x="2382" y="3584"/>
                    <a:pt x="1918" y="3870"/>
                    <a:pt x="1406" y="4168"/>
                  </a:cubicBezTo>
                  <a:cubicBezTo>
                    <a:pt x="882" y="3870"/>
                    <a:pt x="417" y="3584"/>
                    <a:pt x="346" y="3096"/>
                  </a:cubicBezTo>
                  <a:close/>
                  <a:moveTo>
                    <a:pt x="1394" y="4549"/>
                  </a:moveTo>
                  <a:cubicBezTo>
                    <a:pt x="1680" y="4715"/>
                    <a:pt x="1965" y="4882"/>
                    <a:pt x="2156" y="5072"/>
                  </a:cubicBezTo>
                  <a:lnTo>
                    <a:pt x="644" y="5072"/>
                  </a:lnTo>
                  <a:cubicBezTo>
                    <a:pt x="834" y="4882"/>
                    <a:pt x="1120" y="4715"/>
                    <a:pt x="1394" y="4549"/>
                  </a:cubicBezTo>
                  <a:close/>
                  <a:moveTo>
                    <a:pt x="2394" y="5418"/>
                  </a:moveTo>
                  <a:cubicBezTo>
                    <a:pt x="2501" y="5644"/>
                    <a:pt x="2501" y="5858"/>
                    <a:pt x="2394" y="6096"/>
                  </a:cubicBezTo>
                  <a:lnTo>
                    <a:pt x="406" y="6096"/>
                  </a:lnTo>
                  <a:cubicBezTo>
                    <a:pt x="298" y="5858"/>
                    <a:pt x="298" y="5644"/>
                    <a:pt x="406" y="5418"/>
                  </a:cubicBezTo>
                  <a:close/>
                  <a:moveTo>
                    <a:pt x="2156" y="6442"/>
                  </a:moveTo>
                  <a:cubicBezTo>
                    <a:pt x="1965" y="6632"/>
                    <a:pt x="1680" y="6799"/>
                    <a:pt x="1406" y="6966"/>
                  </a:cubicBezTo>
                  <a:cubicBezTo>
                    <a:pt x="1120" y="6799"/>
                    <a:pt x="846" y="6632"/>
                    <a:pt x="644" y="6442"/>
                  </a:cubicBezTo>
                  <a:close/>
                  <a:moveTo>
                    <a:pt x="1406" y="7347"/>
                  </a:moveTo>
                  <a:cubicBezTo>
                    <a:pt x="1906" y="7632"/>
                    <a:pt x="2358" y="7918"/>
                    <a:pt x="2453" y="8382"/>
                  </a:cubicBezTo>
                  <a:lnTo>
                    <a:pt x="358" y="8382"/>
                  </a:lnTo>
                  <a:cubicBezTo>
                    <a:pt x="453" y="7918"/>
                    <a:pt x="906" y="7632"/>
                    <a:pt x="1406" y="7347"/>
                  </a:cubicBezTo>
                  <a:close/>
                  <a:moveTo>
                    <a:pt x="2442" y="8716"/>
                  </a:moveTo>
                  <a:cubicBezTo>
                    <a:pt x="2370" y="9180"/>
                    <a:pt x="1906" y="9478"/>
                    <a:pt x="1406" y="9764"/>
                  </a:cubicBezTo>
                  <a:cubicBezTo>
                    <a:pt x="894" y="9478"/>
                    <a:pt x="429" y="9192"/>
                    <a:pt x="346" y="8716"/>
                  </a:cubicBezTo>
                  <a:close/>
                  <a:moveTo>
                    <a:pt x="179" y="0"/>
                  </a:moveTo>
                  <a:cubicBezTo>
                    <a:pt x="96" y="0"/>
                    <a:pt x="13" y="72"/>
                    <a:pt x="13" y="167"/>
                  </a:cubicBezTo>
                  <a:cubicBezTo>
                    <a:pt x="13" y="858"/>
                    <a:pt x="548" y="1251"/>
                    <a:pt x="1084" y="1560"/>
                  </a:cubicBezTo>
                  <a:cubicBezTo>
                    <a:pt x="953" y="1632"/>
                    <a:pt x="834" y="1715"/>
                    <a:pt x="715" y="1786"/>
                  </a:cubicBezTo>
                  <a:cubicBezTo>
                    <a:pt x="584" y="1870"/>
                    <a:pt x="656" y="2096"/>
                    <a:pt x="822" y="2096"/>
                  </a:cubicBezTo>
                  <a:cubicBezTo>
                    <a:pt x="906" y="2096"/>
                    <a:pt x="870" y="2072"/>
                    <a:pt x="1430" y="1751"/>
                  </a:cubicBezTo>
                  <a:cubicBezTo>
                    <a:pt x="1918" y="2036"/>
                    <a:pt x="2370" y="2310"/>
                    <a:pt x="2477" y="2751"/>
                  </a:cubicBezTo>
                  <a:lnTo>
                    <a:pt x="406" y="2751"/>
                  </a:lnTo>
                  <a:cubicBezTo>
                    <a:pt x="417" y="2703"/>
                    <a:pt x="417" y="2644"/>
                    <a:pt x="429" y="2608"/>
                  </a:cubicBezTo>
                  <a:cubicBezTo>
                    <a:pt x="477" y="2513"/>
                    <a:pt x="429" y="2429"/>
                    <a:pt x="346" y="2382"/>
                  </a:cubicBezTo>
                  <a:cubicBezTo>
                    <a:pt x="320" y="2369"/>
                    <a:pt x="295" y="2363"/>
                    <a:pt x="271" y="2363"/>
                  </a:cubicBezTo>
                  <a:cubicBezTo>
                    <a:pt x="208" y="2363"/>
                    <a:pt x="154" y="2404"/>
                    <a:pt x="120" y="2465"/>
                  </a:cubicBezTo>
                  <a:cubicBezTo>
                    <a:pt x="60" y="2608"/>
                    <a:pt x="36" y="2751"/>
                    <a:pt x="13" y="2917"/>
                  </a:cubicBezTo>
                  <a:lnTo>
                    <a:pt x="13" y="2929"/>
                  </a:lnTo>
                  <a:cubicBezTo>
                    <a:pt x="1" y="3620"/>
                    <a:pt x="489" y="4013"/>
                    <a:pt x="1084" y="4358"/>
                  </a:cubicBezTo>
                  <a:cubicBezTo>
                    <a:pt x="537" y="4668"/>
                    <a:pt x="13" y="5072"/>
                    <a:pt x="13" y="5763"/>
                  </a:cubicBezTo>
                  <a:cubicBezTo>
                    <a:pt x="13" y="6442"/>
                    <a:pt x="537" y="6847"/>
                    <a:pt x="1084" y="7156"/>
                  </a:cubicBezTo>
                  <a:cubicBezTo>
                    <a:pt x="513" y="7501"/>
                    <a:pt x="13" y="7882"/>
                    <a:pt x="13" y="8561"/>
                  </a:cubicBezTo>
                  <a:cubicBezTo>
                    <a:pt x="13" y="9240"/>
                    <a:pt x="537" y="9644"/>
                    <a:pt x="1084" y="9954"/>
                  </a:cubicBezTo>
                  <a:cubicBezTo>
                    <a:pt x="537" y="10264"/>
                    <a:pt x="13" y="10668"/>
                    <a:pt x="13" y="11359"/>
                  </a:cubicBezTo>
                  <a:cubicBezTo>
                    <a:pt x="13" y="11442"/>
                    <a:pt x="96" y="11514"/>
                    <a:pt x="179" y="11514"/>
                  </a:cubicBezTo>
                  <a:cubicBezTo>
                    <a:pt x="275" y="11514"/>
                    <a:pt x="346" y="11442"/>
                    <a:pt x="346" y="11359"/>
                  </a:cubicBezTo>
                  <a:cubicBezTo>
                    <a:pt x="346" y="10776"/>
                    <a:pt x="846" y="10466"/>
                    <a:pt x="1418" y="10145"/>
                  </a:cubicBezTo>
                  <a:cubicBezTo>
                    <a:pt x="1977" y="10466"/>
                    <a:pt x="2489" y="10776"/>
                    <a:pt x="2489" y="11359"/>
                  </a:cubicBezTo>
                  <a:cubicBezTo>
                    <a:pt x="2489" y="11442"/>
                    <a:pt x="2561" y="11514"/>
                    <a:pt x="2656" y="11514"/>
                  </a:cubicBezTo>
                  <a:cubicBezTo>
                    <a:pt x="2739" y="11514"/>
                    <a:pt x="2811" y="11442"/>
                    <a:pt x="2811" y="11359"/>
                  </a:cubicBezTo>
                  <a:cubicBezTo>
                    <a:pt x="2811" y="10668"/>
                    <a:pt x="2299" y="10264"/>
                    <a:pt x="1739" y="9954"/>
                  </a:cubicBezTo>
                  <a:cubicBezTo>
                    <a:pt x="2322" y="9609"/>
                    <a:pt x="2811" y="9228"/>
                    <a:pt x="2811" y="8537"/>
                  </a:cubicBezTo>
                  <a:cubicBezTo>
                    <a:pt x="2811" y="7859"/>
                    <a:pt x="2299" y="7466"/>
                    <a:pt x="1739" y="7144"/>
                  </a:cubicBezTo>
                  <a:cubicBezTo>
                    <a:pt x="2299" y="6835"/>
                    <a:pt x="2811" y="6430"/>
                    <a:pt x="2811" y="5739"/>
                  </a:cubicBezTo>
                  <a:cubicBezTo>
                    <a:pt x="2811" y="5061"/>
                    <a:pt x="2299" y="4656"/>
                    <a:pt x="1739" y="4346"/>
                  </a:cubicBezTo>
                  <a:cubicBezTo>
                    <a:pt x="2358" y="4001"/>
                    <a:pt x="2799" y="3632"/>
                    <a:pt x="2799" y="2906"/>
                  </a:cubicBezTo>
                  <a:cubicBezTo>
                    <a:pt x="2775" y="2251"/>
                    <a:pt x="2263" y="1870"/>
                    <a:pt x="1739" y="1560"/>
                  </a:cubicBezTo>
                  <a:cubicBezTo>
                    <a:pt x="2299" y="1251"/>
                    <a:pt x="2811" y="846"/>
                    <a:pt x="2811" y="167"/>
                  </a:cubicBezTo>
                  <a:cubicBezTo>
                    <a:pt x="2811" y="72"/>
                    <a:pt x="2739" y="0"/>
                    <a:pt x="2656" y="0"/>
                  </a:cubicBezTo>
                  <a:cubicBezTo>
                    <a:pt x="2561" y="0"/>
                    <a:pt x="2489" y="72"/>
                    <a:pt x="2489" y="167"/>
                  </a:cubicBezTo>
                  <a:cubicBezTo>
                    <a:pt x="2489" y="739"/>
                    <a:pt x="1977" y="1060"/>
                    <a:pt x="1418" y="1370"/>
                  </a:cubicBezTo>
                  <a:cubicBezTo>
                    <a:pt x="846" y="1060"/>
                    <a:pt x="346" y="727"/>
                    <a:pt x="346" y="167"/>
                  </a:cubicBezTo>
                  <a:cubicBezTo>
                    <a:pt x="346" y="72"/>
                    <a:pt x="275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12704;p81"/>
          <p:cNvGrpSpPr/>
          <p:nvPr/>
        </p:nvGrpSpPr>
        <p:grpSpPr>
          <a:xfrm>
            <a:off x="5887708" y="3242083"/>
            <a:ext cx="536129" cy="655789"/>
            <a:chOff x="8010427" y="3348503"/>
            <a:chExt cx="278795" cy="351615"/>
          </a:xfrm>
          <a:solidFill>
            <a:schemeClr val="bg1"/>
          </a:solidFill>
        </p:grpSpPr>
        <p:sp>
          <p:nvSpPr>
            <p:cNvPr id="124" name="Google Shape;12705;p81"/>
            <p:cNvSpPr/>
            <p:nvPr/>
          </p:nvSpPr>
          <p:spPr>
            <a:xfrm>
              <a:off x="8010427" y="3348503"/>
              <a:ext cx="278795" cy="351615"/>
            </a:xfrm>
            <a:custGeom>
              <a:avLst/>
              <a:gdLst/>
              <a:ahLst/>
              <a:cxnLst/>
              <a:rect l="l" t="t" r="r" b="b"/>
              <a:pathLst>
                <a:path w="8752" h="11038" extrusionOk="0">
                  <a:moveTo>
                    <a:pt x="6216" y="322"/>
                  </a:moveTo>
                  <a:cubicBezTo>
                    <a:pt x="6323" y="322"/>
                    <a:pt x="6406" y="405"/>
                    <a:pt x="6406" y="512"/>
                  </a:cubicBezTo>
                  <a:lnTo>
                    <a:pt x="6406" y="1215"/>
                  </a:lnTo>
                  <a:cubicBezTo>
                    <a:pt x="6406" y="1310"/>
                    <a:pt x="6323" y="1405"/>
                    <a:pt x="6216" y="1405"/>
                  </a:cubicBezTo>
                  <a:lnTo>
                    <a:pt x="5311" y="1405"/>
                  </a:lnTo>
                  <a:cubicBezTo>
                    <a:pt x="5216" y="1405"/>
                    <a:pt x="5144" y="1477"/>
                    <a:pt x="5144" y="1572"/>
                  </a:cubicBezTo>
                  <a:cubicBezTo>
                    <a:pt x="5144" y="1893"/>
                    <a:pt x="4882" y="2144"/>
                    <a:pt x="4561" y="2144"/>
                  </a:cubicBezTo>
                  <a:lnTo>
                    <a:pt x="4203" y="2144"/>
                  </a:lnTo>
                  <a:cubicBezTo>
                    <a:pt x="3882" y="2144"/>
                    <a:pt x="3632" y="1882"/>
                    <a:pt x="3632" y="1572"/>
                  </a:cubicBezTo>
                  <a:cubicBezTo>
                    <a:pt x="3632" y="1477"/>
                    <a:pt x="3549" y="1405"/>
                    <a:pt x="3465" y="1405"/>
                  </a:cubicBezTo>
                  <a:lnTo>
                    <a:pt x="2560" y="1405"/>
                  </a:lnTo>
                  <a:cubicBezTo>
                    <a:pt x="2453" y="1405"/>
                    <a:pt x="2358" y="1310"/>
                    <a:pt x="2358" y="1215"/>
                  </a:cubicBezTo>
                  <a:lnTo>
                    <a:pt x="2346" y="512"/>
                  </a:lnTo>
                  <a:cubicBezTo>
                    <a:pt x="2346" y="405"/>
                    <a:pt x="2441" y="322"/>
                    <a:pt x="2537" y="322"/>
                  </a:cubicBezTo>
                  <a:close/>
                  <a:moveTo>
                    <a:pt x="2525" y="0"/>
                  </a:moveTo>
                  <a:cubicBezTo>
                    <a:pt x="2239" y="0"/>
                    <a:pt x="2025" y="227"/>
                    <a:pt x="2025" y="512"/>
                  </a:cubicBezTo>
                  <a:lnTo>
                    <a:pt x="632" y="512"/>
                  </a:lnTo>
                  <a:cubicBezTo>
                    <a:pt x="274" y="512"/>
                    <a:pt x="1" y="798"/>
                    <a:pt x="1" y="1143"/>
                  </a:cubicBezTo>
                  <a:lnTo>
                    <a:pt x="1" y="7656"/>
                  </a:lnTo>
                  <a:cubicBezTo>
                    <a:pt x="1" y="7739"/>
                    <a:pt x="72" y="7823"/>
                    <a:pt x="155" y="7823"/>
                  </a:cubicBezTo>
                  <a:cubicBezTo>
                    <a:pt x="251" y="7823"/>
                    <a:pt x="322" y="7739"/>
                    <a:pt x="322" y="7656"/>
                  </a:cubicBezTo>
                  <a:lnTo>
                    <a:pt x="322" y="1143"/>
                  </a:lnTo>
                  <a:cubicBezTo>
                    <a:pt x="322" y="965"/>
                    <a:pt x="477" y="822"/>
                    <a:pt x="655" y="822"/>
                  </a:cubicBezTo>
                  <a:lnTo>
                    <a:pt x="1036" y="822"/>
                  </a:lnTo>
                  <a:lnTo>
                    <a:pt x="1036" y="9918"/>
                  </a:lnTo>
                  <a:cubicBezTo>
                    <a:pt x="1036" y="10002"/>
                    <a:pt x="1108" y="10085"/>
                    <a:pt x="1203" y="10085"/>
                  </a:cubicBezTo>
                  <a:lnTo>
                    <a:pt x="7573" y="10085"/>
                  </a:lnTo>
                  <a:cubicBezTo>
                    <a:pt x="7656" y="10085"/>
                    <a:pt x="7728" y="10002"/>
                    <a:pt x="7728" y="9918"/>
                  </a:cubicBezTo>
                  <a:lnTo>
                    <a:pt x="7728" y="822"/>
                  </a:lnTo>
                  <a:lnTo>
                    <a:pt x="8121" y="822"/>
                  </a:lnTo>
                  <a:cubicBezTo>
                    <a:pt x="8299" y="822"/>
                    <a:pt x="8442" y="965"/>
                    <a:pt x="8442" y="1143"/>
                  </a:cubicBezTo>
                  <a:lnTo>
                    <a:pt x="8442" y="10395"/>
                  </a:lnTo>
                  <a:cubicBezTo>
                    <a:pt x="8442" y="10573"/>
                    <a:pt x="8299" y="10716"/>
                    <a:pt x="8121" y="10716"/>
                  </a:cubicBezTo>
                  <a:lnTo>
                    <a:pt x="667" y="10716"/>
                  </a:lnTo>
                  <a:cubicBezTo>
                    <a:pt x="489" y="10716"/>
                    <a:pt x="334" y="10573"/>
                    <a:pt x="334" y="10395"/>
                  </a:cubicBezTo>
                  <a:lnTo>
                    <a:pt x="334" y="8418"/>
                  </a:lnTo>
                  <a:cubicBezTo>
                    <a:pt x="334" y="8323"/>
                    <a:pt x="263" y="8251"/>
                    <a:pt x="167" y="8251"/>
                  </a:cubicBezTo>
                  <a:cubicBezTo>
                    <a:pt x="84" y="8251"/>
                    <a:pt x="12" y="8323"/>
                    <a:pt x="12" y="8418"/>
                  </a:cubicBezTo>
                  <a:lnTo>
                    <a:pt x="12" y="10395"/>
                  </a:lnTo>
                  <a:cubicBezTo>
                    <a:pt x="12" y="10752"/>
                    <a:pt x="298" y="11037"/>
                    <a:pt x="644" y="11037"/>
                  </a:cubicBezTo>
                  <a:lnTo>
                    <a:pt x="8109" y="11037"/>
                  </a:lnTo>
                  <a:cubicBezTo>
                    <a:pt x="8466" y="11037"/>
                    <a:pt x="8740" y="10752"/>
                    <a:pt x="8740" y="10395"/>
                  </a:cubicBezTo>
                  <a:lnTo>
                    <a:pt x="8740" y="1143"/>
                  </a:lnTo>
                  <a:cubicBezTo>
                    <a:pt x="8752" y="810"/>
                    <a:pt x="8454" y="512"/>
                    <a:pt x="8109" y="512"/>
                  </a:cubicBezTo>
                  <a:lnTo>
                    <a:pt x="7299" y="512"/>
                  </a:lnTo>
                  <a:cubicBezTo>
                    <a:pt x="7216" y="512"/>
                    <a:pt x="7144" y="584"/>
                    <a:pt x="7144" y="679"/>
                  </a:cubicBezTo>
                  <a:cubicBezTo>
                    <a:pt x="7144" y="762"/>
                    <a:pt x="7216" y="834"/>
                    <a:pt x="7299" y="834"/>
                  </a:cubicBezTo>
                  <a:lnTo>
                    <a:pt x="7406" y="834"/>
                  </a:lnTo>
                  <a:lnTo>
                    <a:pt x="7406" y="9764"/>
                  </a:lnTo>
                  <a:lnTo>
                    <a:pt x="1370" y="9764"/>
                  </a:lnTo>
                  <a:lnTo>
                    <a:pt x="1370" y="834"/>
                  </a:lnTo>
                  <a:lnTo>
                    <a:pt x="2037" y="834"/>
                  </a:lnTo>
                  <a:lnTo>
                    <a:pt x="2037" y="1215"/>
                  </a:lnTo>
                  <a:cubicBezTo>
                    <a:pt x="2037" y="1489"/>
                    <a:pt x="2263" y="1715"/>
                    <a:pt x="2537" y="1715"/>
                  </a:cubicBezTo>
                  <a:lnTo>
                    <a:pt x="3299" y="1715"/>
                  </a:lnTo>
                  <a:cubicBezTo>
                    <a:pt x="3370" y="2132"/>
                    <a:pt x="3751" y="2465"/>
                    <a:pt x="4192" y="2465"/>
                  </a:cubicBezTo>
                  <a:lnTo>
                    <a:pt x="4549" y="2465"/>
                  </a:lnTo>
                  <a:cubicBezTo>
                    <a:pt x="5001" y="2465"/>
                    <a:pt x="5370" y="2132"/>
                    <a:pt x="5442" y="1715"/>
                  </a:cubicBezTo>
                  <a:lnTo>
                    <a:pt x="6204" y="1715"/>
                  </a:lnTo>
                  <a:cubicBezTo>
                    <a:pt x="6489" y="1715"/>
                    <a:pt x="6704" y="1489"/>
                    <a:pt x="6704" y="1215"/>
                  </a:cubicBezTo>
                  <a:lnTo>
                    <a:pt x="6704" y="512"/>
                  </a:lnTo>
                  <a:cubicBezTo>
                    <a:pt x="6704" y="227"/>
                    <a:pt x="6489" y="0"/>
                    <a:pt x="620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706;p81"/>
            <p:cNvSpPr/>
            <p:nvPr/>
          </p:nvSpPr>
          <p:spPr>
            <a:xfrm>
              <a:off x="8078692" y="3438653"/>
              <a:ext cx="142264" cy="100216"/>
            </a:xfrm>
            <a:custGeom>
              <a:avLst/>
              <a:gdLst/>
              <a:ahLst/>
              <a:cxnLst/>
              <a:rect l="l" t="t" r="r" b="b"/>
              <a:pathLst>
                <a:path w="4466" h="3146" extrusionOk="0">
                  <a:moveTo>
                    <a:pt x="2742" y="1"/>
                  </a:moveTo>
                  <a:cubicBezTo>
                    <a:pt x="2676" y="1"/>
                    <a:pt x="2609" y="43"/>
                    <a:pt x="2584" y="123"/>
                  </a:cubicBezTo>
                  <a:lnTo>
                    <a:pt x="1989" y="2433"/>
                  </a:lnTo>
                  <a:lnTo>
                    <a:pt x="1429" y="778"/>
                  </a:lnTo>
                  <a:cubicBezTo>
                    <a:pt x="1403" y="705"/>
                    <a:pt x="1335" y="665"/>
                    <a:pt x="1268" y="665"/>
                  </a:cubicBezTo>
                  <a:cubicBezTo>
                    <a:pt x="1216" y="665"/>
                    <a:pt x="1163" y="690"/>
                    <a:pt x="1132" y="742"/>
                  </a:cubicBezTo>
                  <a:lnTo>
                    <a:pt x="656" y="1600"/>
                  </a:lnTo>
                  <a:lnTo>
                    <a:pt x="155" y="1600"/>
                  </a:lnTo>
                  <a:cubicBezTo>
                    <a:pt x="72" y="1600"/>
                    <a:pt x="1" y="1671"/>
                    <a:pt x="1" y="1754"/>
                  </a:cubicBezTo>
                  <a:cubicBezTo>
                    <a:pt x="1" y="1850"/>
                    <a:pt x="72" y="1921"/>
                    <a:pt x="155" y="1921"/>
                  </a:cubicBezTo>
                  <a:lnTo>
                    <a:pt x="739" y="1921"/>
                  </a:lnTo>
                  <a:cubicBezTo>
                    <a:pt x="798" y="1921"/>
                    <a:pt x="846" y="1897"/>
                    <a:pt x="894" y="1838"/>
                  </a:cubicBezTo>
                  <a:lnTo>
                    <a:pt x="1227" y="1219"/>
                  </a:lnTo>
                  <a:lnTo>
                    <a:pt x="1858" y="3040"/>
                  </a:lnTo>
                  <a:cubicBezTo>
                    <a:pt x="1887" y="3110"/>
                    <a:pt x="1951" y="3146"/>
                    <a:pt x="2013" y="3146"/>
                  </a:cubicBezTo>
                  <a:cubicBezTo>
                    <a:pt x="2079" y="3146"/>
                    <a:pt x="2143" y="3107"/>
                    <a:pt x="2168" y="3028"/>
                  </a:cubicBezTo>
                  <a:lnTo>
                    <a:pt x="2763" y="683"/>
                  </a:lnTo>
                  <a:lnTo>
                    <a:pt x="3168" y="1802"/>
                  </a:lnTo>
                  <a:cubicBezTo>
                    <a:pt x="3192" y="1861"/>
                    <a:pt x="3251" y="1909"/>
                    <a:pt x="3311" y="1909"/>
                  </a:cubicBezTo>
                  <a:lnTo>
                    <a:pt x="4287" y="1909"/>
                  </a:lnTo>
                  <a:cubicBezTo>
                    <a:pt x="4370" y="1909"/>
                    <a:pt x="4442" y="1838"/>
                    <a:pt x="4442" y="1742"/>
                  </a:cubicBezTo>
                  <a:cubicBezTo>
                    <a:pt x="4466" y="1671"/>
                    <a:pt x="4382" y="1600"/>
                    <a:pt x="4299" y="1600"/>
                  </a:cubicBezTo>
                  <a:lnTo>
                    <a:pt x="3454" y="1600"/>
                  </a:lnTo>
                  <a:lnTo>
                    <a:pt x="2894" y="111"/>
                  </a:lnTo>
                  <a:cubicBezTo>
                    <a:pt x="2865" y="37"/>
                    <a:pt x="2804" y="1"/>
                    <a:pt x="27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707;p81"/>
            <p:cNvSpPr/>
            <p:nvPr/>
          </p:nvSpPr>
          <p:spPr>
            <a:xfrm>
              <a:off x="8079074" y="3574928"/>
              <a:ext cx="141882" cy="10257"/>
            </a:xfrm>
            <a:custGeom>
              <a:avLst/>
              <a:gdLst/>
              <a:ahLst/>
              <a:cxnLst/>
              <a:rect l="l" t="t" r="r" b="b"/>
              <a:pathLst>
                <a:path w="4454" h="322" extrusionOk="0">
                  <a:moveTo>
                    <a:pt x="167" y="0"/>
                  </a:moveTo>
                  <a:cubicBezTo>
                    <a:pt x="72" y="0"/>
                    <a:pt x="1" y="72"/>
                    <a:pt x="1" y="155"/>
                  </a:cubicBezTo>
                  <a:cubicBezTo>
                    <a:pt x="1" y="250"/>
                    <a:pt x="72" y="322"/>
                    <a:pt x="167" y="322"/>
                  </a:cubicBezTo>
                  <a:lnTo>
                    <a:pt x="4287" y="322"/>
                  </a:lnTo>
                  <a:cubicBezTo>
                    <a:pt x="4370" y="322"/>
                    <a:pt x="4454" y="250"/>
                    <a:pt x="4454" y="155"/>
                  </a:cubicBezTo>
                  <a:cubicBezTo>
                    <a:pt x="4454" y="72"/>
                    <a:pt x="4370" y="0"/>
                    <a:pt x="42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08;p81"/>
            <p:cNvSpPr/>
            <p:nvPr/>
          </p:nvSpPr>
          <p:spPr>
            <a:xfrm>
              <a:off x="8079074" y="3619685"/>
              <a:ext cx="141882" cy="10640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1" y="84"/>
                    <a:pt x="1" y="167"/>
                  </a:cubicBezTo>
                  <a:cubicBezTo>
                    <a:pt x="1" y="262"/>
                    <a:pt x="72" y="334"/>
                    <a:pt x="167" y="334"/>
                  </a:cubicBezTo>
                  <a:lnTo>
                    <a:pt x="4287" y="334"/>
                  </a:lnTo>
                  <a:cubicBezTo>
                    <a:pt x="4370" y="334"/>
                    <a:pt x="4454" y="262"/>
                    <a:pt x="4454" y="167"/>
                  </a:cubicBezTo>
                  <a:cubicBezTo>
                    <a:pt x="4454" y="84"/>
                    <a:pt x="4370" y="0"/>
                    <a:pt x="42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" name="Google Shape;13496;p82"/>
          <p:cNvGrpSpPr/>
          <p:nvPr/>
        </p:nvGrpSpPr>
        <p:grpSpPr>
          <a:xfrm>
            <a:off x="9829362" y="3189969"/>
            <a:ext cx="599066" cy="651335"/>
            <a:chOff x="6707084" y="3387403"/>
            <a:chExt cx="261145" cy="308504"/>
          </a:xfrm>
          <a:solidFill>
            <a:schemeClr val="bg1"/>
          </a:solidFill>
        </p:grpSpPr>
        <p:sp>
          <p:nvSpPr>
            <p:cNvPr id="129" name="Google Shape;13497;p82"/>
            <p:cNvSpPr/>
            <p:nvPr/>
          </p:nvSpPr>
          <p:spPr>
            <a:xfrm>
              <a:off x="6726053" y="3542403"/>
              <a:ext cx="68238" cy="153504"/>
            </a:xfrm>
            <a:custGeom>
              <a:avLst/>
              <a:gdLst/>
              <a:ahLst/>
              <a:cxnLst/>
              <a:rect l="l" t="t" r="r" b="b"/>
              <a:pathLst>
                <a:path w="2144" h="4823" extrusionOk="0">
                  <a:moveTo>
                    <a:pt x="1203" y="286"/>
                  </a:moveTo>
                  <a:cubicBezTo>
                    <a:pt x="1381" y="286"/>
                    <a:pt x="1524" y="417"/>
                    <a:pt x="1524" y="596"/>
                  </a:cubicBezTo>
                  <a:lnTo>
                    <a:pt x="1524" y="893"/>
                  </a:lnTo>
                  <a:cubicBezTo>
                    <a:pt x="1524" y="1143"/>
                    <a:pt x="1310" y="1358"/>
                    <a:pt x="1060" y="1358"/>
                  </a:cubicBezTo>
                  <a:cubicBezTo>
                    <a:pt x="810" y="1358"/>
                    <a:pt x="596" y="1143"/>
                    <a:pt x="596" y="893"/>
                  </a:cubicBezTo>
                  <a:lnTo>
                    <a:pt x="596" y="596"/>
                  </a:lnTo>
                  <a:cubicBezTo>
                    <a:pt x="596" y="417"/>
                    <a:pt x="726" y="286"/>
                    <a:pt x="905" y="286"/>
                  </a:cubicBezTo>
                  <a:close/>
                  <a:moveTo>
                    <a:pt x="1227" y="1643"/>
                  </a:moveTo>
                  <a:lnTo>
                    <a:pt x="1227" y="1715"/>
                  </a:lnTo>
                  <a:cubicBezTo>
                    <a:pt x="1227" y="1774"/>
                    <a:pt x="1238" y="1822"/>
                    <a:pt x="1262" y="1858"/>
                  </a:cubicBezTo>
                  <a:lnTo>
                    <a:pt x="1060" y="2036"/>
                  </a:lnTo>
                  <a:lnTo>
                    <a:pt x="846" y="1846"/>
                  </a:lnTo>
                  <a:cubicBezTo>
                    <a:pt x="881" y="1798"/>
                    <a:pt x="893" y="1762"/>
                    <a:pt x="893" y="1703"/>
                  </a:cubicBezTo>
                  <a:lnTo>
                    <a:pt x="893" y="1643"/>
                  </a:lnTo>
                  <a:close/>
                  <a:moveTo>
                    <a:pt x="1060" y="2036"/>
                  </a:moveTo>
                  <a:cubicBezTo>
                    <a:pt x="1060" y="2048"/>
                    <a:pt x="1057" y="2054"/>
                    <a:pt x="1055" y="2054"/>
                  </a:cubicBezTo>
                  <a:cubicBezTo>
                    <a:pt x="1054" y="2054"/>
                    <a:pt x="1054" y="2048"/>
                    <a:pt x="1060" y="2036"/>
                  </a:cubicBezTo>
                  <a:close/>
                  <a:moveTo>
                    <a:pt x="905" y="0"/>
                  </a:moveTo>
                  <a:cubicBezTo>
                    <a:pt x="584" y="0"/>
                    <a:pt x="310" y="274"/>
                    <a:pt x="310" y="596"/>
                  </a:cubicBezTo>
                  <a:lnTo>
                    <a:pt x="310" y="893"/>
                  </a:lnTo>
                  <a:cubicBezTo>
                    <a:pt x="310" y="1143"/>
                    <a:pt x="429" y="1358"/>
                    <a:pt x="607" y="1489"/>
                  </a:cubicBezTo>
                  <a:lnTo>
                    <a:pt x="607" y="1703"/>
                  </a:lnTo>
                  <a:lnTo>
                    <a:pt x="607" y="1715"/>
                  </a:lnTo>
                  <a:lnTo>
                    <a:pt x="250" y="1893"/>
                  </a:lnTo>
                  <a:cubicBezTo>
                    <a:pt x="107" y="1965"/>
                    <a:pt x="0" y="2120"/>
                    <a:pt x="0" y="2298"/>
                  </a:cubicBezTo>
                  <a:lnTo>
                    <a:pt x="0" y="3632"/>
                  </a:lnTo>
                  <a:cubicBezTo>
                    <a:pt x="0" y="3751"/>
                    <a:pt x="36" y="3870"/>
                    <a:pt x="107" y="3965"/>
                  </a:cubicBezTo>
                  <a:lnTo>
                    <a:pt x="250" y="4179"/>
                  </a:lnTo>
                  <a:cubicBezTo>
                    <a:pt x="286" y="4227"/>
                    <a:pt x="310" y="4298"/>
                    <a:pt x="310" y="4358"/>
                  </a:cubicBezTo>
                  <a:lnTo>
                    <a:pt x="310" y="4679"/>
                  </a:lnTo>
                  <a:cubicBezTo>
                    <a:pt x="310" y="4751"/>
                    <a:pt x="369" y="4822"/>
                    <a:pt x="465" y="4822"/>
                  </a:cubicBezTo>
                  <a:cubicBezTo>
                    <a:pt x="536" y="4822"/>
                    <a:pt x="607" y="4763"/>
                    <a:pt x="607" y="4679"/>
                  </a:cubicBezTo>
                  <a:lnTo>
                    <a:pt x="607" y="4358"/>
                  </a:lnTo>
                  <a:cubicBezTo>
                    <a:pt x="607" y="4239"/>
                    <a:pt x="584" y="4120"/>
                    <a:pt x="512" y="4036"/>
                  </a:cubicBezTo>
                  <a:lnTo>
                    <a:pt x="357" y="3810"/>
                  </a:lnTo>
                  <a:cubicBezTo>
                    <a:pt x="334" y="3763"/>
                    <a:pt x="298" y="3691"/>
                    <a:pt x="298" y="3632"/>
                  </a:cubicBezTo>
                  <a:lnTo>
                    <a:pt x="298" y="2298"/>
                  </a:lnTo>
                  <a:cubicBezTo>
                    <a:pt x="298" y="2239"/>
                    <a:pt x="334" y="2179"/>
                    <a:pt x="381" y="2143"/>
                  </a:cubicBezTo>
                  <a:lnTo>
                    <a:pt x="643" y="2024"/>
                  </a:lnTo>
                  <a:lnTo>
                    <a:pt x="857" y="2251"/>
                  </a:lnTo>
                  <a:cubicBezTo>
                    <a:pt x="929" y="2310"/>
                    <a:pt x="1000" y="2334"/>
                    <a:pt x="1072" y="2334"/>
                  </a:cubicBezTo>
                  <a:cubicBezTo>
                    <a:pt x="1143" y="2334"/>
                    <a:pt x="1227" y="2310"/>
                    <a:pt x="1286" y="2251"/>
                  </a:cubicBezTo>
                  <a:lnTo>
                    <a:pt x="1500" y="2024"/>
                  </a:lnTo>
                  <a:lnTo>
                    <a:pt x="1762" y="2143"/>
                  </a:lnTo>
                  <a:cubicBezTo>
                    <a:pt x="1822" y="2179"/>
                    <a:pt x="1846" y="2239"/>
                    <a:pt x="1846" y="2298"/>
                  </a:cubicBezTo>
                  <a:lnTo>
                    <a:pt x="1846" y="3632"/>
                  </a:lnTo>
                  <a:cubicBezTo>
                    <a:pt x="1846" y="3691"/>
                    <a:pt x="1834" y="3751"/>
                    <a:pt x="1786" y="3810"/>
                  </a:cubicBezTo>
                  <a:lnTo>
                    <a:pt x="1643" y="4036"/>
                  </a:lnTo>
                  <a:cubicBezTo>
                    <a:pt x="1572" y="4144"/>
                    <a:pt x="1536" y="4239"/>
                    <a:pt x="1536" y="4358"/>
                  </a:cubicBezTo>
                  <a:lnTo>
                    <a:pt x="1536" y="4679"/>
                  </a:lnTo>
                  <a:cubicBezTo>
                    <a:pt x="1536" y="4751"/>
                    <a:pt x="1596" y="4822"/>
                    <a:pt x="1679" y="4822"/>
                  </a:cubicBezTo>
                  <a:cubicBezTo>
                    <a:pt x="1750" y="4822"/>
                    <a:pt x="1834" y="4763"/>
                    <a:pt x="1834" y="4679"/>
                  </a:cubicBezTo>
                  <a:lnTo>
                    <a:pt x="1834" y="4358"/>
                  </a:lnTo>
                  <a:cubicBezTo>
                    <a:pt x="1834" y="4298"/>
                    <a:pt x="1846" y="4239"/>
                    <a:pt x="1893" y="4179"/>
                  </a:cubicBezTo>
                  <a:lnTo>
                    <a:pt x="2036" y="3965"/>
                  </a:lnTo>
                  <a:cubicBezTo>
                    <a:pt x="2096" y="3858"/>
                    <a:pt x="2143" y="3751"/>
                    <a:pt x="2143" y="3632"/>
                  </a:cubicBezTo>
                  <a:lnTo>
                    <a:pt x="2143" y="2298"/>
                  </a:lnTo>
                  <a:cubicBezTo>
                    <a:pt x="2096" y="2120"/>
                    <a:pt x="2012" y="1965"/>
                    <a:pt x="1858" y="1893"/>
                  </a:cubicBezTo>
                  <a:lnTo>
                    <a:pt x="1500" y="1715"/>
                  </a:lnTo>
                  <a:lnTo>
                    <a:pt x="1500" y="1703"/>
                  </a:lnTo>
                  <a:lnTo>
                    <a:pt x="1500" y="1489"/>
                  </a:lnTo>
                  <a:cubicBezTo>
                    <a:pt x="1679" y="1358"/>
                    <a:pt x="1798" y="1131"/>
                    <a:pt x="1798" y="893"/>
                  </a:cubicBezTo>
                  <a:lnTo>
                    <a:pt x="1798" y="596"/>
                  </a:lnTo>
                  <a:cubicBezTo>
                    <a:pt x="1798" y="274"/>
                    <a:pt x="1536" y="0"/>
                    <a:pt x="12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498;p82"/>
            <p:cNvSpPr/>
            <p:nvPr/>
          </p:nvSpPr>
          <p:spPr>
            <a:xfrm>
              <a:off x="6803362" y="3542403"/>
              <a:ext cx="68238" cy="153504"/>
            </a:xfrm>
            <a:custGeom>
              <a:avLst/>
              <a:gdLst/>
              <a:ahLst/>
              <a:cxnLst/>
              <a:rect l="l" t="t" r="r" b="b"/>
              <a:pathLst>
                <a:path w="2144" h="4823" extrusionOk="0">
                  <a:moveTo>
                    <a:pt x="1203" y="286"/>
                  </a:moveTo>
                  <a:cubicBezTo>
                    <a:pt x="1381" y="286"/>
                    <a:pt x="1512" y="417"/>
                    <a:pt x="1512" y="596"/>
                  </a:cubicBezTo>
                  <a:lnTo>
                    <a:pt x="1512" y="893"/>
                  </a:lnTo>
                  <a:cubicBezTo>
                    <a:pt x="1512" y="1143"/>
                    <a:pt x="1310" y="1358"/>
                    <a:pt x="1060" y="1358"/>
                  </a:cubicBezTo>
                  <a:cubicBezTo>
                    <a:pt x="798" y="1358"/>
                    <a:pt x="595" y="1143"/>
                    <a:pt x="595" y="893"/>
                  </a:cubicBezTo>
                  <a:lnTo>
                    <a:pt x="595" y="596"/>
                  </a:lnTo>
                  <a:cubicBezTo>
                    <a:pt x="595" y="417"/>
                    <a:pt x="726" y="286"/>
                    <a:pt x="905" y="286"/>
                  </a:cubicBezTo>
                  <a:close/>
                  <a:moveTo>
                    <a:pt x="1215" y="1643"/>
                  </a:moveTo>
                  <a:lnTo>
                    <a:pt x="1215" y="1715"/>
                  </a:lnTo>
                  <a:cubicBezTo>
                    <a:pt x="1215" y="1774"/>
                    <a:pt x="1226" y="1822"/>
                    <a:pt x="1262" y="1858"/>
                  </a:cubicBezTo>
                  <a:lnTo>
                    <a:pt x="1060" y="2036"/>
                  </a:lnTo>
                  <a:lnTo>
                    <a:pt x="845" y="1846"/>
                  </a:lnTo>
                  <a:cubicBezTo>
                    <a:pt x="881" y="1798"/>
                    <a:pt x="893" y="1762"/>
                    <a:pt x="893" y="1703"/>
                  </a:cubicBezTo>
                  <a:lnTo>
                    <a:pt x="893" y="1643"/>
                  </a:lnTo>
                  <a:close/>
                  <a:moveTo>
                    <a:pt x="1060" y="2036"/>
                  </a:moveTo>
                  <a:cubicBezTo>
                    <a:pt x="1060" y="2048"/>
                    <a:pt x="1054" y="2054"/>
                    <a:pt x="1051" y="2054"/>
                  </a:cubicBezTo>
                  <a:cubicBezTo>
                    <a:pt x="1048" y="2054"/>
                    <a:pt x="1048" y="2048"/>
                    <a:pt x="1060" y="2036"/>
                  </a:cubicBezTo>
                  <a:close/>
                  <a:moveTo>
                    <a:pt x="905" y="0"/>
                  </a:moveTo>
                  <a:cubicBezTo>
                    <a:pt x="583" y="0"/>
                    <a:pt x="310" y="274"/>
                    <a:pt x="310" y="596"/>
                  </a:cubicBezTo>
                  <a:lnTo>
                    <a:pt x="310" y="893"/>
                  </a:lnTo>
                  <a:cubicBezTo>
                    <a:pt x="310" y="1143"/>
                    <a:pt x="429" y="1358"/>
                    <a:pt x="607" y="1489"/>
                  </a:cubicBezTo>
                  <a:lnTo>
                    <a:pt x="607" y="1703"/>
                  </a:lnTo>
                  <a:lnTo>
                    <a:pt x="607" y="1715"/>
                  </a:lnTo>
                  <a:lnTo>
                    <a:pt x="250" y="1893"/>
                  </a:lnTo>
                  <a:cubicBezTo>
                    <a:pt x="107" y="1965"/>
                    <a:pt x="0" y="2120"/>
                    <a:pt x="0" y="2298"/>
                  </a:cubicBezTo>
                  <a:lnTo>
                    <a:pt x="0" y="3632"/>
                  </a:lnTo>
                  <a:cubicBezTo>
                    <a:pt x="0" y="3751"/>
                    <a:pt x="24" y="3870"/>
                    <a:pt x="107" y="3965"/>
                  </a:cubicBezTo>
                  <a:lnTo>
                    <a:pt x="250" y="4179"/>
                  </a:lnTo>
                  <a:cubicBezTo>
                    <a:pt x="286" y="4227"/>
                    <a:pt x="310" y="4298"/>
                    <a:pt x="310" y="4358"/>
                  </a:cubicBezTo>
                  <a:lnTo>
                    <a:pt x="310" y="4679"/>
                  </a:lnTo>
                  <a:cubicBezTo>
                    <a:pt x="310" y="4751"/>
                    <a:pt x="369" y="4822"/>
                    <a:pt x="464" y="4822"/>
                  </a:cubicBezTo>
                  <a:cubicBezTo>
                    <a:pt x="548" y="4822"/>
                    <a:pt x="607" y="4763"/>
                    <a:pt x="607" y="4679"/>
                  </a:cubicBezTo>
                  <a:lnTo>
                    <a:pt x="607" y="4358"/>
                  </a:lnTo>
                  <a:cubicBezTo>
                    <a:pt x="607" y="4239"/>
                    <a:pt x="583" y="4120"/>
                    <a:pt x="500" y="4036"/>
                  </a:cubicBezTo>
                  <a:lnTo>
                    <a:pt x="357" y="3810"/>
                  </a:lnTo>
                  <a:cubicBezTo>
                    <a:pt x="322" y="3763"/>
                    <a:pt x="298" y="3691"/>
                    <a:pt x="298" y="3632"/>
                  </a:cubicBezTo>
                  <a:lnTo>
                    <a:pt x="298" y="2298"/>
                  </a:lnTo>
                  <a:cubicBezTo>
                    <a:pt x="298" y="2239"/>
                    <a:pt x="322" y="2179"/>
                    <a:pt x="381" y="2143"/>
                  </a:cubicBezTo>
                  <a:lnTo>
                    <a:pt x="631" y="2024"/>
                  </a:lnTo>
                  <a:lnTo>
                    <a:pt x="857" y="2251"/>
                  </a:lnTo>
                  <a:cubicBezTo>
                    <a:pt x="917" y="2310"/>
                    <a:pt x="1000" y="2334"/>
                    <a:pt x="1072" y="2334"/>
                  </a:cubicBezTo>
                  <a:cubicBezTo>
                    <a:pt x="1143" y="2334"/>
                    <a:pt x="1215" y="2310"/>
                    <a:pt x="1274" y="2251"/>
                  </a:cubicBezTo>
                  <a:lnTo>
                    <a:pt x="1500" y="2024"/>
                  </a:lnTo>
                  <a:lnTo>
                    <a:pt x="1750" y="2143"/>
                  </a:lnTo>
                  <a:cubicBezTo>
                    <a:pt x="1810" y="2179"/>
                    <a:pt x="1846" y="2239"/>
                    <a:pt x="1846" y="2298"/>
                  </a:cubicBezTo>
                  <a:lnTo>
                    <a:pt x="1846" y="3632"/>
                  </a:lnTo>
                  <a:cubicBezTo>
                    <a:pt x="1846" y="3691"/>
                    <a:pt x="1834" y="3751"/>
                    <a:pt x="1786" y="3810"/>
                  </a:cubicBezTo>
                  <a:lnTo>
                    <a:pt x="1631" y="4036"/>
                  </a:lnTo>
                  <a:cubicBezTo>
                    <a:pt x="1572" y="4144"/>
                    <a:pt x="1524" y="4239"/>
                    <a:pt x="1524" y="4358"/>
                  </a:cubicBezTo>
                  <a:lnTo>
                    <a:pt x="1524" y="4679"/>
                  </a:lnTo>
                  <a:cubicBezTo>
                    <a:pt x="1524" y="4751"/>
                    <a:pt x="1596" y="4822"/>
                    <a:pt x="1679" y="4822"/>
                  </a:cubicBezTo>
                  <a:cubicBezTo>
                    <a:pt x="1750" y="4822"/>
                    <a:pt x="1822" y="4763"/>
                    <a:pt x="1822" y="4679"/>
                  </a:cubicBezTo>
                  <a:lnTo>
                    <a:pt x="1822" y="4358"/>
                  </a:lnTo>
                  <a:cubicBezTo>
                    <a:pt x="1822" y="4298"/>
                    <a:pt x="1846" y="4239"/>
                    <a:pt x="1893" y="4179"/>
                  </a:cubicBezTo>
                  <a:lnTo>
                    <a:pt x="2036" y="3965"/>
                  </a:lnTo>
                  <a:cubicBezTo>
                    <a:pt x="2096" y="3858"/>
                    <a:pt x="2143" y="3751"/>
                    <a:pt x="2143" y="3632"/>
                  </a:cubicBezTo>
                  <a:lnTo>
                    <a:pt x="2143" y="2298"/>
                  </a:lnTo>
                  <a:cubicBezTo>
                    <a:pt x="2096" y="2120"/>
                    <a:pt x="2012" y="1965"/>
                    <a:pt x="1857" y="1893"/>
                  </a:cubicBezTo>
                  <a:lnTo>
                    <a:pt x="1500" y="1715"/>
                  </a:lnTo>
                  <a:lnTo>
                    <a:pt x="1500" y="1703"/>
                  </a:lnTo>
                  <a:lnTo>
                    <a:pt x="1500" y="1489"/>
                  </a:lnTo>
                  <a:cubicBezTo>
                    <a:pt x="1679" y="1358"/>
                    <a:pt x="1798" y="1131"/>
                    <a:pt x="1798" y="893"/>
                  </a:cubicBezTo>
                  <a:lnTo>
                    <a:pt x="1798" y="596"/>
                  </a:lnTo>
                  <a:cubicBezTo>
                    <a:pt x="1798" y="274"/>
                    <a:pt x="1536" y="0"/>
                    <a:pt x="12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499;p82"/>
            <p:cNvSpPr/>
            <p:nvPr/>
          </p:nvSpPr>
          <p:spPr>
            <a:xfrm>
              <a:off x="6880289" y="3542403"/>
              <a:ext cx="68620" cy="153504"/>
            </a:xfrm>
            <a:custGeom>
              <a:avLst/>
              <a:gdLst/>
              <a:ahLst/>
              <a:cxnLst/>
              <a:rect l="l" t="t" r="r" b="b"/>
              <a:pathLst>
                <a:path w="2156" h="4823" extrusionOk="0">
                  <a:moveTo>
                    <a:pt x="1214" y="286"/>
                  </a:moveTo>
                  <a:cubicBezTo>
                    <a:pt x="1393" y="286"/>
                    <a:pt x="1524" y="417"/>
                    <a:pt x="1524" y="596"/>
                  </a:cubicBezTo>
                  <a:lnTo>
                    <a:pt x="1524" y="893"/>
                  </a:lnTo>
                  <a:cubicBezTo>
                    <a:pt x="1524" y="1143"/>
                    <a:pt x="1322" y="1358"/>
                    <a:pt x="1060" y="1358"/>
                  </a:cubicBezTo>
                  <a:cubicBezTo>
                    <a:pt x="810" y="1358"/>
                    <a:pt x="607" y="1143"/>
                    <a:pt x="607" y="893"/>
                  </a:cubicBezTo>
                  <a:lnTo>
                    <a:pt x="607" y="596"/>
                  </a:lnTo>
                  <a:cubicBezTo>
                    <a:pt x="607" y="417"/>
                    <a:pt x="738" y="286"/>
                    <a:pt x="917" y="286"/>
                  </a:cubicBezTo>
                  <a:close/>
                  <a:moveTo>
                    <a:pt x="1226" y="1643"/>
                  </a:moveTo>
                  <a:lnTo>
                    <a:pt x="1226" y="1715"/>
                  </a:lnTo>
                  <a:cubicBezTo>
                    <a:pt x="1226" y="1774"/>
                    <a:pt x="1238" y="1822"/>
                    <a:pt x="1274" y="1858"/>
                  </a:cubicBezTo>
                  <a:lnTo>
                    <a:pt x="1060" y="2036"/>
                  </a:lnTo>
                  <a:lnTo>
                    <a:pt x="857" y="1846"/>
                  </a:lnTo>
                  <a:cubicBezTo>
                    <a:pt x="881" y="1798"/>
                    <a:pt x="893" y="1762"/>
                    <a:pt x="893" y="1703"/>
                  </a:cubicBezTo>
                  <a:lnTo>
                    <a:pt x="893" y="1643"/>
                  </a:lnTo>
                  <a:close/>
                  <a:moveTo>
                    <a:pt x="917" y="0"/>
                  </a:moveTo>
                  <a:cubicBezTo>
                    <a:pt x="583" y="0"/>
                    <a:pt x="322" y="274"/>
                    <a:pt x="322" y="596"/>
                  </a:cubicBezTo>
                  <a:lnTo>
                    <a:pt x="322" y="893"/>
                  </a:lnTo>
                  <a:cubicBezTo>
                    <a:pt x="322" y="1143"/>
                    <a:pt x="441" y="1358"/>
                    <a:pt x="619" y="1489"/>
                  </a:cubicBezTo>
                  <a:lnTo>
                    <a:pt x="619" y="1703"/>
                  </a:lnTo>
                  <a:lnTo>
                    <a:pt x="619" y="1715"/>
                  </a:lnTo>
                  <a:lnTo>
                    <a:pt x="262" y="1893"/>
                  </a:lnTo>
                  <a:cubicBezTo>
                    <a:pt x="107" y="1965"/>
                    <a:pt x="0" y="2120"/>
                    <a:pt x="0" y="2298"/>
                  </a:cubicBezTo>
                  <a:lnTo>
                    <a:pt x="0" y="3632"/>
                  </a:lnTo>
                  <a:cubicBezTo>
                    <a:pt x="0" y="3751"/>
                    <a:pt x="36" y="3870"/>
                    <a:pt x="107" y="3965"/>
                  </a:cubicBezTo>
                  <a:lnTo>
                    <a:pt x="262" y="4179"/>
                  </a:lnTo>
                  <a:cubicBezTo>
                    <a:pt x="286" y="4227"/>
                    <a:pt x="322" y="4298"/>
                    <a:pt x="322" y="4358"/>
                  </a:cubicBezTo>
                  <a:lnTo>
                    <a:pt x="322" y="4679"/>
                  </a:lnTo>
                  <a:cubicBezTo>
                    <a:pt x="322" y="4751"/>
                    <a:pt x="381" y="4822"/>
                    <a:pt x="464" y="4822"/>
                  </a:cubicBezTo>
                  <a:cubicBezTo>
                    <a:pt x="548" y="4822"/>
                    <a:pt x="619" y="4763"/>
                    <a:pt x="619" y="4679"/>
                  </a:cubicBezTo>
                  <a:lnTo>
                    <a:pt x="619" y="4358"/>
                  </a:lnTo>
                  <a:cubicBezTo>
                    <a:pt x="619" y="4239"/>
                    <a:pt x="583" y="4120"/>
                    <a:pt x="512" y="4036"/>
                  </a:cubicBezTo>
                  <a:lnTo>
                    <a:pt x="369" y="3810"/>
                  </a:lnTo>
                  <a:cubicBezTo>
                    <a:pt x="333" y="3763"/>
                    <a:pt x="298" y="3691"/>
                    <a:pt x="298" y="3632"/>
                  </a:cubicBezTo>
                  <a:lnTo>
                    <a:pt x="298" y="2298"/>
                  </a:lnTo>
                  <a:cubicBezTo>
                    <a:pt x="298" y="2239"/>
                    <a:pt x="333" y="2179"/>
                    <a:pt x="393" y="2143"/>
                  </a:cubicBezTo>
                  <a:lnTo>
                    <a:pt x="643" y="2024"/>
                  </a:lnTo>
                  <a:lnTo>
                    <a:pt x="869" y="2251"/>
                  </a:lnTo>
                  <a:cubicBezTo>
                    <a:pt x="929" y="2310"/>
                    <a:pt x="1000" y="2334"/>
                    <a:pt x="1072" y="2334"/>
                  </a:cubicBezTo>
                  <a:cubicBezTo>
                    <a:pt x="1155" y="2334"/>
                    <a:pt x="1226" y="2310"/>
                    <a:pt x="1286" y="2251"/>
                  </a:cubicBezTo>
                  <a:lnTo>
                    <a:pt x="1512" y="2024"/>
                  </a:lnTo>
                  <a:lnTo>
                    <a:pt x="1762" y="2143"/>
                  </a:lnTo>
                  <a:cubicBezTo>
                    <a:pt x="1822" y="2179"/>
                    <a:pt x="1857" y="2239"/>
                    <a:pt x="1857" y="2298"/>
                  </a:cubicBezTo>
                  <a:lnTo>
                    <a:pt x="1857" y="3632"/>
                  </a:lnTo>
                  <a:cubicBezTo>
                    <a:pt x="1857" y="3691"/>
                    <a:pt x="1834" y="3751"/>
                    <a:pt x="1786" y="3810"/>
                  </a:cubicBezTo>
                  <a:lnTo>
                    <a:pt x="1643" y="4036"/>
                  </a:lnTo>
                  <a:cubicBezTo>
                    <a:pt x="1584" y="4144"/>
                    <a:pt x="1536" y="4239"/>
                    <a:pt x="1536" y="4358"/>
                  </a:cubicBezTo>
                  <a:lnTo>
                    <a:pt x="1536" y="4679"/>
                  </a:lnTo>
                  <a:cubicBezTo>
                    <a:pt x="1536" y="4751"/>
                    <a:pt x="1595" y="4822"/>
                    <a:pt x="1691" y="4822"/>
                  </a:cubicBezTo>
                  <a:cubicBezTo>
                    <a:pt x="1762" y="4822"/>
                    <a:pt x="1834" y="4763"/>
                    <a:pt x="1834" y="4679"/>
                  </a:cubicBezTo>
                  <a:lnTo>
                    <a:pt x="1834" y="4358"/>
                  </a:lnTo>
                  <a:cubicBezTo>
                    <a:pt x="1834" y="4298"/>
                    <a:pt x="1846" y="4239"/>
                    <a:pt x="1893" y="4179"/>
                  </a:cubicBezTo>
                  <a:lnTo>
                    <a:pt x="2048" y="3965"/>
                  </a:lnTo>
                  <a:cubicBezTo>
                    <a:pt x="2107" y="3858"/>
                    <a:pt x="2155" y="3751"/>
                    <a:pt x="2155" y="3632"/>
                  </a:cubicBezTo>
                  <a:lnTo>
                    <a:pt x="2155" y="2298"/>
                  </a:lnTo>
                  <a:cubicBezTo>
                    <a:pt x="2107" y="2120"/>
                    <a:pt x="2012" y="1965"/>
                    <a:pt x="1869" y="1893"/>
                  </a:cubicBezTo>
                  <a:lnTo>
                    <a:pt x="1512" y="1715"/>
                  </a:lnTo>
                  <a:lnTo>
                    <a:pt x="1512" y="1703"/>
                  </a:lnTo>
                  <a:lnTo>
                    <a:pt x="1512" y="1489"/>
                  </a:lnTo>
                  <a:cubicBezTo>
                    <a:pt x="1691" y="1358"/>
                    <a:pt x="1810" y="1131"/>
                    <a:pt x="1810" y="893"/>
                  </a:cubicBezTo>
                  <a:lnTo>
                    <a:pt x="1810" y="596"/>
                  </a:lnTo>
                  <a:cubicBezTo>
                    <a:pt x="1810" y="274"/>
                    <a:pt x="1536" y="0"/>
                    <a:pt x="12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500;p82"/>
            <p:cNvSpPr/>
            <p:nvPr/>
          </p:nvSpPr>
          <p:spPr>
            <a:xfrm>
              <a:off x="6707084" y="3387403"/>
              <a:ext cx="261145" cy="183072"/>
            </a:xfrm>
            <a:custGeom>
              <a:avLst/>
              <a:gdLst/>
              <a:ahLst/>
              <a:cxnLst/>
              <a:rect l="l" t="t" r="r" b="b"/>
              <a:pathLst>
                <a:path w="8205" h="5752" extrusionOk="0">
                  <a:moveTo>
                    <a:pt x="2727" y="536"/>
                  </a:moveTo>
                  <a:cubicBezTo>
                    <a:pt x="2501" y="715"/>
                    <a:pt x="2311" y="953"/>
                    <a:pt x="2132" y="1227"/>
                  </a:cubicBezTo>
                  <a:cubicBezTo>
                    <a:pt x="2013" y="1417"/>
                    <a:pt x="1906" y="1608"/>
                    <a:pt x="1799" y="1822"/>
                  </a:cubicBezTo>
                  <a:lnTo>
                    <a:pt x="1013" y="1822"/>
                  </a:lnTo>
                  <a:cubicBezTo>
                    <a:pt x="1465" y="1239"/>
                    <a:pt x="2037" y="798"/>
                    <a:pt x="2727" y="536"/>
                  </a:cubicBezTo>
                  <a:close/>
                  <a:moveTo>
                    <a:pt x="3930" y="286"/>
                  </a:moveTo>
                  <a:lnTo>
                    <a:pt x="3930" y="1822"/>
                  </a:lnTo>
                  <a:lnTo>
                    <a:pt x="2120" y="1822"/>
                  </a:lnTo>
                  <a:cubicBezTo>
                    <a:pt x="2537" y="941"/>
                    <a:pt x="3192" y="358"/>
                    <a:pt x="3930" y="286"/>
                  </a:cubicBezTo>
                  <a:close/>
                  <a:moveTo>
                    <a:pt x="4216" y="286"/>
                  </a:moveTo>
                  <a:cubicBezTo>
                    <a:pt x="4954" y="346"/>
                    <a:pt x="5609" y="941"/>
                    <a:pt x="6025" y="1822"/>
                  </a:cubicBezTo>
                  <a:lnTo>
                    <a:pt x="4216" y="1822"/>
                  </a:lnTo>
                  <a:lnTo>
                    <a:pt x="4216" y="286"/>
                  </a:lnTo>
                  <a:close/>
                  <a:moveTo>
                    <a:pt x="5418" y="536"/>
                  </a:moveTo>
                  <a:cubicBezTo>
                    <a:pt x="6109" y="798"/>
                    <a:pt x="6704" y="1239"/>
                    <a:pt x="7133" y="1822"/>
                  </a:cubicBezTo>
                  <a:lnTo>
                    <a:pt x="6347" y="1822"/>
                  </a:lnTo>
                  <a:cubicBezTo>
                    <a:pt x="6252" y="1608"/>
                    <a:pt x="6133" y="1406"/>
                    <a:pt x="6014" y="1227"/>
                  </a:cubicBezTo>
                  <a:cubicBezTo>
                    <a:pt x="5835" y="953"/>
                    <a:pt x="5644" y="715"/>
                    <a:pt x="5418" y="536"/>
                  </a:cubicBezTo>
                  <a:close/>
                  <a:moveTo>
                    <a:pt x="1680" y="2108"/>
                  </a:moveTo>
                  <a:cubicBezTo>
                    <a:pt x="1489" y="2668"/>
                    <a:pt x="1370" y="3299"/>
                    <a:pt x="1358" y="3953"/>
                  </a:cubicBezTo>
                  <a:lnTo>
                    <a:pt x="275" y="3953"/>
                  </a:lnTo>
                  <a:cubicBezTo>
                    <a:pt x="299" y="3275"/>
                    <a:pt x="489" y="2656"/>
                    <a:pt x="822" y="2108"/>
                  </a:cubicBezTo>
                  <a:close/>
                  <a:moveTo>
                    <a:pt x="3930" y="2108"/>
                  </a:moveTo>
                  <a:lnTo>
                    <a:pt x="3930" y="3953"/>
                  </a:lnTo>
                  <a:lnTo>
                    <a:pt x="1644" y="3953"/>
                  </a:lnTo>
                  <a:cubicBezTo>
                    <a:pt x="1656" y="3275"/>
                    <a:pt x="1787" y="2656"/>
                    <a:pt x="2001" y="2108"/>
                  </a:cubicBezTo>
                  <a:close/>
                  <a:moveTo>
                    <a:pt x="6145" y="2108"/>
                  </a:moveTo>
                  <a:cubicBezTo>
                    <a:pt x="6359" y="2644"/>
                    <a:pt x="6490" y="3263"/>
                    <a:pt x="6502" y="3953"/>
                  </a:cubicBezTo>
                  <a:lnTo>
                    <a:pt x="4216" y="3953"/>
                  </a:lnTo>
                  <a:lnTo>
                    <a:pt x="4216" y="2108"/>
                  </a:lnTo>
                  <a:close/>
                  <a:moveTo>
                    <a:pt x="7311" y="2108"/>
                  </a:moveTo>
                  <a:cubicBezTo>
                    <a:pt x="7633" y="2644"/>
                    <a:pt x="7847" y="3263"/>
                    <a:pt x="7859" y="3953"/>
                  </a:cubicBezTo>
                  <a:lnTo>
                    <a:pt x="6787" y="3953"/>
                  </a:lnTo>
                  <a:cubicBezTo>
                    <a:pt x="6776" y="3299"/>
                    <a:pt x="6656" y="2668"/>
                    <a:pt x="6442" y="2108"/>
                  </a:cubicBezTo>
                  <a:close/>
                  <a:moveTo>
                    <a:pt x="4085" y="1"/>
                  </a:moveTo>
                  <a:cubicBezTo>
                    <a:pt x="2989" y="1"/>
                    <a:pt x="1965" y="429"/>
                    <a:pt x="1192" y="1191"/>
                  </a:cubicBezTo>
                  <a:cubicBezTo>
                    <a:pt x="418" y="1953"/>
                    <a:pt x="1" y="3001"/>
                    <a:pt x="1" y="4084"/>
                  </a:cubicBezTo>
                  <a:cubicBezTo>
                    <a:pt x="1" y="4632"/>
                    <a:pt x="108" y="5156"/>
                    <a:pt x="310" y="5656"/>
                  </a:cubicBezTo>
                  <a:cubicBezTo>
                    <a:pt x="337" y="5719"/>
                    <a:pt x="392" y="5748"/>
                    <a:pt x="443" y="5748"/>
                  </a:cubicBezTo>
                  <a:cubicBezTo>
                    <a:pt x="459" y="5748"/>
                    <a:pt x="475" y="5745"/>
                    <a:pt x="489" y="5739"/>
                  </a:cubicBezTo>
                  <a:cubicBezTo>
                    <a:pt x="560" y="5704"/>
                    <a:pt x="596" y="5620"/>
                    <a:pt x="560" y="5549"/>
                  </a:cubicBezTo>
                  <a:cubicBezTo>
                    <a:pt x="382" y="5144"/>
                    <a:pt x="299" y="4692"/>
                    <a:pt x="287" y="4227"/>
                  </a:cubicBezTo>
                  <a:lnTo>
                    <a:pt x="1370" y="4227"/>
                  </a:lnTo>
                  <a:lnTo>
                    <a:pt x="1370" y="4394"/>
                  </a:lnTo>
                  <a:cubicBezTo>
                    <a:pt x="1370" y="4465"/>
                    <a:pt x="1442" y="4525"/>
                    <a:pt x="1513" y="4525"/>
                  </a:cubicBezTo>
                  <a:cubicBezTo>
                    <a:pt x="1596" y="4525"/>
                    <a:pt x="1656" y="4454"/>
                    <a:pt x="1656" y="4382"/>
                  </a:cubicBezTo>
                  <a:lnTo>
                    <a:pt x="1656" y="4227"/>
                  </a:lnTo>
                  <a:lnTo>
                    <a:pt x="3942" y="4227"/>
                  </a:lnTo>
                  <a:lnTo>
                    <a:pt x="3942" y="4394"/>
                  </a:lnTo>
                  <a:cubicBezTo>
                    <a:pt x="3942" y="4465"/>
                    <a:pt x="4001" y="4549"/>
                    <a:pt x="4097" y="4549"/>
                  </a:cubicBezTo>
                  <a:cubicBezTo>
                    <a:pt x="4168" y="4549"/>
                    <a:pt x="4240" y="4489"/>
                    <a:pt x="4240" y="4394"/>
                  </a:cubicBezTo>
                  <a:lnTo>
                    <a:pt x="4240" y="4227"/>
                  </a:lnTo>
                  <a:lnTo>
                    <a:pt x="6537" y="4227"/>
                  </a:lnTo>
                  <a:lnTo>
                    <a:pt x="6537" y="4382"/>
                  </a:lnTo>
                  <a:cubicBezTo>
                    <a:pt x="6537" y="4454"/>
                    <a:pt x="6597" y="4525"/>
                    <a:pt x="6668" y="4525"/>
                  </a:cubicBezTo>
                  <a:cubicBezTo>
                    <a:pt x="6740" y="4525"/>
                    <a:pt x="6799" y="4465"/>
                    <a:pt x="6823" y="4394"/>
                  </a:cubicBezTo>
                  <a:lnTo>
                    <a:pt x="6823" y="4227"/>
                  </a:lnTo>
                  <a:lnTo>
                    <a:pt x="7907" y="4227"/>
                  </a:lnTo>
                  <a:cubicBezTo>
                    <a:pt x="7895" y="4692"/>
                    <a:pt x="7788" y="5120"/>
                    <a:pt x="7621" y="5549"/>
                  </a:cubicBezTo>
                  <a:cubicBezTo>
                    <a:pt x="7597" y="5632"/>
                    <a:pt x="7621" y="5704"/>
                    <a:pt x="7692" y="5739"/>
                  </a:cubicBezTo>
                  <a:cubicBezTo>
                    <a:pt x="7704" y="5751"/>
                    <a:pt x="7728" y="5751"/>
                    <a:pt x="7752" y="5751"/>
                  </a:cubicBezTo>
                  <a:cubicBezTo>
                    <a:pt x="7811" y="5751"/>
                    <a:pt x="7859" y="5716"/>
                    <a:pt x="7895" y="5656"/>
                  </a:cubicBezTo>
                  <a:cubicBezTo>
                    <a:pt x="8097" y="5168"/>
                    <a:pt x="8204" y="4632"/>
                    <a:pt x="8204" y="4084"/>
                  </a:cubicBezTo>
                  <a:cubicBezTo>
                    <a:pt x="8157" y="3001"/>
                    <a:pt x="7740" y="1965"/>
                    <a:pt x="6966" y="1191"/>
                  </a:cubicBezTo>
                  <a:cubicBezTo>
                    <a:pt x="6192" y="417"/>
                    <a:pt x="5168" y="1"/>
                    <a:pt x="408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Rectangle 76">
            <a:extLst>
              <a:ext uri="{FF2B5EF4-FFF2-40B4-BE49-F238E27FC236}">
                <a16:creationId xmlns="" xmlns:a16="http://schemas.microsoft.com/office/drawing/2014/main" id="{53A49734-9D3B-4310-8DB5-3F24D2707D09}"/>
              </a:ext>
            </a:extLst>
          </p:cNvPr>
          <p:cNvSpPr/>
          <p:nvPr/>
        </p:nvSpPr>
        <p:spPr>
          <a:xfrm>
            <a:off x="1155632" y="4521722"/>
            <a:ext cx="2052516" cy="172168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9C53313B-A33F-473B-9419-DF45B59CA9F8}"/>
              </a:ext>
            </a:extLst>
          </p:cNvPr>
          <p:cNvSpPr txBox="1"/>
          <p:nvPr/>
        </p:nvSpPr>
        <p:spPr>
          <a:xfrm>
            <a:off x="1155658" y="4500479"/>
            <a:ext cx="20683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к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линические исследования;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и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ные виды исследований в условиях клинической практики.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9" name="Rectangle 80">
            <a:extLst>
              <a:ext uri="{FF2B5EF4-FFF2-40B4-BE49-F238E27FC236}">
                <a16:creationId xmlns="" xmlns:a16="http://schemas.microsoft.com/office/drawing/2014/main" id="{C9128917-6D44-4873-88C2-F9B2B8D1197D}"/>
              </a:ext>
            </a:extLst>
          </p:cNvPr>
          <p:cNvSpPr/>
          <p:nvPr/>
        </p:nvSpPr>
        <p:spPr>
          <a:xfrm>
            <a:off x="5128755" y="4537075"/>
            <a:ext cx="2052516" cy="172168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2168AE45-6539-47C6-8606-2BA9F4861CE2}"/>
              </a:ext>
            </a:extLst>
          </p:cNvPr>
          <p:cNvSpPr txBox="1"/>
          <p:nvPr/>
        </p:nvSpPr>
        <p:spPr>
          <a:xfrm>
            <a:off x="5160531" y="4521722"/>
            <a:ext cx="20525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ф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ундаментальные исследования в области биомедицины;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доклинические исследования;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м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едико-биологические эксперименты.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3" name="Rectangle 84">
            <a:extLst>
              <a:ext uri="{FF2B5EF4-FFF2-40B4-BE49-F238E27FC236}">
                <a16:creationId xmlns="" xmlns:a16="http://schemas.microsoft.com/office/drawing/2014/main" id="{5B05E2DE-05AB-440B-AD22-B7631D61A3CA}"/>
              </a:ext>
            </a:extLst>
          </p:cNvPr>
          <p:cNvSpPr/>
          <p:nvPr/>
        </p:nvSpPr>
        <p:spPr>
          <a:xfrm>
            <a:off x="9126245" y="4537075"/>
            <a:ext cx="2052516" cy="172168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73B8616F-816D-48E4-B48A-2AA2AE17BBD6}"/>
              </a:ext>
            </a:extLst>
          </p:cNvPr>
          <p:cNvSpPr txBox="1"/>
          <p:nvPr/>
        </p:nvSpPr>
        <p:spPr>
          <a:xfrm>
            <a:off x="9154558" y="4525554"/>
            <a:ext cx="1893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н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еклинические исследования;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э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пидемиологические исследования;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и</a:t>
            </a:r>
            <a:r>
              <a:rPr lang="kk-KZ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ные виды исследовани в области общественного здравоохранения.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3009</Words>
  <Application>Microsoft Office PowerPoint</Application>
  <PresentationFormat>Произвольный</PresentationFormat>
  <Paragraphs>427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Повышение качества медицинской помощи</vt:lpstr>
      <vt:lpstr>Лицензирование медицинских специалистов</vt:lpstr>
      <vt:lpstr>Принципы непрерывного профессионального развития врача</vt:lpstr>
      <vt:lpstr>Требования к дополнительному мед.образованию</vt:lpstr>
      <vt:lpstr>Траектория профессионального роста медицинского работника  (на примере подготовки врачей)</vt:lpstr>
      <vt:lpstr>НПР для продления срока действия сертификата специалиста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Подотрасли в сфере «Здравоохранение»</vt:lpstr>
      <vt:lpstr>Разделение подотраслей на профессиональные группы и подгруппы (1)</vt:lpstr>
      <vt:lpstr>Распределение видов экономической деятельности по подотраслям, профессиональным группам и подгруппам в отрасли здравоохранения (2)</vt:lpstr>
      <vt:lpstr>Ревизия и пересмотр НПА системы квалификаций  работников здравоохранения РК</vt:lpstr>
      <vt:lpstr>Ревизия и пересмотр системы квалификаций  работников здравоохранения РК  ВОПРОСЫ:</vt:lpstr>
      <vt:lpstr>Ревизия и пересмотр системы квалификаций  работников здравоохранения РК 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Saule I. Sydykova</dc:creator>
  <cp:lastModifiedBy>Home</cp:lastModifiedBy>
  <cp:revision>28</cp:revision>
  <dcterms:created xsi:type="dcterms:W3CDTF">2020-02-26T12:47:03Z</dcterms:created>
  <dcterms:modified xsi:type="dcterms:W3CDTF">2020-02-26T18:10:39Z</dcterms:modified>
</cp:coreProperties>
</file>