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5" r:id="rId3"/>
    <p:sldId id="256" r:id="rId4"/>
    <p:sldId id="266" r:id="rId5"/>
    <p:sldId id="258" r:id="rId6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315"/>
    <a:srgbClr val="FDDA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9.3818250405117737E-2"/>
          <c:y val="9.6900851354094028E-2"/>
          <c:w val="0.89999965497425538"/>
          <c:h val="0.1302149062503338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D5532B"/>
            </a:solidFill>
          </c:spPr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560-4C5E-8522-9039942E82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560-4C5E-8522-9039942E822F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  <a:latin typeface="Century Gothic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  <a:latin typeface="Century Gothic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>
                    <a:solidFill>
                      <a:schemeClr val="tx1"/>
                    </a:solidFill>
                    <a:latin typeface="Century Gothic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госпитальная летальность</c:v>
                </c:pt>
                <c:pt idx="1">
                  <c:v>догоспитальная летальность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20.100000000000001</c:v>
                </c:pt>
                <c:pt idx="1">
                  <c:v>79.900000000000006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560-4C5E-8522-9039942E822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6212744870572007"/>
          <c:y val="0.18350883760027056"/>
          <c:w val="0.32873883241242807"/>
          <c:h val="0.6413218147371047"/>
        </c:manualLayout>
      </c:layout>
      <c:overlay val="0"/>
      <c:txPr>
        <a:bodyPr/>
        <a:lstStyle/>
        <a:p>
          <a:pPr>
            <a:defRPr sz="1050">
              <a:solidFill>
                <a:schemeClr val="tx1"/>
              </a:solidFill>
              <a:latin typeface="Century Gothic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'[+Отчет по СМП за 12 месяцев 2016-2017 г.г. Крг.xls]Лист1'!$A$1:$A$4</c:f>
              <c:strCache>
                <c:ptCount val="4"/>
                <c:pt idx="0">
                  <c:v>2016 год</c:v>
                </c:pt>
                <c:pt idx="1">
                  <c:v>2017 год </c:v>
                </c:pt>
                <c:pt idx="2">
                  <c:v>2018 год</c:v>
                </c:pt>
                <c:pt idx="3">
                  <c:v>8 месяцев 2019 года</c:v>
                </c:pt>
              </c:strCache>
            </c:strRef>
          </c:cat>
          <c:val>
            <c:numRef>
              <c:f>'[+Отчет по СМП за 12 месяцев 2016-2017 г.г. Крг.xls]Лист1'!$B$1:$B$4</c:f>
              <c:numCache>
                <c:formatCode>0.0%</c:formatCode>
                <c:ptCount val="4"/>
                <c:pt idx="0">
                  <c:v>0.33300000000000002</c:v>
                </c:pt>
                <c:pt idx="1">
                  <c:v>0.40500000000000003</c:v>
                </c:pt>
                <c:pt idx="2">
                  <c:v>0.46</c:v>
                </c:pt>
                <c:pt idx="3">
                  <c:v>0.40400000000000003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3679696"/>
        <c:axId val="143528552"/>
      </c:barChart>
      <c:catAx>
        <c:axId val="143679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143528552"/>
        <c:crosses val="autoZero"/>
        <c:auto val="1"/>
        <c:lblAlgn val="ctr"/>
        <c:lblOffset val="100"/>
        <c:noMultiLvlLbl val="0"/>
      </c:catAx>
      <c:valAx>
        <c:axId val="143528552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43679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4A908-A24B-4F6F-BE2B-38D5A995FA67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2005-1391-428C-A869-FA57DC7CE1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344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4A908-A24B-4F6F-BE2B-38D5A995FA67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2005-1391-428C-A869-FA57DC7CE1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11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4A908-A24B-4F6F-BE2B-38D5A995FA67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2005-1391-428C-A869-FA57DC7CE1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653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4A908-A24B-4F6F-BE2B-38D5A995FA67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2005-1391-428C-A869-FA57DC7CE1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08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4A908-A24B-4F6F-BE2B-38D5A995FA67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2005-1391-428C-A869-FA57DC7CE1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927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4A908-A24B-4F6F-BE2B-38D5A995FA67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2005-1391-428C-A869-FA57DC7CE1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955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4A908-A24B-4F6F-BE2B-38D5A995FA67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2005-1391-428C-A869-FA57DC7CE1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848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4A908-A24B-4F6F-BE2B-38D5A995FA67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2005-1391-428C-A869-FA57DC7CE1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16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4A908-A24B-4F6F-BE2B-38D5A995FA67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2005-1391-428C-A869-FA57DC7CE1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736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4A908-A24B-4F6F-BE2B-38D5A995FA67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2005-1391-428C-A869-FA57DC7CE1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49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4A908-A24B-4F6F-BE2B-38D5A995FA67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2005-1391-428C-A869-FA57DC7CE1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4A908-A24B-4F6F-BE2B-38D5A995FA67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32005-1391-428C-A869-FA57DC7CE1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37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213695"/>
            <a:ext cx="10341429" cy="109945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32162" y="3190430"/>
            <a:ext cx="91898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Система </a:t>
            </a:r>
            <a:r>
              <a:rPr lang="ru-RU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обучения специалистов скорой медицинской помощи, санитарной авиации и приемных отделений </a:t>
            </a:r>
            <a:r>
              <a:rPr lang="ru-RU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стационаров международным </a:t>
            </a:r>
            <a:r>
              <a:rPr lang="ru-RU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стандартам </a:t>
            </a:r>
            <a:r>
              <a:rPr lang="ru-RU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BLS</a:t>
            </a:r>
            <a:r>
              <a:rPr lang="ru-RU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, ACLS, PALS, </a:t>
            </a:r>
            <a:r>
              <a:rPr lang="ru-RU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PHTLS</a:t>
            </a:r>
            <a:endParaRPr lang="ru-RU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06143" y="6313715"/>
            <a:ext cx="1050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2019 год</a:t>
            </a:r>
            <a:endParaRPr lang="ru-RU" sz="16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354458" y="5114697"/>
            <a:ext cx="1630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Агыбаев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 Г.Р.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5032" y="316092"/>
            <a:ext cx="93025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РГП на ПХВ «Национальный координационный центр экстренной медицины» </a:t>
            </a:r>
          </a:p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Министерства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здравоохранения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Республики Казахстан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222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07071" y="562052"/>
            <a:ext cx="89842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Century Gothic" pitchFamily="34" charset="0"/>
              </a:rPr>
              <a:t>Одной </a:t>
            </a:r>
            <a:r>
              <a:rPr lang="ru-RU" sz="1400" dirty="0" smtClean="0">
                <a:latin typeface="Century Gothic" pitchFamily="34" charset="0"/>
              </a:rPr>
              <a:t>из </a:t>
            </a:r>
            <a:r>
              <a:rPr lang="ru-RU" sz="1400" dirty="0">
                <a:latin typeface="Century Gothic" pitchFamily="34" charset="0"/>
              </a:rPr>
              <a:t>причин </a:t>
            </a:r>
            <a:r>
              <a:rPr lang="ru-RU" sz="1400" dirty="0" smtClean="0">
                <a:latin typeface="Century Gothic" pitchFamily="34" charset="0"/>
              </a:rPr>
              <a:t>непрерывного обучения сотрудников скорой </a:t>
            </a:r>
            <a:r>
              <a:rPr lang="ru-RU" sz="1400" dirty="0" smtClean="0">
                <a:latin typeface="Century Gothic" pitchFamily="34" charset="0"/>
              </a:rPr>
              <a:t>медицинской помощи </a:t>
            </a:r>
            <a:r>
              <a:rPr lang="ru-RU" sz="1400" dirty="0" smtClean="0">
                <a:latin typeface="Century Gothic" pitchFamily="34" charset="0"/>
              </a:rPr>
              <a:t>является </a:t>
            </a:r>
            <a:endParaRPr lang="ru-RU" sz="1400" dirty="0">
              <a:latin typeface="Century Gothic" pitchFamily="34" charset="0"/>
            </a:endParaRPr>
          </a:p>
          <a:p>
            <a:pPr algn="ctr"/>
            <a:r>
              <a:rPr lang="ru-RU" sz="1400" b="1" dirty="0" smtClean="0">
                <a:latin typeface="Century Gothic" pitchFamily="34" charset="0"/>
              </a:rPr>
              <a:t>высокий показатель </a:t>
            </a:r>
            <a:r>
              <a:rPr lang="ru-RU" sz="1400" b="1" dirty="0" err="1" smtClean="0">
                <a:latin typeface="Century Gothic" pitchFamily="34" charset="0"/>
              </a:rPr>
              <a:t>догоспитальной</a:t>
            </a:r>
            <a:r>
              <a:rPr lang="ru-RU" sz="1400" b="1" dirty="0" smtClean="0">
                <a:latin typeface="Century Gothic" pitchFamily="34" charset="0"/>
              </a:rPr>
              <a:t> летальности – 80%</a:t>
            </a:r>
            <a:endParaRPr lang="ru-RU" sz="1400" dirty="0">
              <a:latin typeface="Century Gothic" pitchFamily="34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242195161"/>
              </p:ext>
            </p:extLst>
          </p:nvPr>
        </p:nvGraphicFramePr>
        <p:xfrm>
          <a:off x="5007774" y="1340006"/>
          <a:ext cx="2608501" cy="1965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1324845486"/>
              </p:ext>
            </p:extLst>
          </p:nvPr>
        </p:nvGraphicFramePr>
        <p:xfrm>
          <a:off x="4277479" y="1414583"/>
          <a:ext cx="3840243" cy="1522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Box 1"/>
          <p:cNvSpPr txBox="1"/>
          <p:nvPr/>
        </p:nvSpPr>
        <p:spPr>
          <a:xfrm>
            <a:off x="4703231" y="1283465"/>
            <a:ext cx="2473424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latin typeface="Century Gothic" panose="020B0502020202020204" pitchFamily="34" charset="0"/>
              </a:rPr>
              <a:t>структура летальности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0" y="-11188"/>
            <a:ext cx="12192000" cy="34438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820045" y="-32959"/>
            <a:ext cx="1630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Актуальность</a:t>
            </a:r>
            <a:endParaRPr lang="ru-RU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672003" y="3156010"/>
            <a:ext cx="6535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Century Gothic" pitchFamily="34" charset="0"/>
              </a:rPr>
              <a:t>Низкий показатель </a:t>
            </a:r>
            <a:r>
              <a:rPr lang="ru-RU" sz="1400" b="1" dirty="0" smtClean="0">
                <a:latin typeface="Century Gothic" pitchFamily="34" charset="0"/>
              </a:rPr>
              <a:t>успешной реанимации</a:t>
            </a:r>
            <a:r>
              <a:rPr lang="ru-RU" sz="1400" dirty="0" smtClean="0">
                <a:latin typeface="Century Gothic" pitchFamily="34" charset="0"/>
              </a:rPr>
              <a:t> в </a:t>
            </a:r>
            <a:r>
              <a:rPr lang="ru-RU" sz="1400" dirty="0" smtClean="0">
                <a:latin typeface="Century Gothic" pitchFamily="34" charset="0"/>
              </a:rPr>
              <a:t>2016 году, </a:t>
            </a:r>
          </a:p>
          <a:p>
            <a:pPr algn="ctr"/>
            <a:r>
              <a:rPr lang="ru-RU" sz="1400" dirty="0" smtClean="0">
                <a:latin typeface="Century Gothic" pitchFamily="34" charset="0"/>
              </a:rPr>
              <a:t>стал еще одной причиной </a:t>
            </a:r>
            <a:r>
              <a:rPr lang="ru-RU" sz="1400" dirty="0">
                <a:latin typeface="Century Gothic" pitchFamily="34" charset="0"/>
              </a:rPr>
              <a:t>непрерывного обучения </a:t>
            </a:r>
            <a:r>
              <a:rPr lang="ru-RU" sz="1400" dirty="0" smtClean="0">
                <a:latin typeface="Century Gothic" pitchFamily="34" charset="0"/>
              </a:rPr>
              <a:t> </a:t>
            </a:r>
            <a:endParaRPr lang="ru-RU" sz="1400" dirty="0">
              <a:latin typeface="Century Gothic" pitchFamily="34" charset="0"/>
            </a:endParaRPr>
          </a:p>
        </p:txBody>
      </p:sp>
      <p:graphicFrame>
        <p:nvGraphicFramePr>
          <p:cNvPr id="22" name="Диаграмма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2225346"/>
              </p:ext>
            </p:extLst>
          </p:nvPr>
        </p:nvGraphicFramePr>
        <p:xfrm>
          <a:off x="1845171" y="3713169"/>
          <a:ext cx="502104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" name="Прямоугольник 22"/>
          <p:cNvSpPr/>
          <p:nvPr/>
        </p:nvSpPr>
        <p:spPr>
          <a:xfrm>
            <a:off x="7418974" y="4306984"/>
            <a:ext cx="3082634" cy="1754326"/>
          </a:xfrm>
          <a:prstGeom prst="rect">
            <a:avLst/>
          </a:prstGeom>
          <a:ln>
            <a:solidFill>
              <a:srgbClr val="00B050"/>
            </a:solidFill>
            <a:prstDash val="lgDash"/>
          </a:ln>
        </p:spPr>
        <p:txBody>
          <a:bodyPr wrap="square">
            <a:spAutoFit/>
          </a:bodyPr>
          <a:lstStyle/>
          <a:p>
            <a:pPr algn="ctr"/>
            <a:r>
              <a:rPr lang="ru-RU" sz="1200" i="1" dirty="0" smtClean="0">
                <a:latin typeface="Century Gothic" pitchFamily="34" charset="0"/>
              </a:rPr>
              <a:t>В рамках реализации мероприятий Дорожной карты по вопросам совершенствования организации оказания скорой медицинской помощи в Республике Казахстан в 2017 году начато непрерывное обучение сотрудников СМП, отделения СМП при ПМСП и приемных отделений стационаров</a:t>
            </a:r>
            <a:endParaRPr lang="ru-RU" sz="12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225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1188"/>
            <a:ext cx="12192000" cy="34438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820045" y="-32959"/>
            <a:ext cx="21226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Текущая ситуация</a:t>
            </a:r>
            <a:endParaRPr lang="ru-RU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295188"/>
              </p:ext>
            </p:extLst>
          </p:nvPr>
        </p:nvGraphicFramePr>
        <p:xfrm>
          <a:off x="820880" y="426026"/>
          <a:ext cx="4540830" cy="5570688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334799"/>
                <a:gridCol w="1217394"/>
                <a:gridCol w="692246"/>
                <a:gridCol w="737754"/>
                <a:gridCol w="685800"/>
                <a:gridCol w="872837"/>
              </a:tblGrid>
              <a:tr h="63384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Обучение международным стандартам BLS, ACLS, PALS, PHTLS медицинских работников ССМП РК за 9 месяцев 2019 </a:t>
                      </a:r>
                      <a:r>
                        <a:rPr lang="ru-RU" sz="1200" b="1" u="none" strike="noStrike" dirty="0" smtClean="0">
                          <a:effectLst/>
                          <a:latin typeface="Century Gothic" panose="020B0502020202020204" pitchFamily="34" charset="0"/>
                        </a:rPr>
                        <a:t>года (%)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4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Century Gothic" panose="020B0502020202020204" pitchFamily="34" charset="0"/>
                        </a:rPr>
                        <a:t>№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 smtClean="0">
                          <a:effectLst/>
                          <a:latin typeface="Century Gothic" panose="020B0502020202020204" pitchFamily="34" charset="0"/>
                        </a:rPr>
                        <a:t>Наименование региона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Century Gothic" panose="020B0502020202020204" pitchFamily="34" charset="0"/>
                        </a:rPr>
                        <a:t>В</a:t>
                      </a:r>
                      <a:r>
                        <a:rPr lang="en-US" sz="1050" b="1" u="none" strike="noStrike" dirty="0">
                          <a:effectLst/>
                          <a:latin typeface="Century Gothic" panose="020B0502020202020204" pitchFamily="34" charset="0"/>
                        </a:rPr>
                        <a:t>LS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  <a:latin typeface="Century Gothic" panose="020B0502020202020204" pitchFamily="34" charset="0"/>
                        </a:rPr>
                        <a:t>ACLS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  <a:latin typeface="Century Gothic" panose="020B0502020202020204" pitchFamily="34" charset="0"/>
                        </a:rPr>
                        <a:t>PALS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  <a:latin typeface="Century Gothic" panose="020B0502020202020204" pitchFamily="34" charset="0"/>
                        </a:rPr>
                        <a:t>PHTLS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</a:tr>
              <a:tr h="2424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err="1">
                          <a:effectLst/>
                          <a:latin typeface="Century Gothic" panose="020B0502020202020204" pitchFamily="34" charset="0"/>
                        </a:rPr>
                        <a:t>Акмолинская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92,8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99,1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</a:tr>
              <a:tr h="2424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Актюбинская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71,7</a:t>
                      </a:r>
                      <a:endParaRPr lang="ru-RU" sz="1050" b="0" i="1" u="none" strike="noStrike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71,7</a:t>
                      </a:r>
                      <a:endParaRPr lang="ru-RU" sz="1050" b="0" i="1" u="none" strike="noStrike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71,7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0,0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>
                    <a:solidFill>
                      <a:srgbClr val="FF0000"/>
                    </a:solidFill>
                  </a:tcPr>
                </a:tc>
              </a:tr>
              <a:tr h="2424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err="1">
                          <a:effectLst/>
                          <a:latin typeface="Century Gothic" panose="020B0502020202020204" pitchFamily="34" charset="0"/>
                        </a:rPr>
                        <a:t>Алматинская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</a:tr>
              <a:tr h="2424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Атырауская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</a:tr>
              <a:tr h="2424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ВКО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81,7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81,7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</a:tr>
              <a:tr h="2424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Жамбылская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35,8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31,8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>
                    <a:solidFill>
                      <a:srgbClr val="FF0000"/>
                    </a:solidFill>
                  </a:tcPr>
                </a:tc>
              </a:tr>
              <a:tr h="2424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ЗКО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87,6</a:t>
                      </a:r>
                      <a:endParaRPr lang="ru-RU" sz="1050" b="0" i="1" u="none" strike="noStrike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47,4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47,4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>
                    <a:solidFill>
                      <a:srgbClr val="FF0000"/>
                    </a:solidFill>
                  </a:tcPr>
                </a:tc>
              </a:tr>
              <a:tr h="3008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Карагандинская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90,8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90,8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90,8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90,8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</a:tr>
              <a:tr h="2424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Костанайская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80,7</a:t>
                      </a:r>
                      <a:endParaRPr lang="ru-RU" sz="1050" b="0" i="1" u="none" strike="noStrike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80,3</a:t>
                      </a:r>
                      <a:endParaRPr lang="ru-RU" sz="1050" b="0" i="1" u="none" strike="noStrike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69,7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81,8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>
                    <a:solidFill>
                      <a:srgbClr val="FF0000"/>
                    </a:solidFill>
                  </a:tcPr>
                </a:tc>
              </a:tr>
              <a:tr h="3197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Кызылординская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93,8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93,8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93,8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93,8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</a:tr>
              <a:tr h="2424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Мангистауская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91,4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92,3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92,3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92,3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</a:tr>
              <a:tr h="2424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Павлодарская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</a:tr>
              <a:tr h="2424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СКО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99,3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98,0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98,0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98,0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</a:tr>
              <a:tr h="2424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14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Туркестанская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</a:tr>
              <a:tr h="2424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г. Шымкент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96,0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96,0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</a:tr>
              <a:tr h="2424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г. Алматы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83,9</a:t>
                      </a:r>
                      <a:endParaRPr lang="ru-RU" sz="1050" b="0" i="1" u="none" strike="noStrike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77,7</a:t>
                      </a:r>
                      <a:endParaRPr lang="ru-RU" sz="1050" b="0" i="1" u="none" strike="noStrike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76,6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76,6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>
                    <a:solidFill>
                      <a:srgbClr val="FF0000"/>
                    </a:solidFill>
                  </a:tcPr>
                </a:tc>
              </a:tr>
              <a:tr h="2424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г. Нур-Султан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Century Gothic" panose="020B0502020202020204" pitchFamily="34" charset="0"/>
                        </a:rPr>
                        <a:t>96,8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87,4</a:t>
                      </a:r>
                      <a:endParaRPr lang="ru-RU" sz="1050" b="0" i="1" u="none" strike="noStrike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67,7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Century Gothic" panose="020B0502020202020204" pitchFamily="34" charset="0"/>
                        </a:rPr>
                        <a:t>74,9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>
                    <a:solidFill>
                      <a:srgbClr val="FF0000"/>
                    </a:solidFill>
                  </a:tcPr>
                </a:tc>
              </a:tr>
              <a:tr h="24249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Century Gothic" panose="020B0502020202020204" pitchFamily="34" charset="0"/>
                        </a:rPr>
                        <a:t>РК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Century Gothic" panose="020B0502020202020204" pitchFamily="34" charset="0"/>
                        </a:rPr>
                        <a:t>94,3</a:t>
                      </a:r>
                      <a:endParaRPr lang="ru-RU" sz="1050" b="1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Century Gothic" panose="020B0502020202020204" pitchFamily="34" charset="0"/>
                        </a:rPr>
                        <a:t>92,3</a:t>
                      </a:r>
                      <a:endParaRPr lang="ru-RU" sz="1050" b="1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Century Gothic" panose="020B0502020202020204" pitchFamily="34" charset="0"/>
                        </a:rPr>
                        <a:t>83,2</a:t>
                      </a:r>
                      <a:endParaRPr lang="ru-RU" sz="1050" b="1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Century Gothic" panose="020B0502020202020204" pitchFamily="34" charset="0"/>
                        </a:rPr>
                        <a:t>81,0</a:t>
                      </a:r>
                      <a:endParaRPr lang="ru-RU" sz="1050" b="1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76" marR="6876" marT="6876" marB="0" anchor="ctr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444727"/>
              </p:ext>
            </p:extLst>
          </p:nvPr>
        </p:nvGraphicFramePr>
        <p:xfrm>
          <a:off x="5953988" y="426026"/>
          <a:ext cx="5756565" cy="5570102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29198"/>
                <a:gridCol w="1874615"/>
                <a:gridCol w="860460"/>
                <a:gridCol w="1346205"/>
                <a:gridCol w="1246087"/>
              </a:tblGrid>
              <a:tr h="540328">
                <a:tc grid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  <a:latin typeface="Century Gothic" panose="020B0502020202020204" pitchFamily="34" charset="0"/>
                        </a:rPr>
                        <a:t>Обучение международному стандартам BLS </a:t>
                      </a:r>
                      <a:r>
                        <a:rPr lang="ru-RU" sz="1200" b="1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за 9 </a:t>
                      </a:r>
                      <a:r>
                        <a:rPr lang="ru-RU" sz="1200" b="1" u="none" strike="noStrike" dirty="0" smtClean="0">
                          <a:effectLst/>
                          <a:latin typeface="Century Gothic" panose="020B0502020202020204" pitchFamily="34" charset="0"/>
                        </a:rPr>
                        <a:t>месяцев 2019 года (%)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987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Century Gothic" panose="020B0502020202020204" pitchFamily="34" charset="0"/>
                        </a:rPr>
                        <a:t>№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Century Gothic" panose="020B0502020202020204" pitchFamily="34" charset="0"/>
                        </a:rPr>
                        <a:t>Наименование региона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 smtClean="0">
                          <a:effectLst/>
                          <a:latin typeface="Century Gothic" panose="020B0502020202020204" pitchFamily="34" charset="0"/>
                        </a:rPr>
                        <a:t>Врачи</a:t>
                      </a:r>
                      <a:r>
                        <a:rPr lang="ru-RU" sz="1050" b="1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ПМСП</a:t>
                      </a:r>
                    </a:p>
                    <a:p>
                      <a:pPr algn="l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 smtClean="0">
                          <a:effectLst/>
                          <a:latin typeface="Century Gothic" panose="020B0502020202020204" pitchFamily="34" charset="0"/>
                        </a:rPr>
                        <a:t>Врачи ОАРИТ и ПИТ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 smtClean="0">
                          <a:effectLst/>
                          <a:latin typeface="Century Gothic" panose="020B0502020202020204" pitchFamily="34" charset="0"/>
                        </a:rPr>
                        <a:t>Врачей приемных отделений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21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err="1">
                          <a:effectLst/>
                          <a:latin typeface="Century Gothic" panose="020B0502020202020204" pitchFamily="34" charset="0"/>
                        </a:rPr>
                        <a:t>Акмолинская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50,1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6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Century Gothic" panose="020B0502020202020204" pitchFamily="34" charset="0"/>
                        </a:rPr>
                        <a:t>Актюбинская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Century Gothic" panose="020B0502020202020204" pitchFamily="34" charset="0"/>
                        </a:rPr>
                        <a:t>21,0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285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err="1">
                          <a:effectLst/>
                          <a:latin typeface="Century Gothic" panose="020B0502020202020204" pitchFamily="34" charset="0"/>
                        </a:rPr>
                        <a:t>Алматинская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Century Gothic" panose="020B0502020202020204" pitchFamily="34" charset="0"/>
                        </a:rPr>
                        <a:t>22,8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 Gothic" panose="020B0502020202020204" pitchFamily="34" charset="0"/>
                        </a:rPr>
                        <a:t>54,7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 Gothic" panose="020B0502020202020204" pitchFamily="34" charset="0"/>
                        </a:rPr>
                        <a:t>33,2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2596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err="1">
                          <a:effectLst/>
                          <a:latin typeface="Century Gothic" panose="020B0502020202020204" pitchFamily="34" charset="0"/>
                        </a:rPr>
                        <a:t>Атырауская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Century Gothic" panose="020B0502020202020204" pitchFamily="34" charset="0"/>
                        </a:rPr>
                        <a:t>25,2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 Gothic" panose="020B0502020202020204" pitchFamily="34" charset="0"/>
                        </a:rPr>
                        <a:t>43,8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 Gothic" panose="020B0502020202020204" pitchFamily="34" charset="0"/>
                        </a:rPr>
                        <a:t>3,2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2077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Century Gothic" panose="020B0502020202020204" pitchFamily="34" charset="0"/>
                        </a:rPr>
                        <a:t>ВКО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Century Gothic" panose="020B0502020202020204" pitchFamily="34" charset="0"/>
                        </a:rPr>
                        <a:t>28,9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Century Gothic" panose="020B0502020202020204" pitchFamily="34" charset="0"/>
                        </a:rPr>
                        <a:t>69,3</a:t>
                      </a:r>
                      <a:endParaRPr lang="ru-RU" sz="110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 Gothic" panose="020B0502020202020204" pitchFamily="34" charset="0"/>
                        </a:rPr>
                        <a:t>65,5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21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err="1">
                          <a:effectLst/>
                          <a:latin typeface="Century Gothic" panose="020B0502020202020204" pitchFamily="34" charset="0"/>
                        </a:rPr>
                        <a:t>Жамбылская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77,0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Century Gothic" panose="020B0502020202020204" pitchFamily="34" charset="0"/>
                        </a:rPr>
                        <a:t>64,2</a:t>
                      </a:r>
                      <a:endParaRPr lang="ru-RU" sz="110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 Gothic" panose="020B0502020202020204" pitchFamily="34" charset="0"/>
                        </a:rPr>
                        <a:t>87,3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21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Century Gothic" panose="020B0502020202020204" pitchFamily="34" charset="0"/>
                        </a:rPr>
                        <a:t>ЗКО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62,7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 Gothic" panose="020B0502020202020204" pitchFamily="34" charset="0"/>
                        </a:rPr>
                        <a:t>39,4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 Gothic" panose="020B0502020202020204" pitchFamily="34" charset="0"/>
                        </a:rPr>
                        <a:t>69,8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21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Century Gothic" panose="020B0502020202020204" pitchFamily="34" charset="0"/>
                        </a:rPr>
                        <a:t>Карагандинская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Century Gothic" panose="020B0502020202020204" pitchFamily="34" charset="0"/>
                        </a:rPr>
                        <a:t>30,5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Century Gothic" panose="020B0502020202020204" pitchFamily="34" charset="0"/>
                        </a:rPr>
                        <a:t>51,3</a:t>
                      </a:r>
                      <a:endParaRPr lang="ru-RU" sz="110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21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err="1">
                          <a:effectLst/>
                          <a:latin typeface="Century Gothic" panose="020B0502020202020204" pitchFamily="34" charset="0"/>
                        </a:rPr>
                        <a:t>Костанайская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Century Gothic" panose="020B0502020202020204" pitchFamily="34" charset="0"/>
                        </a:rPr>
                        <a:t>18,1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 Gothic" panose="020B0502020202020204" pitchFamily="34" charset="0"/>
                        </a:rPr>
                        <a:t>43,3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 Gothic" panose="020B0502020202020204" pitchFamily="34" charset="0"/>
                        </a:rPr>
                        <a:t>64,3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21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err="1">
                          <a:effectLst/>
                          <a:latin typeface="Century Gothic" panose="020B0502020202020204" pitchFamily="34" charset="0"/>
                        </a:rPr>
                        <a:t>Кызылординская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Century Gothic" panose="020B0502020202020204" pitchFamily="34" charset="0"/>
                        </a:rPr>
                        <a:t>6,3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Century Gothic" panose="020B0502020202020204" pitchFamily="34" charset="0"/>
                        </a:rPr>
                        <a:t>51,4</a:t>
                      </a:r>
                      <a:endParaRPr lang="ru-RU" sz="110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 Gothic" panose="020B0502020202020204" pitchFamily="34" charset="0"/>
                        </a:rPr>
                        <a:t>58,3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21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Мангистауская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Century Gothic" panose="020B0502020202020204" pitchFamily="34" charset="0"/>
                        </a:rPr>
                        <a:t>4,1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Century Gothic" panose="020B0502020202020204" pitchFamily="34" charset="0"/>
                        </a:rPr>
                        <a:t>74,6</a:t>
                      </a:r>
                      <a:endParaRPr lang="ru-RU" sz="110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 Gothic" panose="020B0502020202020204" pitchFamily="34" charset="0"/>
                        </a:rPr>
                        <a:t>48,8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2621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Павлодарская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Century Gothic" panose="020B0502020202020204" pitchFamily="34" charset="0"/>
                        </a:rPr>
                        <a:t>11,1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 Gothic" panose="020B0502020202020204" pitchFamily="34" charset="0"/>
                        </a:rPr>
                        <a:t>29,0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 Gothic" panose="020B0502020202020204" pitchFamily="34" charset="0"/>
                        </a:rPr>
                        <a:t>30,6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2621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СКО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Century Gothic" panose="020B0502020202020204" pitchFamily="34" charset="0"/>
                        </a:rPr>
                        <a:t>14,5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 Gothic" panose="020B0502020202020204" pitchFamily="34" charset="0"/>
                        </a:rPr>
                        <a:t>64,3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 Gothic" panose="020B0502020202020204" pitchFamily="34" charset="0"/>
                        </a:rPr>
                        <a:t>50,0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21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14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Туркестанская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Century Gothic" panose="020B0502020202020204" pitchFamily="34" charset="0"/>
                        </a:rPr>
                        <a:t>18,3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 Gothic" panose="020B0502020202020204" pitchFamily="34" charset="0"/>
                        </a:rPr>
                        <a:t>42,4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 Gothic" panose="020B0502020202020204" pitchFamily="34" charset="0"/>
                        </a:rPr>
                        <a:t>53,4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1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г. Шымкент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Century Gothic" panose="020B0502020202020204" pitchFamily="34" charset="0"/>
                        </a:rPr>
                        <a:t>26,6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Century Gothic" panose="020B0502020202020204" pitchFamily="34" charset="0"/>
                        </a:rPr>
                        <a:t>68,8</a:t>
                      </a:r>
                      <a:endParaRPr lang="ru-RU" sz="110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285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г. Алматы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Century Gothic" panose="020B0502020202020204" pitchFamily="34" charset="0"/>
                        </a:rPr>
                        <a:t>16,4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24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Century Gothic" panose="020B0502020202020204" pitchFamily="34" charset="0"/>
                        </a:rPr>
                        <a:t>г. Нур-Султан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Century Gothic" panose="020B0502020202020204" pitchFamily="34" charset="0"/>
                        </a:rPr>
                        <a:t>23,6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Century Gothic" panose="020B0502020202020204" pitchFamily="34" charset="0"/>
                        </a:rPr>
                        <a:t>78,4</a:t>
                      </a:r>
                      <a:endParaRPr lang="ru-RU" sz="1100" b="0" i="1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 Gothic" panose="020B0502020202020204" pitchFamily="34" charset="0"/>
                        </a:rPr>
                        <a:t>72,4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5977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РК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26,9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63,2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66,9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77091" y="6063047"/>
            <a:ext cx="11637818" cy="646331"/>
          </a:xfrm>
          <a:prstGeom prst="rect">
            <a:avLst/>
          </a:prstGeom>
          <a:ln>
            <a:solidFill>
              <a:srgbClr val="00B050"/>
            </a:solidFill>
            <a:prstDash val="lgDash"/>
          </a:ln>
        </p:spPr>
        <p:txBody>
          <a:bodyPr wrap="square">
            <a:spAutoFit/>
          </a:bodyPr>
          <a:lstStyle/>
          <a:p>
            <a:pPr algn="ctr"/>
            <a:r>
              <a:rPr lang="ru-RU" sz="1200" i="1" dirty="0">
                <a:latin typeface="Century Gothic" pitchFamily="34" charset="0"/>
              </a:rPr>
              <a:t>В целях отработки практических навыков специалистами ССМП по оказанию экстренной медицинской помощи на базе областных и ССМП городов республиканского значения и столицы </a:t>
            </a:r>
            <a:r>
              <a:rPr lang="ru-RU" sz="1200" b="1" i="1" dirty="0">
                <a:latin typeface="Century Gothic" pitchFamily="34" charset="0"/>
              </a:rPr>
              <a:t>организуются </a:t>
            </a:r>
            <a:r>
              <a:rPr lang="ru-RU" sz="1200" b="1" i="1" dirty="0" err="1">
                <a:latin typeface="Century Gothic" pitchFamily="34" charset="0"/>
              </a:rPr>
              <a:t>симуляционные</a:t>
            </a:r>
            <a:r>
              <a:rPr lang="ru-RU" sz="1200" b="1" i="1" dirty="0">
                <a:latin typeface="Century Gothic" pitchFamily="34" charset="0"/>
              </a:rPr>
              <a:t> </a:t>
            </a:r>
            <a:r>
              <a:rPr lang="ru-RU" sz="1200" b="1" i="1" dirty="0" smtClean="0">
                <a:latin typeface="Century Gothic" pitchFamily="34" charset="0"/>
              </a:rPr>
              <a:t>кабинеты</a:t>
            </a:r>
            <a:r>
              <a:rPr lang="ru-RU" sz="1200" i="1" dirty="0" smtClean="0">
                <a:latin typeface="Century Gothic" pitchFamily="34" charset="0"/>
              </a:rPr>
              <a:t>, оснащенные учебно-наглядными </a:t>
            </a:r>
            <a:r>
              <a:rPr lang="ru-RU" sz="1200" i="1" dirty="0">
                <a:latin typeface="Century Gothic" pitchFamily="34" charset="0"/>
              </a:rPr>
              <a:t>пособиями, приспособлениями для практических занятий по дисциплине, а также </a:t>
            </a:r>
            <a:r>
              <a:rPr lang="ru-RU" sz="1200" i="1" dirty="0" smtClean="0">
                <a:latin typeface="Century Gothic" pitchFamily="34" charset="0"/>
              </a:rPr>
              <a:t>минимальным </a:t>
            </a:r>
            <a:r>
              <a:rPr lang="ru-RU" sz="1200" i="1" dirty="0">
                <a:latin typeface="Century Gothic" pitchFamily="34" charset="0"/>
              </a:rPr>
              <a:t>перечнем </a:t>
            </a:r>
            <a:r>
              <a:rPr lang="ru-RU" sz="1200" i="1" dirty="0" err="1">
                <a:latin typeface="Century Gothic" pitchFamily="34" charset="0"/>
              </a:rPr>
              <a:t>симуляционного</a:t>
            </a:r>
            <a:r>
              <a:rPr lang="ru-RU" sz="1200" i="1" dirty="0">
                <a:latin typeface="Century Gothic" pitchFamily="34" charset="0"/>
              </a:rPr>
              <a:t> </a:t>
            </a:r>
            <a:r>
              <a:rPr lang="ru-RU" sz="1200" i="1" dirty="0" smtClean="0">
                <a:latin typeface="Century Gothic" pitchFamily="34" charset="0"/>
              </a:rPr>
              <a:t>оборудования. </a:t>
            </a:r>
            <a:endParaRPr lang="ru-RU" sz="12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735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0" y="-11188"/>
            <a:ext cx="12192000" cy="34438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A308-3A23-476D-9B0A-AA25A36842B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618416" y="0"/>
            <a:ext cx="3451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Проблемные</a:t>
            </a:r>
            <a:r>
              <a:rPr lang="ru-RU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вопросы: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:</a:t>
            </a:r>
            <a:endParaRPr lang="ru-RU" sz="16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114" y="550551"/>
            <a:ext cx="116897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1.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Отсутствие нормативно-правовых актов регламентирующие систему непрерывного обучения (сроки действия сертификатов, контроль качества за проводимым обучением) сотрудников станций скорой медицинской помощи, отделений СМП при ПМСП и приемных отделений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стационаров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 международным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стандартам 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BLS/ACLS/PALS/PHTLS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(далее – стандартов)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. Отсутствие единых требований к учебным процессам (общее количество обучаемых в группе, продолжительность курса и  т.д.) и программам обучения (теоретические, практические, </a:t>
            </a:r>
            <a:r>
              <a:rPr lang="ru-RU" sz="16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экзаменнационные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части)по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стандартам.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3. Отсутствие понятия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«сертифицированный тренер» в Кодексе «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О здоровье народа и системе здравоохранения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».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4. Отсутствие специальности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«врач неотложной помощи» («</a:t>
            </a:r>
            <a:r>
              <a:rPr lang="en-U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Emergency doctor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») в номенклатуре специальностей, введение должности медсестра </a:t>
            </a:r>
            <a:r>
              <a:rPr lang="ru-RU" sz="16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триажа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в штатное расписание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приемных отделений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стационаров.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328702" y="4435145"/>
            <a:ext cx="10515600" cy="1723881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1. Разработка, утверждение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и внедрение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нормативно-правовых актов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регламентирующие систему непрерывного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обучения.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2. Разработка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единой программы обучения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 принципам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и правилам преподавания всех инструкторов, проводящих обучение по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стандартам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ru-RU" sz="160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smtClean="0">
                <a:solidFill>
                  <a:srgbClr val="002060"/>
                </a:solidFill>
                <a:latin typeface="Century Gothic" panose="020B0502020202020204" pitchFamily="34" charset="0"/>
              </a:rPr>
              <a:t>3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Внесение изменений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и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дополнений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проект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Кодекса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О здоровье народа и системе здравоохранения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», в части понятия «сертифицированный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тренер». 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20254"/>
            <a:ext cx="12193057" cy="347502"/>
          </a:xfrm>
          <a:prstGeom prst="rect">
            <a:avLst/>
          </a:prstGeom>
        </p:spPr>
      </p:pic>
      <p:sp>
        <p:nvSpPr>
          <p:cNvPr id="10" name="Заголовок 3"/>
          <p:cNvSpPr txBox="1">
            <a:spLocks noGrp="1"/>
          </p:cNvSpPr>
          <p:nvPr>
            <p:ph type="title"/>
          </p:nvPr>
        </p:nvSpPr>
        <p:spPr>
          <a:xfrm>
            <a:off x="4994564" y="3820254"/>
            <a:ext cx="2486891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Пути решения:</a:t>
            </a:r>
            <a:endParaRPr lang="ru-RU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58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"/>
            <a:ext cx="12192000" cy="38314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097548" y="13810"/>
            <a:ext cx="3209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Ожидаемые результаты: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89765" y="1077239"/>
            <a:ext cx="1096027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Century Gothic" panose="020B0502020202020204" pitchFamily="34" charset="0"/>
              </a:rPr>
              <a:t>Снижение </a:t>
            </a:r>
            <a:r>
              <a:rPr lang="ru-RU" b="1" dirty="0" err="1" smtClean="0">
                <a:latin typeface="Century Gothic" panose="020B0502020202020204" pitchFamily="34" charset="0"/>
              </a:rPr>
              <a:t>догоспитальной</a:t>
            </a:r>
            <a:r>
              <a:rPr lang="ru-RU" b="1" dirty="0" smtClean="0">
                <a:latin typeface="Century Gothic" panose="020B0502020202020204" pitchFamily="34" charset="0"/>
              </a:rPr>
              <a:t> летальности</a:t>
            </a:r>
          </a:p>
          <a:p>
            <a:pPr algn="just"/>
            <a:endParaRPr lang="ru-RU" b="1" dirty="0" smtClean="0">
              <a:latin typeface="Century Gothic" panose="020B0502020202020204" pitchFamily="34" charset="0"/>
            </a:endParaRPr>
          </a:p>
          <a:p>
            <a:pPr algn="just"/>
            <a:endParaRPr lang="ru-RU" b="1" dirty="0" smtClean="0">
              <a:latin typeface="Century Gothic" panose="020B0502020202020204" pitchFamily="34" charset="0"/>
            </a:endParaRPr>
          </a:p>
          <a:p>
            <a:pPr algn="just"/>
            <a:r>
              <a:rPr lang="ru-RU" b="1" dirty="0" smtClean="0">
                <a:latin typeface="Century Gothic" panose="020B0502020202020204" pitchFamily="34" charset="0"/>
              </a:rPr>
              <a:t>Увеличение показателей успешной реанимации</a:t>
            </a:r>
            <a:endParaRPr lang="ru-RU" b="1" dirty="0">
              <a:latin typeface="Century Gothic" panose="020B0502020202020204" pitchFamily="34" charset="0"/>
            </a:endParaRPr>
          </a:p>
          <a:p>
            <a:pPr algn="just"/>
            <a:endParaRPr lang="ru-RU" b="1" dirty="0" smtClean="0">
              <a:latin typeface="Century Gothic" panose="020B0502020202020204" pitchFamily="34" charset="0"/>
            </a:endParaRPr>
          </a:p>
          <a:p>
            <a:pPr algn="just"/>
            <a:endParaRPr lang="ru-RU" b="1" dirty="0" smtClean="0">
              <a:latin typeface="Century Gothic" panose="020B0502020202020204" pitchFamily="34" charset="0"/>
            </a:endParaRPr>
          </a:p>
          <a:p>
            <a:pPr algn="just"/>
            <a:r>
              <a:rPr lang="ru-RU" b="1" dirty="0" smtClean="0">
                <a:latin typeface="Century Gothic" panose="020B0502020202020204" pitchFamily="34" charset="0"/>
              </a:rPr>
              <a:t>Увеличение ожидаемой продолжительности жизни населения</a:t>
            </a:r>
          </a:p>
          <a:p>
            <a:pPr algn="just"/>
            <a:endParaRPr lang="ru-RU" b="1" dirty="0">
              <a:latin typeface="Century Gothic" panose="020B0502020202020204" pitchFamily="34" charset="0"/>
            </a:endParaRPr>
          </a:p>
          <a:p>
            <a:pPr algn="just"/>
            <a:endParaRPr lang="ru-RU" b="1" dirty="0" smtClean="0">
              <a:latin typeface="Century Gothic" panose="020B0502020202020204" pitchFamily="34" charset="0"/>
            </a:endParaRPr>
          </a:p>
          <a:p>
            <a:pPr algn="just"/>
            <a:r>
              <a:rPr lang="ru-RU" b="1" dirty="0" smtClean="0">
                <a:latin typeface="Century Gothic" panose="020B0502020202020204" pitchFamily="34" charset="0"/>
              </a:rPr>
              <a:t>Снижение </a:t>
            </a:r>
            <a:r>
              <a:rPr lang="ru-RU" b="1" dirty="0" err="1" smtClean="0">
                <a:latin typeface="Century Gothic" panose="020B0502020202020204" pitchFamily="34" charset="0"/>
              </a:rPr>
              <a:t>инвалидизации</a:t>
            </a:r>
            <a:r>
              <a:rPr lang="ru-RU" b="1" dirty="0" smtClean="0">
                <a:latin typeface="Century Gothic" panose="020B0502020202020204" pitchFamily="34" charset="0"/>
              </a:rPr>
              <a:t> населения </a:t>
            </a:r>
          </a:p>
          <a:p>
            <a:pPr algn="just"/>
            <a:endParaRPr lang="ru-RU" b="1" dirty="0">
              <a:latin typeface="Century Gothic" panose="020B0502020202020204" pitchFamily="34" charset="0"/>
            </a:endParaRPr>
          </a:p>
          <a:p>
            <a:pPr algn="just"/>
            <a:endParaRPr lang="ru-RU" b="1" dirty="0" smtClean="0">
              <a:latin typeface="Century Gothic" panose="020B0502020202020204" pitchFamily="34" charset="0"/>
            </a:endParaRPr>
          </a:p>
          <a:p>
            <a:pPr algn="just"/>
            <a:r>
              <a:rPr lang="ru-RU" b="1" dirty="0" smtClean="0">
                <a:latin typeface="Century Gothic" panose="020B0502020202020204" pitchFamily="34" charset="0"/>
              </a:rPr>
              <a:t>Повышение качества оказания скорой медицинской помощи, удовлетворенности населения </a:t>
            </a:r>
          </a:p>
        </p:txBody>
      </p:sp>
      <p:pic>
        <p:nvPicPr>
          <p:cNvPr id="1026" name="Picture 2" descr="Картинки по запросу icon падени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69" y="533043"/>
            <a:ext cx="864296" cy="88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Картинки по запросу icon семь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07" y="4459481"/>
            <a:ext cx="628825" cy="6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Картинки по запросу icon happy 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75" y="2757075"/>
            <a:ext cx="708721" cy="708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Похожее изображение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61" y="3616395"/>
            <a:ext cx="921919" cy="795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Картинки по запросу icon managemen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87" y="1756373"/>
            <a:ext cx="822145" cy="822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72452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626</Words>
  <Application>Microsoft Office PowerPoint</Application>
  <PresentationFormat>Широкоэкранный</PresentationFormat>
  <Paragraphs>249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Тема Office</vt:lpstr>
      <vt:lpstr>Презентация PowerPoint</vt:lpstr>
      <vt:lpstr>Презентация PowerPoint</vt:lpstr>
      <vt:lpstr>Презентация PowerPoint</vt:lpstr>
      <vt:lpstr>Пути решения: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107</cp:revision>
  <cp:lastPrinted>2019-10-09T03:49:02Z</cp:lastPrinted>
  <dcterms:created xsi:type="dcterms:W3CDTF">2017-01-04T04:27:40Z</dcterms:created>
  <dcterms:modified xsi:type="dcterms:W3CDTF">2019-10-09T03:58:39Z</dcterms:modified>
</cp:coreProperties>
</file>