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1"/>
  </p:notesMasterIdLst>
  <p:sldIdLst>
    <p:sldId id="299" r:id="rId3"/>
    <p:sldId id="296" r:id="rId4"/>
    <p:sldId id="300" r:id="rId5"/>
    <p:sldId id="317" r:id="rId6"/>
    <p:sldId id="314" r:id="rId7"/>
    <p:sldId id="316" r:id="rId8"/>
    <p:sldId id="313" r:id="rId9"/>
    <p:sldId id="318" r:id="rId10"/>
    <p:sldId id="301" r:id="rId11"/>
    <p:sldId id="302" r:id="rId12"/>
    <p:sldId id="297" r:id="rId13"/>
    <p:sldId id="311" r:id="rId14"/>
    <p:sldId id="304" r:id="rId15"/>
    <p:sldId id="305" r:id="rId16"/>
    <p:sldId id="307" r:id="rId17"/>
    <p:sldId id="324" r:id="rId18"/>
    <p:sldId id="322" r:id="rId19"/>
    <p:sldId id="309" r:id="rId20"/>
  </p:sldIdLst>
  <p:sldSz cx="9906000" cy="6858000" type="A4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12"/>
    <a:srgbClr val="00B0F0"/>
    <a:srgbClr val="065280"/>
    <a:srgbClr val="2EC3AB"/>
    <a:srgbClr val="A6A6A6"/>
    <a:srgbClr val="97D7D9"/>
    <a:srgbClr val="D9D9D9"/>
    <a:srgbClr val="C4768C"/>
    <a:srgbClr val="E24956"/>
    <a:srgbClr val="00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364" autoAdjust="0"/>
  </p:normalViewPr>
  <p:slideViewPr>
    <p:cSldViewPr snapToGrid="0">
      <p:cViewPr>
        <p:scale>
          <a:sx n="90" d="100"/>
          <a:sy n="90" d="100"/>
        </p:scale>
        <p:origin x="540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1.%20&#1064;&#1090;.&#1076;&#1086;&#1083;&#1078;&#1085;.%20&#1085;&#1077;&#1092;&#1088;._2012-2017&#1075;&#107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1.%20&#1064;&#1090;.&#1076;&#1086;&#1083;&#1078;&#1085;.%20&#1085;&#1077;&#1092;&#1088;._2012-2017&#1075;&#107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3;&#1077;&#1084;&#1086;&#1076;&#1080;&#1072;&#1083;&#1080;&#1079;%20&#1089;&#1086;&#1074;&#1077;&#1097;&#1072;&#1085;&#1080;&#1077;\&#1050;&#1086;&#1087;&#1080;&#1103;%20&#1084;&#1086;&#1085;&#1080;&#1090;&#1086;&#1088;&#1080;&#1085;&#1075;%20&#1085;&#1077;&#1092;&#1088;&#1086;&#1083;&#1086;&#1075;&#1080;&#1095;&#1077;&#1089;&#1082;&#1086;&#1081;%20&#1087;&#1086;&#1084;&#1086;&#1097;&#1080;%20&#1056;&#1062;&#1069;&#1047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05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занятых  штатов  нефрологов в поликлинике (амбулатории), диспансере, консультативных центрах в государственном и частном секторе по РК</a:t>
            </a:r>
            <a:endParaRPr lang="ru-RU" sz="1050" b="1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2620693959997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05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4.9935073445661358E-2"/>
          <c:w val="1"/>
          <c:h val="0.7774998768619622"/>
        </c:manualLayout>
      </c:layout>
      <c:lineChart>
        <c:grouping val="standard"/>
        <c:varyColors val="0"/>
        <c:ser>
          <c:idx val="0"/>
          <c:order val="0"/>
          <c:tx>
            <c:strRef>
              <c:f>Лист3!$A$7</c:f>
              <c:strCache>
                <c:ptCount val="1"/>
                <c:pt idx="0">
                  <c:v>Государственные</c:v>
                </c:pt>
              </c:strCache>
            </c:strRef>
          </c:tx>
          <c:spPr>
            <a:ln w="666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1.6105838366407822E-2"/>
                  <c:y val="1.2987015200432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061259706643678E-2"/>
                  <c:y val="-1.9480522800648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80500431406389E-2"/>
                  <c:y val="-1.9480522800648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362093758987632E-2"/>
                  <c:y val="2.813853293426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805004314063932E-2"/>
                  <c:y val="-1.7316020267242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4955421340235751E-2"/>
                  <c:y val="-1.948052280064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4955421340236004E-2"/>
                  <c:y val="-1.948052280064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BE12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Лист3!$B$5:$S$6</c:f>
              <c:multiLvlStrCache>
                <c:ptCount val="18"/>
                <c:lvl>
                  <c:pt idx="0">
                    <c:v>шт</c:v>
                  </c:pt>
                  <c:pt idx="1">
                    <c:v>занятые</c:v>
                  </c:pt>
                  <c:pt idx="2">
                    <c:v>физ</c:v>
                  </c:pt>
                  <c:pt idx="3">
                    <c:v>шт</c:v>
                  </c:pt>
                  <c:pt idx="4">
                    <c:v>занятые</c:v>
                  </c:pt>
                  <c:pt idx="5">
                    <c:v>физ</c:v>
                  </c:pt>
                  <c:pt idx="6">
                    <c:v>шт</c:v>
                  </c:pt>
                  <c:pt idx="7">
                    <c:v>занятые</c:v>
                  </c:pt>
                  <c:pt idx="8">
                    <c:v>физ</c:v>
                  </c:pt>
                  <c:pt idx="9">
                    <c:v>шт</c:v>
                  </c:pt>
                  <c:pt idx="10">
                    <c:v>занятые</c:v>
                  </c:pt>
                  <c:pt idx="11">
                    <c:v>физ</c:v>
                  </c:pt>
                  <c:pt idx="12">
                    <c:v>шт</c:v>
                  </c:pt>
                  <c:pt idx="13">
                    <c:v>занятые</c:v>
                  </c:pt>
                  <c:pt idx="14">
                    <c:v>физ</c:v>
                  </c:pt>
                  <c:pt idx="15">
                    <c:v>шт</c:v>
                  </c:pt>
                  <c:pt idx="16">
                    <c:v>занятые</c:v>
                  </c:pt>
                  <c:pt idx="17">
                    <c:v>физ</c:v>
                  </c:pt>
                </c:lvl>
                <c:lvl>
                  <c:pt idx="0">
                    <c:v>2012</c:v>
                  </c:pt>
                  <c:pt idx="3">
                    <c:v>2013</c:v>
                  </c:pt>
                  <c:pt idx="6">
                    <c:v>2014</c:v>
                  </c:pt>
                  <c:pt idx="9">
                    <c:v>2015</c:v>
                  </c:pt>
                  <c:pt idx="12">
                    <c:v>2016</c:v>
                  </c:pt>
                  <c:pt idx="15">
                    <c:v>2017</c:v>
                  </c:pt>
                </c:lvl>
              </c:multiLvlStrCache>
            </c:multiLvlStrRef>
          </c:cat>
          <c:val>
            <c:numRef>
              <c:f>Лист3!$B$7:$S$7</c:f>
              <c:numCache>
                <c:formatCode>General</c:formatCode>
                <c:ptCount val="18"/>
                <c:pt idx="0">
                  <c:v>86.25</c:v>
                </c:pt>
                <c:pt idx="1">
                  <c:v>64.75</c:v>
                </c:pt>
                <c:pt idx="2">
                  <c:v>48</c:v>
                </c:pt>
                <c:pt idx="3">
                  <c:v>97.75</c:v>
                </c:pt>
                <c:pt idx="4">
                  <c:v>69.75</c:v>
                </c:pt>
                <c:pt idx="5">
                  <c:v>46</c:v>
                </c:pt>
                <c:pt idx="6">
                  <c:v>81</c:v>
                </c:pt>
                <c:pt idx="7">
                  <c:v>68.5</c:v>
                </c:pt>
                <c:pt idx="8">
                  <c:v>44</c:v>
                </c:pt>
                <c:pt idx="9">
                  <c:v>81.5</c:v>
                </c:pt>
                <c:pt idx="10">
                  <c:v>74.75</c:v>
                </c:pt>
                <c:pt idx="11">
                  <c:v>52</c:v>
                </c:pt>
                <c:pt idx="12">
                  <c:v>70.5</c:v>
                </c:pt>
                <c:pt idx="13">
                  <c:v>62</c:v>
                </c:pt>
                <c:pt idx="14">
                  <c:v>39</c:v>
                </c:pt>
                <c:pt idx="15">
                  <c:v>76.5</c:v>
                </c:pt>
                <c:pt idx="16">
                  <c:v>69.5</c:v>
                </c:pt>
                <c:pt idx="17">
                  <c:v>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657-4F4E-B159-95AC27D1D662}"/>
            </c:ext>
          </c:extLst>
        </c:ser>
        <c:ser>
          <c:idx val="1"/>
          <c:order val="1"/>
          <c:tx>
            <c:strRef>
              <c:f>Лист3!$A$8</c:f>
              <c:strCache>
                <c:ptCount val="1"/>
                <c:pt idx="0">
                  <c:v>Частные</c:v>
                </c:pt>
              </c:strCache>
            </c:strRef>
          </c:tx>
          <c:spPr>
            <a:ln w="666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008340523439745E-3"/>
                  <c:y val="-1.7316020267242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008340523439745E-3"/>
                  <c:y val="-1.298701520043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105838366407822E-2"/>
                  <c:y val="1.298701520043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256255392579811E-2"/>
                  <c:y val="-1.9480522800648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504170261719916E-2"/>
                  <c:y val="2.5974030400864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256255392579811E-2"/>
                  <c:y val="-3.2467538001080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256255392579811E-2"/>
                  <c:y val="2.813853293426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4512510785159622E-3"/>
                  <c:y val="-1.298701520043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0707506471095857E-2"/>
                  <c:y val="-2.813853293426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4158757549611734E-2"/>
                  <c:y val="-1.2987015200432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4512510785159622E-3"/>
                  <c:y val="-1.298701520043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654587287891862E-2"/>
                  <c:y val="2.5974030400864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3008340523439832E-2"/>
                  <c:y val="-2.1645025334053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1504170261719029E-3"/>
                  <c:y val="-1.298701520043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3805004314063849E-2"/>
                  <c:y val="1.9480522800648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0707506471095941E-2"/>
                  <c:y val="-1.9480522800648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657-4F4E-B159-95AC27D1D6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Лист3!$B$5:$S$6</c:f>
              <c:multiLvlStrCache>
                <c:ptCount val="18"/>
                <c:lvl>
                  <c:pt idx="0">
                    <c:v>шт</c:v>
                  </c:pt>
                  <c:pt idx="1">
                    <c:v>занятые</c:v>
                  </c:pt>
                  <c:pt idx="2">
                    <c:v>физ</c:v>
                  </c:pt>
                  <c:pt idx="3">
                    <c:v>шт</c:v>
                  </c:pt>
                  <c:pt idx="4">
                    <c:v>занятые</c:v>
                  </c:pt>
                  <c:pt idx="5">
                    <c:v>физ</c:v>
                  </c:pt>
                  <c:pt idx="6">
                    <c:v>шт</c:v>
                  </c:pt>
                  <c:pt idx="7">
                    <c:v>занятые</c:v>
                  </c:pt>
                  <c:pt idx="8">
                    <c:v>физ</c:v>
                  </c:pt>
                  <c:pt idx="9">
                    <c:v>шт</c:v>
                  </c:pt>
                  <c:pt idx="10">
                    <c:v>занятые</c:v>
                  </c:pt>
                  <c:pt idx="11">
                    <c:v>физ</c:v>
                  </c:pt>
                  <c:pt idx="12">
                    <c:v>шт</c:v>
                  </c:pt>
                  <c:pt idx="13">
                    <c:v>занятые</c:v>
                  </c:pt>
                  <c:pt idx="14">
                    <c:v>физ</c:v>
                  </c:pt>
                  <c:pt idx="15">
                    <c:v>шт</c:v>
                  </c:pt>
                  <c:pt idx="16">
                    <c:v>занятые</c:v>
                  </c:pt>
                  <c:pt idx="17">
                    <c:v>физ</c:v>
                  </c:pt>
                </c:lvl>
                <c:lvl>
                  <c:pt idx="0">
                    <c:v>2012</c:v>
                  </c:pt>
                  <c:pt idx="3">
                    <c:v>2013</c:v>
                  </c:pt>
                  <c:pt idx="6">
                    <c:v>2014</c:v>
                  </c:pt>
                  <c:pt idx="9">
                    <c:v>2015</c:v>
                  </c:pt>
                  <c:pt idx="12">
                    <c:v>2016</c:v>
                  </c:pt>
                  <c:pt idx="15">
                    <c:v>2017</c:v>
                  </c:pt>
                </c:lvl>
              </c:multiLvlStrCache>
            </c:multiLvlStrRef>
          </c:cat>
          <c:val>
            <c:numRef>
              <c:f>Лист3!$B$8:$S$8</c:f>
              <c:numCache>
                <c:formatCode>General</c:formatCode>
                <c:ptCount val="18"/>
                <c:pt idx="0">
                  <c:v>48.25</c:v>
                </c:pt>
                <c:pt idx="1">
                  <c:v>42.5</c:v>
                </c:pt>
                <c:pt idx="2">
                  <c:v>38</c:v>
                </c:pt>
                <c:pt idx="3">
                  <c:v>63.5</c:v>
                </c:pt>
                <c:pt idx="4">
                  <c:v>58</c:v>
                </c:pt>
                <c:pt idx="5">
                  <c:v>49</c:v>
                </c:pt>
                <c:pt idx="6">
                  <c:v>77</c:v>
                </c:pt>
                <c:pt idx="7">
                  <c:v>68.5</c:v>
                </c:pt>
                <c:pt idx="8">
                  <c:v>59</c:v>
                </c:pt>
                <c:pt idx="9">
                  <c:v>114.25</c:v>
                </c:pt>
                <c:pt idx="10">
                  <c:v>103.75</c:v>
                </c:pt>
                <c:pt idx="11">
                  <c:v>93</c:v>
                </c:pt>
                <c:pt idx="12">
                  <c:v>131</c:v>
                </c:pt>
                <c:pt idx="13">
                  <c:v>123</c:v>
                </c:pt>
                <c:pt idx="14">
                  <c:v>110</c:v>
                </c:pt>
                <c:pt idx="15">
                  <c:v>151</c:v>
                </c:pt>
                <c:pt idx="16">
                  <c:v>139</c:v>
                </c:pt>
                <c:pt idx="17">
                  <c:v>112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657-4F4E-B159-95AC27D1D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257888"/>
        <c:axId val="199895464"/>
      </c:lineChart>
      <c:catAx>
        <c:axId val="19925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9895464"/>
        <c:crosses val="autoZero"/>
        <c:auto val="1"/>
        <c:lblAlgn val="ctr"/>
        <c:lblOffset val="100"/>
        <c:noMultiLvlLbl val="0"/>
      </c:catAx>
      <c:valAx>
        <c:axId val="199895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25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960383063942949"/>
          <c:y val="0.73072848912019728"/>
          <c:w val="0.2491102976696884"/>
          <c:h val="3.79060193762629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9381755765732566E-3"/>
          <c:y val="0.10580818756036373"/>
          <c:w val="0.96536583655397901"/>
          <c:h val="0.63861950523509159"/>
        </c:manualLayout>
      </c:layout>
      <c:lineChart>
        <c:grouping val="standard"/>
        <c:varyColors val="0"/>
        <c:ser>
          <c:idx val="0"/>
          <c:order val="0"/>
          <c:tx>
            <c:strRef>
              <c:f>Лист4!$R$3</c:f>
              <c:strCache>
                <c:ptCount val="1"/>
                <c:pt idx="0">
                  <c:v>Карагандинская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Лист4!$Q$4:$Q$10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Лист4!$R$4:$R$10</c:f>
              <c:numCache>
                <c:formatCode>General</c:formatCode>
                <c:ptCount val="7"/>
                <c:pt idx="0">
                  <c:v>85</c:v>
                </c:pt>
                <c:pt idx="1">
                  <c:v>69</c:v>
                </c:pt>
                <c:pt idx="2">
                  <c:v>79</c:v>
                </c:pt>
                <c:pt idx="3">
                  <c:v>70</c:v>
                </c:pt>
                <c:pt idx="4">
                  <c:v>103</c:v>
                </c:pt>
                <c:pt idx="5">
                  <c:v>108</c:v>
                </c:pt>
                <c:pt idx="6">
                  <c:v>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6C2-40EC-8CC7-6E806D3DF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301216"/>
        <c:axId val="201458168"/>
      </c:lineChart>
      <c:catAx>
        <c:axId val="20130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458168"/>
        <c:crosses val="autoZero"/>
        <c:auto val="1"/>
        <c:lblAlgn val="ctr"/>
        <c:lblOffset val="100"/>
        <c:noMultiLvlLbl val="0"/>
      </c:catAx>
      <c:valAx>
        <c:axId val="201458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30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8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FF0000"/>
                </a:solidFill>
              </a:rPr>
              <a:t>КЗО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039485327869241E-2"/>
          <c:y val="0.14599422711428384"/>
          <c:w val="0.90985193002049036"/>
          <c:h val="0.6056241061803439"/>
        </c:manualLayout>
      </c:layout>
      <c:lineChart>
        <c:grouping val="standard"/>
        <c:varyColors val="0"/>
        <c:ser>
          <c:idx val="0"/>
          <c:order val="0"/>
          <c:tx>
            <c:strRef>
              <c:f>Лист4!$V$3</c:f>
              <c:strCache>
                <c:ptCount val="1"/>
                <c:pt idx="0">
                  <c:v>КЗО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Лист4!$U$4:$U$10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Лист4!$V$4:$V$10</c:f>
              <c:numCache>
                <c:formatCode>General</c:formatCode>
                <c:ptCount val="7"/>
                <c:pt idx="0">
                  <c:v>49</c:v>
                </c:pt>
                <c:pt idx="1">
                  <c:v>53</c:v>
                </c:pt>
                <c:pt idx="2">
                  <c:v>46</c:v>
                </c:pt>
                <c:pt idx="3">
                  <c:v>59</c:v>
                </c:pt>
                <c:pt idx="4">
                  <c:v>59</c:v>
                </c:pt>
                <c:pt idx="5">
                  <c:v>82</c:v>
                </c:pt>
                <c:pt idx="6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E5-4BA2-AABB-AD016CF0C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458952"/>
        <c:axId val="201459344"/>
      </c:lineChart>
      <c:catAx>
        <c:axId val="20145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459344"/>
        <c:crosses val="autoZero"/>
        <c:auto val="1"/>
        <c:lblAlgn val="ctr"/>
        <c:lblOffset val="100"/>
        <c:noMultiLvlLbl val="0"/>
      </c:catAx>
      <c:valAx>
        <c:axId val="201459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45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209909851725153E-2"/>
          <c:y val="0.13319930187434773"/>
          <c:w val="0.88358018029654972"/>
          <c:h val="0.56349254479268562"/>
        </c:manualLayout>
      </c:layout>
      <c:lineChart>
        <c:grouping val="standard"/>
        <c:varyColors val="0"/>
        <c:ser>
          <c:idx val="0"/>
          <c:order val="0"/>
          <c:tx>
            <c:strRef>
              <c:f>Лист4!$X$3</c:f>
              <c:strCache>
                <c:ptCount val="1"/>
                <c:pt idx="0">
                  <c:v>Мангистау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Лист4!$W$4:$W$10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Лист4!$X$4:$X$10</c:f>
              <c:numCache>
                <c:formatCode>General</c:formatCode>
                <c:ptCount val="7"/>
                <c:pt idx="0">
                  <c:v>31</c:v>
                </c:pt>
                <c:pt idx="1">
                  <c:v>24</c:v>
                </c:pt>
                <c:pt idx="2">
                  <c:v>31</c:v>
                </c:pt>
                <c:pt idx="3">
                  <c:v>50</c:v>
                </c:pt>
                <c:pt idx="4">
                  <c:v>72</c:v>
                </c:pt>
                <c:pt idx="5">
                  <c:v>59</c:v>
                </c:pt>
                <c:pt idx="6">
                  <c:v>102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32-43B8-9E2E-6C9C597A6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460128"/>
        <c:axId val="201460520"/>
      </c:lineChart>
      <c:catAx>
        <c:axId val="20146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460520"/>
        <c:crosses val="autoZero"/>
        <c:auto val="1"/>
        <c:lblAlgn val="ctr"/>
        <c:lblOffset val="100"/>
        <c:noMultiLvlLbl val="0"/>
      </c:catAx>
      <c:valAx>
        <c:axId val="201460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4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5025626383264686E-2"/>
          <c:y val="0.15653462551075834"/>
          <c:w val="0.9671132025170488"/>
          <c:h val="0.60587226992405441"/>
        </c:manualLayout>
      </c:layout>
      <c:lineChart>
        <c:grouping val="standard"/>
        <c:varyColors val="0"/>
        <c:ser>
          <c:idx val="0"/>
          <c:order val="0"/>
          <c:tx>
            <c:strRef>
              <c:f>Лист4!$Z$3</c:f>
              <c:strCache>
                <c:ptCount val="1"/>
                <c:pt idx="0">
                  <c:v>Павлодар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Лист4!$Y$4:$Y$10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Лист4!$Z$4:$Z$10</c:f>
              <c:numCache>
                <c:formatCode>General</c:formatCode>
                <c:ptCount val="7"/>
                <c:pt idx="0">
                  <c:v>39</c:v>
                </c:pt>
                <c:pt idx="1">
                  <c:v>43</c:v>
                </c:pt>
                <c:pt idx="2">
                  <c:v>37</c:v>
                </c:pt>
                <c:pt idx="3">
                  <c:v>47</c:v>
                </c:pt>
                <c:pt idx="4">
                  <c:v>48</c:v>
                </c:pt>
                <c:pt idx="5">
                  <c:v>68</c:v>
                </c:pt>
                <c:pt idx="6">
                  <c:v>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67-4925-B321-2A1BEF9C5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461304"/>
        <c:axId val="201461696"/>
      </c:lineChart>
      <c:catAx>
        <c:axId val="20146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461696"/>
        <c:crosses val="autoZero"/>
        <c:auto val="1"/>
        <c:lblAlgn val="ctr"/>
        <c:lblOffset val="100"/>
        <c:noMultiLvlLbl val="0"/>
      </c:catAx>
      <c:valAx>
        <c:axId val="201461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461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3766103442695153E-3"/>
          <c:y val="0.13319930187434773"/>
          <c:w val="0.97589800793533654"/>
          <c:h val="0.62191384810375272"/>
        </c:manualLayout>
      </c:layout>
      <c:lineChart>
        <c:grouping val="standard"/>
        <c:varyColors val="0"/>
        <c:ser>
          <c:idx val="0"/>
          <c:order val="0"/>
          <c:tx>
            <c:strRef>
              <c:f>Лист4!$AB$3</c:f>
              <c:strCache>
                <c:ptCount val="1"/>
                <c:pt idx="0">
                  <c:v>СКО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Лист4!$AA$4:$AA$10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Лист4!$AB$4:$AB$10</c:f>
              <c:numCache>
                <c:formatCode>General</c:formatCode>
                <c:ptCount val="7"/>
                <c:pt idx="0">
                  <c:v>31</c:v>
                </c:pt>
                <c:pt idx="1">
                  <c:v>24</c:v>
                </c:pt>
                <c:pt idx="2">
                  <c:v>35</c:v>
                </c:pt>
                <c:pt idx="3">
                  <c:v>44</c:v>
                </c:pt>
                <c:pt idx="4">
                  <c:v>48</c:v>
                </c:pt>
                <c:pt idx="5">
                  <c:v>47</c:v>
                </c:pt>
                <c:pt idx="6">
                  <c:v>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E9-48CF-9A77-C1D8BEC25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04024"/>
        <c:axId val="201104416"/>
      </c:lineChart>
      <c:catAx>
        <c:axId val="20110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04416"/>
        <c:crosses val="autoZero"/>
        <c:auto val="1"/>
        <c:lblAlgn val="ctr"/>
        <c:lblOffset val="100"/>
        <c:noMultiLvlLbl val="0"/>
      </c:catAx>
      <c:valAx>
        <c:axId val="20110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104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27109266943292E-2"/>
          <c:y val="0.11937007874015747"/>
          <c:w val="0.9323932433756984"/>
          <c:h val="0.64949388620107917"/>
        </c:manualLayout>
      </c:layout>
      <c:lineChart>
        <c:grouping val="standard"/>
        <c:varyColors val="0"/>
        <c:ser>
          <c:idx val="0"/>
          <c:order val="0"/>
          <c:tx>
            <c:strRef>
              <c:f>Лист4!$AD$3</c:f>
              <c:strCache>
                <c:ptCount val="1"/>
                <c:pt idx="0">
                  <c:v>ЮКО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Лист4!$AC$4:$AC$10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Лист4!$AD$4:$AD$10</c:f>
              <c:numCache>
                <c:formatCode>General</c:formatCode>
                <c:ptCount val="7"/>
                <c:pt idx="0">
                  <c:v>150</c:v>
                </c:pt>
                <c:pt idx="1">
                  <c:v>138</c:v>
                </c:pt>
                <c:pt idx="2">
                  <c:v>148</c:v>
                </c:pt>
                <c:pt idx="3">
                  <c:v>193</c:v>
                </c:pt>
                <c:pt idx="4">
                  <c:v>221</c:v>
                </c:pt>
                <c:pt idx="5">
                  <c:v>262</c:v>
                </c:pt>
                <c:pt idx="6">
                  <c:v>288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B7-45F4-B268-2CF11D5E0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05200"/>
        <c:axId val="201105592"/>
      </c:lineChart>
      <c:catAx>
        <c:axId val="20110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05592"/>
        <c:crosses val="autoZero"/>
        <c:auto val="1"/>
        <c:lblAlgn val="ctr"/>
        <c:lblOffset val="100"/>
        <c:noMultiLvlLbl val="0"/>
      </c:catAx>
      <c:valAx>
        <c:axId val="201105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10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3935962765382408E-3"/>
          <c:y val="0.15819332710567041"/>
          <c:w val="0.97124168768537855"/>
          <c:h val="0.59830389135981488"/>
        </c:manualLayout>
      </c:layout>
      <c:lineChart>
        <c:grouping val="standard"/>
        <c:varyColors val="0"/>
        <c:ser>
          <c:idx val="0"/>
          <c:order val="0"/>
          <c:tx>
            <c:strRef>
              <c:f>Лист4!$AF$3</c:f>
              <c:strCache>
                <c:ptCount val="1"/>
                <c:pt idx="0">
                  <c:v>г.Алматы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Лист4!$AE$4:$AE$10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Лист4!$AF$4:$AF$10</c:f>
              <c:numCache>
                <c:formatCode>General</c:formatCode>
                <c:ptCount val="7"/>
                <c:pt idx="0">
                  <c:v>151</c:v>
                </c:pt>
                <c:pt idx="1">
                  <c:v>179</c:v>
                </c:pt>
                <c:pt idx="2">
                  <c:v>146</c:v>
                </c:pt>
                <c:pt idx="3">
                  <c:v>126</c:v>
                </c:pt>
                <c:pt idx="4">
                  <c:v>285</c:v>
                </c:pt>
                <c:pt idx="5">
                  <c:v>307</c:v>
                </c:pt>
                <c:pt idx="6">
                  <c:v>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477-46B6-BC62-98BCD1E73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06376"/>
        <c:axId val="201106768"/>
      </c:lineChart>
      <c:catAx>
        <c:axId val="20110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06768"/>
        <c:crosses val="autoZero"/>
        <c:auto val="1"/>
        <c:lblAlgn val="ctr"/>
        <c:lblOffset val="100"/>
        <c:noMultiLvlLbl val="0"/>
      </c:catAx>
      <c:valAx>
        <c:axId val="201106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10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42926227302984E-2"/>
          <c:y val="0.16807317282500381"/>
          <c:w val="0.93714704816165062"/>
          <c:h val="0.61470728707990718"/>
        </c:manualLayout>
      </c:layout>
      <c:lineChart>
        <c:grouping val="standard"/>
        <c:varyColors val="0"/>
        <c:ser>
          <c:idx val="0"/>
          <c:order val="0"/>
          <c:tx>
            <c:strRef>
              <c:f>Лист4!$AH$3</c:f>
              <c:strCache>
                <c:ptCount val="1"/>
                <c:pt idx="0">
                  <c:v>г.Астана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Лист4!$AG$4:$AG$10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Лист4!$AH$4:$AH$10</c:f>
              <c:numCache>
                <c:formatCode>General</c:formatCode>
                <c:ptCount val="7"/>
                <c:pt idx="0">
                  <c:v>53</c:v>
                </c:pt>
                <c:pt idx="1">
                  <c:v>77</c:v>
                </c:pt>
                <c:pt idx="2">
                  <c:v>57</c:v>
                </c:pt>
                <c:pt idx="3">
                  <c:v>69</c:v>
                </c:pt>
                <c:pt idx="4">
                  <c:v>113</c:v>
                </c:pt>
                <c:pt idx="5">
                  <c:v>168</c:v>
                </c:pt>
                <c:pt idx="6">
                  <c:v>126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BEA-4453-BEA4-309B46549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534048"/>
        <c:axId val="289534440"/>
      </c:lineChart>
      <c:catAx>
        <c:axId val="2895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534440"/>
        <c:crosses val="autoZero"/>
        <c:auto val="1"/>
        <c:lblAlgn val="ctr"/>
        <c:lblOffset val="100"/>
        <c:noMultiLvlLbl val="0"/>
      </c:catAx>
      <c:valAx>
        <c:axId val="289534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953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8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Акмолинская</a:t>
            </a:r>
            <a:endParaRPr lang="ru-RU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2457346154497139E-3"/>
          <c:y val="0.13066051884557367"/>
          <c:w val="0.97625816923985764"/>
          <c:h val="0.62912018246392964"/>
        </c:manualLayout>
      </c:layout>
      <c:lineChart>
        <c:grouping val="standard"/>
        <c:varyColors val="0"/>
        <c:ser>
          <c:idx val="0"/>
          <c:order val="0"/>
          <c:tx>
            <c:strRef>
              <c:f>Лист4!$D$3</c:f>
              <c:strCache>
                <c:ptCount val="1"/>
                <c:pt idx="0">
                  <c:v> Акмолинская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Лист4!$C$4:$C$10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Лист4!$D$4:$D$10</c:f>
              <c:numCache>
                <c:formatCode>General</c:formatCode>
                <c:ptCount val="7"/>
                <c:pt idx="0">
                  <c:v>30</c:v>
                </c:pt>
                <c:pt idx="1">
                  <c:v>40</c:v>
                </c:pt>
                <c:pt idx="2">
                  <c:v>29</c:v>
                </c:pt>
                <c:pt idx="3">
                  <c:v>22</c:v>
                </c:pt>
                <c:pt idx="4">
                  <c:v>36</c:v>
                </c:pt>
                <c:pt idx="5">
                  <c:v>43</c:v>
                </c:pt>
                <c:pt idx="6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E41-4B5A-BB19-7911EF181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535224"/>
        <c:axId val="289535616"/>
      </c:lineChart>
      <c:catAx>
        <c:axId val="28953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535616"/>
        <c:crosses val="autoZero"/>
        <c:auto val="1"/>
        <c:lblAlgn val="ctr"/>
        <c:lblOffset val="100"/>
        <c:noMultiLvlLbl val="0"/>
      </c:catAx>
      <c:valAx>
        <c:axId val="289535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9535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ru-RU" sz="8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734999446642868E-2"/>
          <c:y val="9.4695860118556241E-2"/>
          <c:w val="0.93905097840003404"/>
          <c:h val="0.66651806548630754"/>
        </c:manualLayout>
      </c:layout>
      <c:lineChart>
        <c:grouping val="standard"/>
        <c:varyColors val="0"/>
        <c:ser>
          <c:idx val="0"/>
          <c:order val="0"/>
          <c:tx>
            <c:strRef>
              <c:f>Лист4!$T$3</c:f>
              <c:strCache>
                <c:ptCount val="1"/>
                <c:pt idx="0">
                  <c:v>Костанай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Лист4!$S$4:$S$10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Лист4!$T$4:$T$10</c:f>
              <c:numCache>
                <c:formatCode>General</c:formatCode>
                <c:ptCount val="7"/>
                <c:pt idx="0">
                  <c:v>32</c:v>
                </c:pt>
                <c:pt idx="1">
                  <c:v>42</c:v>
                </c:pt>
                <c:pt idx="2">
                  <c:v>46</c:v>
                </c:pt>
                <c:pt idx="3">
                  <c:v>60</c:v>
                </c:pt>
                <c:pt idx="4">
                  <c:v>54</c:v>
                </c:pt>
                <c:pt idx="5">
                  <c:v>66</c:v>
                </c:pt>
                <c:pt idx="6">
                  <c:v>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C8E-4DE2-A134-3E661C24C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536400"/>
        <c:axId val="289536792"/>
      </c:lineChart>
      <c:catAx>
        <c:axId val="28953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536792"/>
        <c:crosses val="autoZero"/>
        <c:auto val="1"/>
        <c:lblAlgn val="ctr"/>
        <c:lblOffset val="100"/>
        <c:noMultiLvlLbl val="0"/>
      </c:catAx>
      <c:valAx>
        <c:axId val="289536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953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</a:t>
            </a:r>
            <a:r>
              <a:rPr lang="ru-RU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занятых</a:t>
            </a:r>
            <a:r>
              <a:rPr lang="ru-RU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штатов нефрологов в государственных МО и  норматив </a:t>
            </a:r>
            <a:r>
              <a:rPr lang="ru-RU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нефрологической</a:t>
            </a:r>
            <a:r>
              <a:rPr lang="ru-RU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9922993127699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42874552828125"/>
          <c:y val="7.5042994436014157E-2"/>
          <c:w val="0.86549700791626616"/>
          <c:h val="0.8317382178517518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количество нефрологов из расчета на 50 тыс. населения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Лист1!$A$4:$A$19</c:f>
              <c:strCache>
                <c:ptCount val="16"/>
                <c:pt idx="0">
                  <c:v>Северо-Казахстанская</c:v>
                </c:pt>
                <c:pt idx="1">
                  <c:v>Атырауская</c:v>
                </c:pt>
                <c:pt idx="2">
                  <c:v>Западно-Казахстанская </c:v>
                </c:pt>
                <c:pt idx="3">
                  <c:v>Мангистауская</c:v>
                </c:pt>
                <c:pt idx="4">
                  <c:v>Акмолинская </c:v>
                </c:pt>
                <c:pt idx="5">
                  <c:v>Павлодарская </c:v>
                </c:pt>
                <c:pt idx="6">
                  <c:v>Кызылординская</c:v>
                </c:pt>
                <c:pt idx="7">
                  <c:v>Костанайская</c:v>
                </c:pt>
                <c:pt idx="8">
                  <c:v>Актюбинская</c:v>
                </c:pt>
                <c:pt idx="9">
                  <c:v>Жамбылская </c:v>
                </c:pt>
                <c:pt idx="10">
                  <c:v>г.Астана</c:v>
                </c:pt>
                <c:pt idx="11">
                  <c:v>Восточно-Казахстанская</c:v>
                </c:pt>
                <c:pt idx="12">
                  <c:v>Карагандинская</c:v>
                </c:pt>
                <c:pt idx="13">
                  <c:v>Алматы г.а.</c:v>
                </c:pt>
                <c:pt idx="14">
                  <c:v>Алматинская</c:v>
                </c:pt>
                <c:pt idx="15">
                  <c:v>Южно-Казахстанская </c:v>
                </c:pt>
              </c:strCache>
            </c:strRef>
          </c:cat>
          <c:val>
            <c:numRef>
              <c:f>Лист1!$B$4:$B$19</c:f>
              <c:numCache>
                <c:formatCode>#,##0.0</c:formatCode>
                <c:ptCount val="16"/>
                <c:pt idx="0">
                  <c:v>11.202640000000001</c:v>
                </c:pt>
                <c:pt idx="1">
                  <c:v>13.1389</c:v>
                </c:pt>
                <c:pt idx="2">
                  <c:v>13.28504</c:v>
                </c:pt>
                <c:pt idx="3">
                  <c:v>14.04604</c:v>
                </c:pt>
                <c:pt idx="4">
                  <c:v>14.8</c:v>
                </c:pt>
                <c:pt idx="5">
                  <c:v>15.43594</c:v>
                </c:pt>
                <c:pt idx="6">
                  <c:v>16.4633</c:v>
                </c:pt>
                <c:pt idx="7">
                  <c:v>17.75788</c:v>
                </c:pt>
                <c:pt idx="8">
                  <c:v>17.8</c:v>
                </c:pt>
                <c:pt idx="9">
                  <c:v>23.314080000000001</c:v>
                </c:pt>
                <c:pt idx="10">
                  <c:v>23.796040000000001</c:v>
                </c:pt>
                <c:pt idx="11">
                  <c:v>27.939599999999999</c:v>
                </c:pt>
                <c:pt idx="12">
                  <c:v>28.36046</c:v>
                </c:pt>
                <c:pt idx="13">
                  <c:v>37.39284</c:v>
                </c:pt>
                <c:pt idx="14">
                  <c:v>41.732799999999997</c:v>
                </c:pt>
                <c:pt idx="15">
                  <c:v>61.87088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80C0-4417-A963-B8C792653C74}"/>
            </c:ext>
          </c:extLst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занятые по штату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9.7166000162878241E-3"/>
                  <c:y val="-4.0465351542741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166000162878432E-3"/>
                  <c:y val="-4.0465351542741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5573555682238586E-3"/>
                  <c:y val="-4.0465351542741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6.0698027314113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9585690917226576E-17"/>
                  <c:y val="-4.0465351542741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6.0698027314112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6.0698027314112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2.0512822256607669E-2"/>
                  <c:y val="-2.0232675771370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Лист1!$A$4:$A$19</c:f>
              <c:strCache>
                <c:ptCount val="16"/>
                <c:pt idx="0">
                  <c:v>Северо-Казахстанская</c:v>
                </c:pt>
                <c:pt idx="1">
                  <c:v>Атырауская</c:v>
                </c:pt>
                <c:pt idx="2">
                  <c:v>Западно-Казахстанская </c:v>
                </c:pt>
                <c:pt idx="3">
                  <c:v>Мангистауская</c:v>
                </c:pt>
                <c:pt idx="4">
                  <c:v>Акмолинская </c:v>
                </c:pt>
                <c:pt idx="5">
                  <c:v>Павлодарская </c:v>
                </c:pt>
                <c:pt idx="6">
                  <c:v>Кызылординская</c:v>
                </c:pt>
                <c:pt idx="7">
                  <c:v>Костанайская</c:v>
                </c:pt>
                <c:pt idx="8">
                  <c:v>Актюбинская</c:v>
                </c:pt>
                <c:pt idx="9">
                  <c:v>Жамбылская </c:v>
                </c:pt>
                <c:pt idx="10">
                  <c:v>г.Астана</c:v>
                </c:pt>
                <c:pt idx="11">
                  <c:v>Восточно-Казахстанская</c:v>
                </c:pt>
                <c:pt idx="12">
                  <c:v>Карагандинская</c:v>
                </c:pt>
                <c:pt idx="13">
                  <c:v>Алматы г.а.</c:v>
                </c:pt>
                <c:pt idx="14">
                  <c:v>Алматинская</c:v>
                </c:pt>
                <c:pt idx="15">
                  <c:v>Южно-Казахстанская </c:v>
                </c:pt>
              </c:strCache>
            </c:strRef>
          </c:cat>
          <c:val>
            <c:numRef>
              <c:f>Лист1!$C$4:$C$19</c:f>
              <c:numCache>
                <c:formatCode>#,##0.0</c:formatCode>
                <c:ptCount val="16"/>
                <c:pt idx="0">
                  <c:v>1.5</c:v>
                </c:pt>
                <c:pt idx="1">
                  <c:v>0.5</c:v>
                </c:pt>
                <c:pt idx="2">
                  <c:v>0.75</c:v>
                </c:pt>
                <c:pt idx="3">
                  <c:v>3.25</c:v>
                </c:pt>
                <c:pt idx="4" formatCode="#,##0.00">
                  <c:v>1.25</c:v>
                </c:pt>
                <c:pt idx="5">
                  <c:v>4</c:v>
                </c:pt>
                <c:pt idx="6">
                  <c:v>8</c:v>
                </c:pt>
                <c:pt idx="7">
                  <c:v>1</c:v>
                </c:pt>
                <c:pt idx="8">
                  <c:v>6.25</c:v>
                </c:pt>
                <c:pt idx="9">
                  <c:v>3</c:v>
                </c:pt>
                <c:pt idx="10">
                  <c:v>9</c:v>
                </c:pt>
                <c:pt idx="11">
                  <c:v>5.25</c:v>
                </c:pt>
                <c:pt idx="12">
                  <c:v>6.25</c:v>
                </c:pt>
                <c:pt idx="13">
                  <c:v>7</c:v>
                </c:pt>
                <c:pt idx="14">
                  <c:v>3.5</c:v>
                </c:pt>
                <c:pt idx="15">
                  <c:v>8.75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80C0-4417-A963-B8C792653C74}"/>
            </c:ext>
          </c:extLst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физические лица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2388666720959678E-3"/>
                  <c:y val="-4.04653515427415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88666720959678E-3"/>
                  <c:y val="-2.023267577137076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38866672095967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592444480639851E-3"/>
                  <c:y val="-4.046535154274152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592444480639655E-3"/>
                  <c:y val="-4.04653515427415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796222240320025E-3"/>
                  <c:y val="-4.04653515427415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59244448063965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796222240319828E-3"/>
                  <c:y val="-6.069802731411229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2388666720959678E-3"/>
                  <c:y val="-6.06980273141130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592444480639456E-3"/>
                  <c:y val="-6.06980273141130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388666720959479E-3"/>
                  <c:y val="-4.04653515427415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4.04653515427415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3184463913159806E-3"/>
                  <c:y val="-4.046535154274152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0C0-4417-A963-B8C792653C74}"/>
                </c:ext>
                <c:ext xmlns:c15="http://schemas.microsoft.com/office/drawing/2012/chart" uri="{CE6537A1-D6FC-4f65-9D91-7224C49458BB}">
                  <c15:layout>
                    <c:manualLayout>
                      <c:w val="2.5695008931961184E-2"/>
                      <c:h val="2.8507840161861406E-2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-2.1592444480639655E-3"/>
                  <c:y val="-4.046535154274152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0C0-4417-A963-B8C792653C74}"/>
                </c:ext>
                <c:ext xmlns:c15="http://schemas.microsoft.com/office/drawing/2012/chart" uri="{CE6537A1-D6FC-4f65-9D91-7224C49458BB}">
                  <c15:layout>
                    <c:manualLayout>
                      <c:w val="2.2456142259865239E-2"/>
                      <c:h val="4.4693980778958017E-2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2.1592444480639851E-3"/>
                  <c:y val="-4.04653515427415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0C0-4417-A963-B8C792653C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8.6370202970678309E-3"/>
                  <c:y val="-1.75163563738206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C0-4417-A963-B8C792653C74}"/>
                </c:ext>
                <c:ext xmlns:c15="http://schemas.microsoft.com/office/drawing/2012/chart" uri="{CE6537A1-D6FC-4f65-9D91-7224C49458BB}">
                  <c15:layout>
                    <c:manualLayout>
                      <c:w val="2.5695008931961184E-2"/>
                      <c:h val="4.671724835609509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Лист1!$A$4:$A$19</c:f>
              <c:strCache>
                <c:ptCount val="16"/>
                <c:pt idx="0">
                  <c:v>Северо-Казахстанская</c:v>
                </c:pt>
                <c:pt idx="1">
                  <c:v>Атырауская</c:v>
                </c:pt>
                <c:pt idx="2">
                  <c:v>Западно-Казахстанская </c:v>
                </c:pt>
                <c:pt idx="3">
                  <c:v>Мангистауская</c:v>
                </c:pt>
                <c:pt idx="4">
                  <c:v>Акмолинская </c:v>
                </c:pt>
                <c:pt idx="5">
                  <c:v>Павлодарская </c:v>
                </c:pt>
                <c:pt idx="6">
                  <c:v>Кызылординская</c:v>
                </c:pt>
                <c:pt idx="7">
                  <c:v>Костанайская</c:v>
                </c:pt>
                <c:pt idx="8">
                  <c:v>Актюбинская</c:v>
                </c:pt>
                <c:pt idx="9">
                  <c:v>Жамбылская </c:v>
                </c:pt>
                <c:pt idx="10">
                  <c:v>г.Астана</c:v>
                </c:pt>
                <c:pt idx="11">
                  <c:v>Восточно-Казахстанская</c:v>
                </c:pt>
                <c:pt idx="12">
                  <c:v>Карагандинская</c:v>
                </c:pt>
                <c:pt idx="13">
                  <c:v>Алматы г.а.</c:v>
                </c:pt>
                <c:pt idx="14">
                  <c:v>Алматинская</c:v>
                </c:pt>
                <c:pt idx="15">
                  <c:v>Южно-Казахстанская </c:v>
                </c:pt>
              </c:strCache>
            </c:strRef>
          </c:cat>
          <c:val>
            <c:numRef>
              <c:f>Лист1!$D$4:$D$19</c:f>
              <c:numCache>
                <c:formatCode>#,##0.0</c:formatCode>
                <c:ptCount val="1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 formatCode="#,##0.00">
                  <c:v>0</c:v>
                </c:pt>
                <c:pt idx="5">
                  <c:v>3</c:v>
                </c:pt>
                <c:pt idx="6">
                  <c:v>7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  <c:pt idx="10">
                  <c:v>6</c:v>
                </c:pt>
                <c:pt idx="11">
                  <c:v>2</c:v>
                </c:pt>
                <c:pt idx="12">
                  <c:v>3</c:v>
                </c:pt>
                <c:pt idx="13">
                  <c:v>7</c:v>
                </c:pt>
                <c:pt idx="14">
                  <c:v>2</c:v>
                </c:pt>
                <c:pt idx="15">
                  <c:v>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80C0-4417-A963-B8C792653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4"/>
        <c:shape val="box"/>
        <c:axId val="199576432"/>
        <c:axId val="200164512"/>
        <c:axId val="0"/>
      </c:bar3DChart>
      <c:catAx>
        <c:axId val="19957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164512"/>
        <c:crosses val="autoZero"/>
        <c:auto val="1"/>
        <c:lblAlgn val="ctr"/>
        <c:lblOffset val="100"/>
        <c:noMultiLvlLbl val="0"/>
      </c:catAx>
      <c:valAx>
        <c:axId val="200164512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57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Летальность больных на программном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гемодиализе, на 29.11.2018г. </a:t>
            </a: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538817103711569"/>
          <c:y val="0.13592085531864218"/>
          <c:w val="0.84145739673510922"/>
          <c:h val="0.368889461391326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Взято на лечение ПГД в данном году</c:v>
                </c:pt>
              </c:strCache>
            </c:strRef>
          </c:tx>
          <c:spPr>
            <a:solidFill>
              <a:srgbClr val="52D6C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779614547163716E-17"/>
                  <c:y val="-6.906330957675524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512-40A8-AFE6-4B36A4B30A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2.58293074690518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512-40A8-AFE6-4B36A4B30A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5.44038598902659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512-40A8-AFE6-4B36A4B30A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Акмолинская область</c:v>
                </c:pt>
                <c:pt idx="1">
                  <c:v>Актюбинская область</c:v>
                </c:pt>
                <c:pt idx="2">
                  <c:v>Алматинская область</c:v>
                </c:pt>
                <c:pt idx="3">
                  <c:v>Западно-Казахстанская область</c:v>
                </c:pt>
                <c:pt idx="4">
                  <c:v>Жамбылская область</c:v>
                </c:pt>
                <c:pt idx="5">
                  <c:v>Карагандинская область</c:v>
                </c:pt>
                <c:pt idx="6">
                  <c:v>Костанайская область</c:v>
                </c:pt>
                <c:pt idx="7">
                  <c:v>Кызылординская область</c:v>
                </c:pt>
                <c:pt idx="8">
                  <c:v>Мангистауская область</c:v>
                </c:pt>
                <c:pt idx="9">
                  <c:v>Южно-Казахстанская область</c:v>
                </c:pt>
                <c:pt idx="10">
                  <c:v>Павлодарская область</c:v>
                </c:pt>
                <c:pt idx="11">
                  <c:v>Северо-Казахстанская область</c:v>
                </c:pt>
                <c:pt idx="12">
                  <c:v>Восточно-Казахстанская область</c:v>
                </c:pt>
                <c:pt idx="13">
                  <c:v>Астана</c:v>
                </c:pt>
                <c:pt idx="14">
                  <c:v>Алматы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31</c:v>
                </c:pt>
                <c:pt idx="1">
                  <c:v>53</c:v>
                </c:pt>
                <c:pt idx="2">
                  <c:v>150</c:v>
                </c:pt>
                <c:pt idx="3">
                  <c:v>14</c:v>
                </c:pt>
                <c:pt idx="4">
                  <c:v>59</c:v>
                </c:pt>
                <c:pt idx="5">
                  <c:v>88</c:v>
                </c:pt>
                <c:pt idx="6">
                  <c:v>18</c:v>
                </c:pt>
                <c:pt idx="7">
                  <c:v>37</c:v>
                </c:pt>
                <c:pt idx="8">
                  <c:v>53</c:v>
                </c:pt>
                <c:pt idx="9">
                  <c:v>84</c:v>
                </c:pt>
                <c:pt idx="10">
                  <c:v>61</c:v>
                </c:pt>
                <c:pt idx="11">
                  <c:v>14</c:v>
                </c:pt>
                <c:pt idx="12">
                  <c:v>39</c:v>
                </c:pt>
                <c:pt idx="13">
                  <c:v>112</c:v>
                </c:pt>
                <c:pt idx="14">
                  <c:v>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12-40A8-AFE6-4B36A4B30A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Летальные исходы</c:v>
                </c:pt>
              </c:strCache>
            </c:strRef>
          </c:tx>
          <c:spPr>
            <a:solidFill>
              <a:srgbClr val="FFB31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3.95570881864524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512-40A8-AFE6-4B36A4B30A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763622654266926E-17"/>
                  <c:y val="-4.71196633852559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512-40A8-AFE6-4B36A4B30A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4.45350730944095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512-40A8-AFE6-4B36A4B30A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Акмолинская область</c:v>
                </c:pt>
                <c:pt idx="1">
                  <c:v>Актюбинская область</c:v>
                </c:pt>
                <c:pt idx="2">
                  <c:v>Алматинская область</c:v>
                </c:pt>
                <c:pt idx="3">
                  <c:v>Западно-Казахстанская область</c:v>
                </c:pt>
                <c:pt idx="4">
                  <c:v>Жамбылская область</c:v>
                </c:pt>
                <c:pt idx="5">
                  <c:v>Карагандинская область</c:v>
                </c:pt>
                <c:pt idx="6">
                  <c:v>Костанайская область</c:v>
                </c:pt>
                <c:pt idx="7">
                  <c:v>Кызылординская область</c:v>
                </c:pt>
                <c:pt idx="8">
                  <c:v>Мангистауская область</c:v>
                </c:pt>
                <c:pt idx="9">
                  <c:v>Южно-Казахстанская область</c:v>
                </c:pt>
                <c:pt idx="10">
                  <c:v>Павлодарская область</c:v>
                </c:pt>
                <c:pt idx="11">
                  <c:v>Северо-Казахстанская область</c:v>
                </c:pt>
                <c:pt idx="12">
                  <c:v>Восточно-Казахстанская область</c:v>
                </c:pt>
                <c:pt idx="13">
                  <c:v>Астана</c:v>
                </c:pt>
                <c:pt idx="14">
                  <c:v>Алматы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5</c:v>
                </c:pt>
                <c:pt idx="1">
                  <c:v>6</c:v>
                </c:pt>
                <c:pt idx="2">
                  <c:v>15</c:v>
                </c:pt>
                <c:pt idx="3">
                  <c:v>3</c:v>
                </c:pt>
                <c:pt idx="5">
                  <c:v>6</c:v>
                </c:pt>
                <c:pt idx="6">
                  <c:v>2</c:v>
                </c:pt>
                <c:pt idx="7">
                  <c:v>5</c:v>
                </c:pt>
                <c:pt idx="8">
                  <c:v>11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3</c:v>
                </c:pt>
                <c:pt idx="13">
                  <c:v>6</c:v>
                </c:pt>
                <c:pt idx="1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12-40A8-AFE6-4B36A4B30A35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292176208"/>
        <c:axId val="292176600"/>
      </c:barChart>
      <c:catAx>
        <c:axId val="29217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92176600"/>
        <c:crosses val="autoZero"/>
        <c:auto val="1"/>
        <c:lblAlgn val="ctr"/>
        <c:lblOffset val="100"/>
        <c:noMultiLvlLbl val="0"/>
      </c:catAx>
      <c:valAx>
        <c:axId val="292176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9217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43898373567348"/>
          <c:y val="0.84021255946218276"/>
          <c:w val="0.61112187019544428"/>
          <c:h val="6.9647169191221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Распределение 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больных с ХБП по 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уровню </a:t>
            </a:r>
            <a:r>
              <a:rPr lang="ru-RU" sz="1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креатинина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на 29.11.2018г.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146130568820433"/>
          <c:y val="2.3514853394764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538817103711569"/>
          <c:y val="0.13592085531864218"/>
          <c:w val="0.84145739673510922"/>
          <c:h val="0.368889461391326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больных</c:v>
                </c:pt>
              </c:strCache>
            </c:strRef>
          </c:tx>
          <c:spPr>
            <a:solidFill>
              <a:srgbClr val="52D6C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779614547163716E-17"/>
                  <c:y val="-6.906330957675524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5A-4B74-ADC4-07789D975A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559229094327432E-17"/>
                  <c:y val="5.35317797688940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5A-4B74-ADC4-07789D975A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1.80743433508048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5A-4B74-ADC4-07789D975A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Акмолинская область</c:v>
                </c:pt>
                <c:pt idx="1">
                  <c:v>Актюбинская область</c:v>
                </c:pt>
                <c:pt idx="2">
                  <c:v>Алматинская область</c:v>
                </c:pt>
                <c:pt idx="3">
                  <c:v>Атырауская область</c:v>
                </c:pt>
                <c:pt idx="4">
                  <c:v>Западно-Казахстанская область</c:v>
                </c:pt>
                <c:pt idx="5">
                  <c:v>Жамбылская область</c:v>
                </c:pt>
                <c:pt idx="6">
                  <c:v>Карагандинская область</c:v>
                </c:pt>
                <c:pt idx="7">
                  <c:v>Костанайская область</c:v>
                </c:pt>
                <c:pt idx="8">
                  <c:v>Кызылординская область</c:v>
                </c:pt>
                <c:pt idx="9">
                  <c:v>Мангистауская область</c:v>
                </c:pt>
                <c:pt idx="10">
                  <c:v>Южно-Казахстанская область</c:v>
                </c:pt>
                <c:pt idx="11">
                  <c:v>Павлодарская область</c:v>
                </c:pt>
                <c:pt idx="12">
                  <c:v>Северо-Казахстанская область</c:v>
                </c:pt>
                <c:pt idx="13">
                  <c:v>Восточно-Казахстанская область</c:v>
                </c:pt>
                <c:pt idx="14">
                  <c:v>Астана</c:v>
                </c:pt>
                <c:pt idx="15">
                  <c:v>Алматы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435</c:v>
                </c:pt>
                <c:pt idx="1">
                  <c:v>797</c:v>
                </c:pt>
                <c:pt idx="2">
                  <c:v>1150</c:v>
                </c:pt>
                <c:pt idx="3">
                  <c:v>221</c:v>
                </c:pt>
                <c:pt idx="4">
                  <c:v>553</c:v>
                </c:pt>
                <c:pt idx="5">
                  <c:v>769</c:v>
                </c:pt>
                <c:pt idx="6">
                  <c:v>938</c:v>
                </c:pt>
                <c:pt idx="7">
                  <c:v>501</c:v>
                </c:pt>
                <c:pt idx="8">
                  <c:v>546</c:v>
                </c:pt>
                <c:pt idx="9">
                  <c:v>397</c:v>
                </c:pt>
                <c:pt idx="10">
                  <c:v>1368</c:v>
                </c:pt>
                <c:pt idx="11">
                  <c:v>577</c:v>
                </c:pt>
                <c:pt idx="12">
                  <c:v>523</c:v>
                </c:pt>
                <c:pt idx="13">
                  <c:v>979</c:v>
                </c:pt>
                <c:pt idx="14">
                  <c:v>706</c:v>
                </c:pt>
                <c:pt idx="15">
                  <c:v>1244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5A-4B74-ADC4-07789D975A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Впервые выявлено с креатинином выше 400</c:v>
                </c:pt>
              </c:strCache>
            </c:strRef>
          </c:tx>
          <c:spPr>
            <a:solidFill>
              <a:srgbClr val="FFB31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5.52336749981870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15A-4B74-ADC4-07789D975A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763622654266926E-17"/>
                  <c:y val="-4.71196633852559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245-4FB5-8970-6E078A08EE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3.12580909457013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15A-4B74-ADC4-07789D975A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118458188654864E-16"/>
                  <c:y val="-3.0617758651815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15A-4B74-ADC4-07789D975A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3.62017648483801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15A-4B74-ADC4-07789D975A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3.70216987784311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15A-4B74-ADC4-07789D975A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6.41307450536258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45-4FB5-8970-6E078A08EE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Акмолинская область</c:v>
                </c:pt>
                <c:pt idx="1">
                  <c:v>Актюбинская область</c:v>
                </c:pt>
                <c:pt idx="2">
                  <c:v>Алматинская область</c:v>
                </c:pt>
                <c:pt idx="3">
                  <c:v>Атырауская область</c:v>
                </c:pt>
                <c:pt idx="4">
                  <c:v>Западно-Казахстанская область</c:v>
                </c:pt>
                <c:pt idx="5">
                  <c:v>Жамбылская область</c:v>
                </c:pt>
                <c:pt idx="6">
                  <c:v>Карагандинская область</c:v>
                </c:pt>
                <c:pt idx="7">
                  <c:v>Костанайская область</c:v>
                </c:pt>
                <c:pt idx="8">
                  <c:v>Кызылординская область</c:v>
                </c:pt>
                <c:pt idx="9">
                  <c:v>Мангистауская область</c:v>
                </c:pt>
                <c:pt idx="10">
                  <c:v>Южно-Казахстанская область</c:v>
                </c:pt>
                <c:pt idx="11">
                  <c:v>Павлодарская область</c:v>
                </c:pt>
                <c:pt idx="12">
                  <c:v>Северо-Казахстанская область</c:v>
                </c:pt>
                <c:pt idx="13">
                  <c:v>Восточно-Казахстанская область</c:v>
                </c:pt>
                <c:pt idx="14">
                  <c:v>Астана</c:v>
                </c:pt>
                <c:pt idx="15">
                  <c:v>Алматы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72</c:v>
                </c:pt>
                <c:pt idx="1">
                  <c:v>88</c:v>
                </c:pt>
                <c:pt idx="2">
                  <c:v>350</c:v>
                </c:pt>
                <c:pt idx="3">
                  <c:v>30</c:v>
                </c:pt>
                <c:pt idx="4">
                  <c:v>183</c:v>
                </c:pt>
                <c:pt idx="5">
                  <c:v>127</c:v>
                </c:pt>
                <c:pt idx="6">
                  <c:v>163</c:v>
                </c:pt>
                <c:pt idx="7">
                  <c:v>87</c:v>
                </c:pt>
                <c:pt idx="8">
                  <c:v>108</c:v>
                </c:pt>
                <c:pt idx="9">
                  <c:v>77</c:v>
                </c:pt>
                <c:pt idx="10">
                  <c:v>131</c:v>
                </c:pt>
                <c:pt idx="11">
                  <c:v>130</c:v>
                </c:pt>
                <c:pt idx="12">
                  <c:v>53</c:v>
                </c:pt>
                <c:pt idx="13">
                  <c:v>153</c:v>
                </c:pt>
                <c:pt idx="14">
                  <c:v>145</c:v>
                </c:pt>
                <c:pt idx="15">
                  <c:v>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15A-4B74-ADC4-07789D975A6A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296180792"/>
        <c:axId val="296181184"/>
      </c:barChart>
      <c:catAx>
        <c:axId val="29618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96181184"/>
        <c:crosses val="autoZero"/>
        <c:auto val="1"/>
        <c:lblAlgn val="ctr"/>
        <c:lblOffset val="100"/>
        <c:noMultiLvlLbl val="0"/>
      </c:catAx>
      <c:valAx>
        <c:axId val="29618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9618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dPt>
            <c:idx val="0"/>
            <c:bubble3D val="0"/>
            <c:spPr>
              <a:solidFill>
                <a:srgbClr val="D9D9D9"/>
              </a:solidFill>
              <a:ln w="18956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48-43F6-91BD-2C02EE9FD4B5}"/>
              </c:ext>
            </c:extLst>
          </c:dPt>
          <c:dPt>
            <c:idx val="1"/>
            <c:bubble3D val="0"/>
            <c:spPr>
              <a:solidFill>
                <a:srgbClr val="2EC3AB"/>
              </a:solidFill>
              <a:ln w="18956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48-43F6-91BD-2C02EE9FD4B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48-43F6-91BD-2C02EE9FD4B5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0.67</c:v>
                </c:pt>
                <c:pt idx="1">
                  <c:v>0.08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848-43F6-91BD-2C02EE9FD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4"/>
      </c:doughnutChart>
      <c:spPr>
        <a:noFill/>
        <a:ln w="2527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dPt>
            <c:idx val="0"/>
            <c:bubble3D val="0"/>
            <c:spPr>
              <a:solidFill>
                <a:srgbClr val="D9D9D9"/>
              </a:solidFill>
              <a:ln w="18956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19-429F-A601-E6E5122EB6BA}"/>
              </c:ext>
            </c:extLst>
          </c:dPt>
          <c:dPt>
            <c:idx val="1"/>
            <c:bubble3D val="0"/>
            <c:spPr>
              <a:solidFill>
                <a:srgbClr val="2EC3AB"/>
              </a:solidFill>
              <a:ln w="18956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19-429F-A601-E6E5122EB6BA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19-429F-A601-E6E5122EB6BA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919-429F-A601-E6E5122EB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4"/>
      </c:doughnutChart>
      <c:spPr>
        <a:noFill/>
        <a:ln w="2527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dPt>
            <c:idx val="0"/>
            <c:bubble3D val="0"/>
            <c:spPr>
              <a:solidFill>
                <a:srgbClr val="D9D9D9"/>
              </a:solidFill>
              <a:ln w="18956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A4-465C-98BD-0A1ABB329955}"/>
              </c:ext>
            </c:extLst>
          </c:dPt>
          <c:dPt>
            <c:idx val="1"/>
            <c:bubble3D val="0"/>
            <c:spPr>
              <a:solidFill>
                <a:srgbClr val="2EC3AB"/>
              </a:solidFill>
              <a:ln w="18956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A4-465C-98BD-0A1ABB32995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A4-465C-98BD-0A1ABB329955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0.72</c:v>
                </c:pt>
                <c:pt idx="1">
                  <c:v>0.03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BA4-465C-98BD-0A1ABB329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4"/>
      </c:doughnutChart>
      <c:spPr>
        <a:noFill/>
        <a:ln w="2527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dPt>
            <c:idx val="0"/>
            <c:bubble3D val="0"/>
            <c:spPr>
              <a:solidFill>
                <a:srgbClr val="D9D9D9"/>
              </a:solidFill>
              <a:ln w="18956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D7-487A-B240-CEC156AC9CF8}"/>
              </c:ext>
            </c:extLst>
          </c:dPt>
          <c:dPt>
            <c:idx val="1"/>
            <c:bubble3D val="0"/>
            <c:spPr>
              <a:solidFill>
                <a:srgbClr val="E24956"/>
              </a:solidFill>
              <a:ln w="18956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D7-487A-B240-CEC156AC9CF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2D7-487A-B240-CEC156AC9CF8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2D7-487A-B240-CEC156AC9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4"/>
      </c:doughnutChart>
      <c:spPr>
        <a:noFill/>
        <a:ln w="2527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впервые взятых</a:t>
            </a:r>
            <a:r>
              <a:rPr lang="ru-RU" sz="16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гемодиализ пациентов по </a:t>
            </a: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 </a:t>
            </a:r>
          </a:p>
          <a:p>
            <a:pPr>
              <a:defRPr/>
            </a:pP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ФСМС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количество умерших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329</c:v>
                </c:pt>
                <c:pt idx="1">
                  <c:v>398</c:v>
                </c:pt>
                <c:pt idx="2">
                  <c:v>474</c:v>
                </c:pt>
                <c:pt idx="3">
                  <c:v>531</c:v>
                </c:pt>
                <c:pt idx="4">
                  <c:v>603</c:v>
                </c:pt>
                <c:pt idx="5">
                  <c:v>734</c:v>
                </c:pt>
                <c:pt idx="6">
                  <c:v>486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77E8-47D2-8691-CC7260F78F2B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Кол-во впервые взятых на гемодиализ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Лист1!$D$2:$D$8</c:f>
              <c:numCache>
                <c:formatCode>#,##0</c:formatCode>
                <c:ptCount val="7"/>
                <c:pt idx="0">
                  <c:v>938</c:v>
                </c:pt>
                <c:pt idx="1">
                  <c:v>1047</c:v>
                </c:pt>
                <c:pt idx="2">
                  <c:v>1101</c:v>
                </c:pt>
                <c:pt idx="3">
                  <c:v>1217</c:v>
                </c:pt>
                <c:pt idx="4">
                  <c:v>1535</c:v>
                </c:pt>
                <c:pt idx="5">
                  <c:v>1808</c:v>
                </c:pt>
                <c:pt idx="6">
                  <c:v>1860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77E8-47D2-8691-CC7260F78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box"/>
        <c:axId val="200052888"/>
        <c:axId val="200784136"/>
        <c:axId val="0"/>
      </c:bar3DChart>
      <c:catAx>
        <c:axId val="200052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784136"/>
        <c:crosses val="autoZero"/>
        <c:auto val="1"/>
        <c:lblAlgn val="ctr"/>
        <c:lblOffset val="100"/>
        <c:noMultiLvlLbl val="0"/>
      </c:catAx>
      <c:valAx>
        <c:axId val="20078413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200052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1780323491556523E-2"/>
          <c:y val="0.16985938297270056"/>
          <c:w val="0.96190888395539309"/>
          <c:h val="0.56149405915564166"/>
        </c:manualLayout>
      </c:layout>
      <c:lineChart>
        <c:grouping val="standard"/>
        <c:varyColors val="0"/>
        <c:ser>
          <c:idx val="0"/>
          <c:order val="0"/>
          <c:tx>
            <c:strRef>
              <c:f>Лист4!$F$3</c:f>
              <c:strCache>
                <c:ptCount val="1"/>
                <c:pt idx="0">
                  <c:v> Актюбинская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Лист4!$E$4:$E$10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Лист4!$F$4:$F$10</c:f>
              <c:numCache>
                <c:formatCode>General</c:formatCode>
                <c:ptCount val="7"/>
                <c:pt idx="0">
                  <c:v>82</c:v>
                </c:pt>
                <c:pt idx="1">
                  <c:v>77</c:v>
                </c:pt>
                <c:pt idx="2">
                  <c:v>107</c:v>
                </c:pt>
                <c:pt idx="3">
                  <c:v>98</c:v>
                </c:pt>
                <c:pt idx="4">
                  <c:v>91</c:v>
                </c:pt>
                <c:pt idx="5">
                  <c:v>103</c:v>
                </c:pt>
                <c:pt idx="6">
                  <c:v>114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E9-4E6B-82BE-2CF190B2A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61496"/>
        <c:axId val="198291424"/>
      </c:lineChart>
      <c:catAx>
        <c:axId val="19976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91424"/>
        <c:crosses val="autoZero"/>
        <c:auto val="1"/>
        <c:lblAlgn val="ctr"/>
        <c:lblOffset val="100"/>
        <c:noMultiLvlLbl val="0"/>
      </c:catAx>
      <c:valAx>
        <c:axId val="198291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76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5141417260500334E-2"/>
          <c:y val="0.18833493578763577"/>
          <c:w val="0.9652275961668767"/>
          <c:h val="0.55946335223401211"/>
        </c:manualLayout>
      </c:layout>
      <c:lineChart>
        <c:grouping val="standard"/>
        <c:varyColors val="0"/>
        <c:ser>
          <c:idx val="0"/>
          <c:order val="0"/>
          <c:tx>
            <c:strRef>
              <c:f>Лист4!$H$3</c:f>
              <c:strCache>
                <c:ptCount val="1"/>
                <c:pt idx="0">
                  <c:v> Алматинская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Лист4!$G$4:$G$10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Лист4!$H$4:$H$10</c:f>
              <c:numCache>
                <c:formatCode>General</c:formatCode>
                <c:ptCount val="7"/>
                <c:pt idx="0">
                  <c:v>96</c:v>
                </c:pt>
                <c:pt idx="1">
                  <c:v>124</c:v>
                </c:pt>
                <c:pt idx="2">
                  <c:v>153</c:v>
                </c:pt>
                <c:pt idx="3">
                  <c:v>165</c:v>
                </c:pt>
                <c:pt idx="4">
                  <c:v>172</c:v>
                </c:pt>
                <c:pt idx="5">
                  <c:v>213</c:v>
                </c:pt>
                <c:pt idx="6">
                  <c:v>180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53-41DB-85B8-D5FCAD115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846936"/>
        <c:axId val="199256960"/>
      </c:lineChart>
      <c:catAx>
        <c:axId val="20084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256960"/>
        <c:crosses val="autoZero"/>
        <c:auto val="1"/>
        <c:lblAlgn val="ctr"/>
        <c:lblOffset val="100"/>
        <c:noMultiLvlLbl val="0"/>
      </c:catAx>
      <c:valAx>
        <c:axId val="199256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0846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1999735247593769E-2"/>
          <c:y val="0.18180632743281303"/>
          <c:w val="0.96572336054585917"/>
          <c:h val="0.54722400574886154"/>
        </c:manualLayout>
      </c:layout>
      <c:lineChart>
        <c:grouping val="standard"/>
        <c:varyColors val="0"/>
        <c:ser>
          <c:idx val="0"/>
          <c:order val="0"/>
          <c:tx>
            <c:strRef>
              <c:f>Лист4!$J$3</c:f>
              <c:strCache>
                <c:ptCount val="1"/>
                <c:pt idx="0">
                  <c:v>Атырауская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Лист4!$I$4:$I$10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Лист4!$J$4:$J$10</c:f>
              <c:numCache>
                <c:formatCode>General</c:formatCode>
                <c:ptCount val="7"/>
                <c:pt idx="0">
                  <c:v>15</c:v>
                </c:pt>
                <c:pt idx="1">
                  <c:v>19</c:v>
                </c:pt>
                <c:pt idx="2">
                  <c:v>13</c:v>
                </c:pt>
                <c:pt idx="3">
                  <c:v>46</c:v>
                </c:pt>
                <c:pt idx="4">
                  <c:v>29</c:v>
                </c:pt>
                <c:pt idx="5">
                  <c:v>37</c:v>
                </c:pt>
                <c:pt idx="6">
                  <c:v>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5AA-4F2E-9C9C-9550AE57B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635864"/>
        <c:axId val="75636256"/>
      </c:lineChart>
      <c:catAx>
        <c:axId val="7563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36256"/>
        <c:crosses val="autoZero"/>
        <c:auto val="1"/>
        <c:lblAlgn val="ctr"/>
        <c:lblOffset val="100"/>
        <c:noMultiLvlLbl val="0"/>
      </c:catAx>
      <c:valAx>
        <c:axId val="75636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63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1462646041092945E-2"/>
          <c:y val="8.7402598597761602E-2"/>
          <c:w val="0.92826907748623666"/>
          <c:h val="0.69465293088329449"/>
        </c:manualLayout>
      </c:layout>
      <c:lineChart>
        <c:grouping val="standard"/>
        <c:varyColors val="0"/>
        <c:ser>
          <c:idx val="0"/>
          <c:order val="0"/>
          <c:tx>
            <c:strRef>
              <c:f>Лист4!$L$3</c:f>
              <c:strCache>
                <c:ptCount val="1"/>
                <c:pt idx="0">
                  <c:v>ВКО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Лист4!$K$4:$K$10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Лист4!$L$4:$L$10</c:f>
              <c:numCache>
                <c:formatCode>General</c:formatCode>
                <c:ptCount val="7"/>
                <c:pt idx="0">
                  <c:v>40</c:v>
                </c:pt>
                <c:pt idx="1">
                  <c:v>46</c:v>
                </c:pt>
                <c:pt idx="2">
                  <c:v>76</c:v>
                </c:pt>
                <c:pt idx="3">
                  <c:v>69</c:v>
                </c:pt>
                <c:pt idx="4">
                  <c:v>79</c:v>
                </c:pt>
                <c:pt idx="5">
                  <c:v>96</c:v>
                </c:pt>
                <c:pt idx="6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DF-4A37-9DFD-113C44CB1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297688"/>
        <c:axId val="201298080"/>
      </c:lineChart>
      <c:catAx>
        <c:axId val="20129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298080"/>
        <c:crosses val="autoZero"/>
        <c:auto val="1"/>
        <c:lblAlgn val="ctr"/>
        <c:lblOffset val="100"/>
        <c:noMultiLvlLbl val="0"/>
      </c:catAx>
      <c:valAx>
        <c:axId val="201298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297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9255250155136774E-2"/>
          <c:y val="0.1568258672441962"/>
          <c:w val="0.91732187803611398"/>
          <c:h val="0.61821782742505416"/>
        </c:manualLayout>
      </c:layout>
      <c:lineChart>
        <c:grouping val="standard"/>
        <c:varyColors val="0"/>
        <c:ser>
          <c:idx val="0"/>
          <c:order val="0"/>
          <c:tx>
            <c:strRef>
              <c:f>Лист4!$N$3</c:f>
              <c:strCache>
                <c:ptCount val="1"/>
                <c:pt idx="0">
                  <c:v>Жамбыл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Лист4!$M$4:$M$10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Лист4!$N$4:$N$10</c:f>
              <c:numCache>
                <c:formatCode>General</c:formatCode>
                <c:ptCount val="7"/>
                <c:pt idx="0">
                  <c:v>33</c:v>
                </c:pt>
                <c:pt idx="1">
                  <c:v>63</c:v>
                </c:pt>
                <c:pt idx="2">
                  <c:v>59</c:v>
                </c:pt>
                <c:pt idx="3">
                  <c:v>60</c:v>
                </c:pt>
                <c:pt idx="4">
                  <c:v>73</c:v>
                </c:pt>
                <c:pt idx="5">
                  <c:v>95</c:v>
                </c:pt>
                <c:pt idx="6">
                  <c:v>126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EBB-47D5-916B-3C30E40F0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298864"/>
        <c:axId val="201299256"/>
      </c:lineChart>
      <c:catAx>
        <c:axId val="20129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299256"/>
        <c:crosses val="autoZero"/>
        <c:auto val="1"/>
        <c:lblAlgn val="ctr"/>
        <c:lblOffset val="100"/>
        <c:noMultiLvlLbl val="0"/>
      </c:catAx>
      <c:valAx>
        <c:axId val="201299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29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8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5135690872781141E-2"/>
          <c:y val="0.15051116754574462"/>
          <c:w val="0.96634910848397182"/>
          <c:h val="0.59224132317509925"/>
        </c:manualLayout>
      </c:layout>
      <c:lineChart>
        <c:grouping val="standard"/>
        <c:varyColors val="0"/>
        <c:ser>
          <c:idx val="0"/>
          <c:order val="0"/>
          <c:tx>
            <c:strRef>
              <c:f>Лист4!$P$3</c:f>
              <c:strCache>
                <c:ptCount val="1"/>
                <c:pt idx="0">
                  <c:v>ЗКО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Лист4!$O$4:$O$10</c:f>
              <c:strCache>
                <c:ptCount val="7"/>
                <c:pt idx="0">
                  <c:v>2012 год</c:v>
                </c:pt>
                <c:pt idx="1">
                  <c:v>2013 год </c:v>
                </c:pt>
                <c:pt idx="2">
                  <c:v>2014 год</c:v>
                </c:pt>
                <c:pt idx="3">
                  <c:v> 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 (э)</c:v>
                </c:pt>
              </c:strCache>
            </c:strRef>
          </c:cat>
          <c:val>
            <c:numRef>
              <c:f>Лист4!$P$4:$P$10</c:f>
              <c:numCache>
                <c:formatCode>General</c:formatCode>
                <c:ptCount val="7"/>
                <c:pt idx="0">
                  <c:v>21</c:v>
                </c:pt>
                <c:pt idx="1">
                  <c:v>29</c:v>
                </c:pt>
                <c:pt idx="2">
                  <c:v>39</c:v>
                </c:pt>
                <c:pt idx="3">
                  <c:v>39</c:v>
                </c:pt>
                <c:pt idx="4">
                  <c:v>52</c:v>
                </c:pt>
                <c:pt idx="5">
                  <c:v>54</c:v>
                </c:pt>
                <c:pt idx="6">
                  <c:v>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FA-46C1-A95C-A47752E14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300040"/>
        <c:axId val="201300432"/>
      </c:lineChart>
      <c:catAx>
        <c:axId val="20130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300432"/>
        <c:crosses val="autoZero"/>
        <c:auto val="1"/>
        <c:lblAlgn val="ctr"/>
        <c:lblOffset val="100"/>
        <c:noMultiLvlLbl val="0"/>
      </c:catAx>
      <c:valAx>
        <c:axId val="201300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300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FD3E3-1379-4E95-87A2-B23B0286A99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23BC0-E012-4C0E-871E-2A748278A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1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7935-3431-46B6-B7AF-B01127B48C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5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87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11015-642B-45C0-B8DC-4723D5023B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6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B2FC-CF66-4520-BDA2-A1F985EE285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6F8A-977D-40B0-8C5E-EF7092B5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7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B2FC-CF66-4520-BDA2-A1F985EE285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6F8A-977D-40B0-8C5E-EF7092B5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9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B2FC-CF66-4520-BDA2-A1F985EE285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6F8A-977D-40B0-8C5E-EF7092B5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811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176268"/>
            <a:ext cx="2308806" cy="5681732"/>
          </a:xfrm>
          <a:custGeom>
            <a:avLst/>
            <a:gdLst>
              <a:gd name="connsiteX0" fmla="*/ 0 w 5681734"/>
              <a:gd name="connsiteY0" fmla="*/ 0 h 11363464"/>
              <a:gd name="connsiteX1" fmla="*/ 5681734 w 5681734"/>
              <a:gd name="connsiteY1" fmla="*/ 11363464 h 11363464"/>
              <a:gd name="connsiteX2" fmla="*/ 0 w 5681734"/>
              <a:gd name="connsiteY2" fmla="*/ 11363464 h 1136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1734" h="11363464">
                <a:moveTo>
                  <a:pt x="0" y="0"/>
                </a:moveTo>
                <a:lnTo>
                  <a:pt x="5681734" y="11363464"/>
                </a:lnTo>
                <a:lnTo>
                  <a:pt x="0" y="1136346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736139" y="0"/>
            <a:ext cx="4169861" cy="6857997"/>
          </a:xfrm>
          <a:custGeom>
            <a:avLst/>
            <a:gdLst>
              <a:gd name="connsiteX0" fmla="*/ 382 w 10261600"/>
              <a:gd name="connsiteY0" fmla="*/ 0 h 13792194"/>
              <a:gd name="connsiteX1" fmla="*/ 10261600 w 10261600"/>
              <a:gd name="connsiteY1" fmla="*/ 0 h 13792194"/>
              <a:gd name="connsiteX2" fmla="*/ 10261600 w 10261600"/>
              <a:gd name="connsiteY2" fmla="*/ 13792194 h 13792194"/>
              <a:gd name="connsiteX3" fmla="*/ 6895720 w 10261600"/>
              <a:gd name="connsiteY3" fmla="*/ 13792194 h 13792194"/>
              <a:gd name="connsiteX4" fmla="*/ 0 w 10261600"/>
              <a:gd name="connsiteY4" fmla="*/ 763 h 1379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600" h="13792194">
                <a:moveTo>
                  <a:pt x="382" y="0"/>
                </a:moveTo>
                <a:lnTo>
                  <a:pt x="10261600" y="0"/>
                </a:lnTo>
                <a:lnTo>
                  <a:pt x="10261600" y="13792194"/>
                </a:lnTo>
                <a:lnTo>
                  <a:pt x="6895720" y="13792194"/>
                </a:lnTo>
                <a:lnTo>
                  <a:pt x="0" y="763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ADVANT </a:t>
            </a:r>
            <a:r>
              <a:rPr lang="en-GB" sz="1138" dirty="0"/>
              <a:t>Multipurpose  Presentation 2017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28056C-7640-4361-B9A0-3D5E1E273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23750E2-D1E3-4693-9C96-5BE1CF507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6EF71D-FB55-4F45-841B-826ACAEE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1F56-48EF-4371-A3F2-300E46C8C1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60422E-3CA0-4027-A83A-7C6D6FAC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AF3D92-11F5-444E-920B-5E98C345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37FF-236E-4EF1-9E1D-08A74532C7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1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DC59D8-0B7E-42DA-930A-32899818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0FFD8B-F118-459A-918E-4E0106702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59FBB3-D2DD-4E04-BA09-4D7F5C65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1F56-48EF-4371-A3F2-300E46C8C1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1372BD-3500-4DA8-AC17-B1D874F2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B3E514-FF17-4F70-8723-F378803D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37FF-236E-4EF1-9E1D-08A74532C7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26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4A21BD-A912-4265-8FE1-CCCA841C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F495BE7-5DA8-429C-8985-60908902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E6CD5F-A5C5-481E-A0C4-B2DFCC7B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1F56-48EF-4371-A3F2-300E46C8C1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105EAA-885D-4EFA-B509-28CF2DC5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0EFD05-18C9-45A9-939A-DBA7274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37FF-236E-4EF1-9E1D-08A74532C7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04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D73625-BC3E-4325-AD51-91AF9D47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6A62F1-3946-4F06-B613-A41E13607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F811D93-9415-4718-9329-8ED393379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945C95-2294-4DE8-92D1-186CB3C4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1F56-48EF-4371-A3F2-300E46C8C1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1433A93-036F-4C6B-861E-F6A76FCC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0AAA356-E532-4087-99EA-93A0A1FB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37FF-236E-4EF1-9E1D-08A74532C7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04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90638C-015F-42BA-8570-D9F41430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92F01B7-BF37-4766-83F7-5F9F5F8B5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A46A339-EE7D-4FB4-91BC-05BE525CA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E6BF063-1055-495E-B6D3-1FE41D25A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4EFDDB6-C7C6-46ED-97B9-1AB779562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CFD3DC1-2F3A-46F5-BAEE-6149098A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1F56-48EF-4371-A3F2-300E46C8C1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11AC2F8-9D20-4123-AB7B-2B94D7BC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2852491-15FD-4904-A645-CB0F9F7C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37FF-236E-4EF1-9E1D-08A74532C7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60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C0CC56-686D-4D80-815F-69445252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D1E7BDC-7435-4994-A666-708E29FE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1F56-48EF-4371-A3F2-300E46C8C1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EE52988-B862-491F-B2D8-4C2B6CC7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AD751F-413C-4463-9621-B8CBD625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37FF-236E-4EF1-9E1D-08A74532C7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83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52135DB-7D26-4A49-B375-333897C8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1F56-48EF-4371-A3F2-300E46C8C1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52A69EB-44AB-4413-9470-7FECBAF31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49916F2-76EB-46D5-A4F7-76219EC3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37FF-236E-4EF1-9E1D-08A74532C7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B2FC-CF66-4520-BDA2-A1F985EE285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6F8A-977D-40B0-8C5E-EF7092B5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35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2A0383-394E-4FC3-8ABE-C18472AE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DAD923-7C2B-4285-8232-1E07405B0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45403E0-7BE1-462A-AE9F-9CC8872C9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BCB513-7F71-49BA-A2B6-BBDC0C9B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1F56-48EF-4371-A3F2-300E46C8C1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410E5F9-12D7-4176-BDBA-889EC2CB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73949F-6CA8-404E-9EFC-01CF145C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37FF-236E-4EF1-9E1D-08A74532C7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54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652AC3-E7A6-412A-8247-38FC93D3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9CBFB2B-3C59-4AED-8F7A-CED9DC296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289CE7F-BC9D-4F89-B1EB-E2B29729B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C281422-362F-47FF-84CE-CC78A320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1F56-48EF-4371-A3F2-300E46C8C1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200AADD-B789-4764-89E9-6A7CDDD9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4BA287-983C-4D62-B683-53433715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37FF-236E-4EF1-9E1D-08A74532C7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76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D6FC17-29A1-4D99-BEC7-69323F1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8694C9A-AFF1-420E-8B33-709975F27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574AF0-68BD-4285-A02C-97F7DBC3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1F56-48EF-4371-A3F2-300E46C8C1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5A4555-0B16-47ED-A1C8-8D0AE474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D307C7-FAFF-418C-8F70-9B23DFC6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37FF-236E-4EF1-9E1D-08A74532C7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2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2655D17-44D9-4228-ADFD-261960800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73E3FE-8468-4DDA-9965-CBEBE8076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CD2DDB-11DF-4BBF-BEF0-CFF2DEC8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1F56-48EF-4371-A3F2-300E46C8C1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298A6B-F3F0-4578-A0D4-D5EBA202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5DA5F3-581B-4135-B09A-20BCF7C7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37FF-236E-4EF1-9E1D-08A74532C7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1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B2FC-CF66-4520-BDA2-A1F985EE285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6F8A-977D-40B0-8C5E-EF7092B5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3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B2FC-CF66-4520-BDA2-A1F985EE285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6F8A-977D-40B0-8C5E-EF7092B5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5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B2FC-CF66-4520-BDA2-A1F985EE285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6F8A-977D-40B0-8C5E-EF7092B5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0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B2FC-CF66-4520-BDA2-A1F985EE285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6F8A-977D-40B0-8C5E-EF7092B5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1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B2FC-CF66-4520-BDA2-A1F985EE285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6F8A-977D-40B0-8C5E-EF7092B5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2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B2FC-CF66-4520-BDA2-A1F985EE285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6F8A-977D-40B0-8C5E-EF7092B5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7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B2FC-CF66-4520-BDA2-A1F985EE285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6F8A-977D-40B0-8C5E-EF7092B5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9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B2FC-CF66-4520-BDA2-A1F985EE285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A6F8A-977D-40B0-8C5E-EF7092B5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0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8792EE-1CC1-470A-B79C-7C4A29A8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36D165-3289-4D71-B05F-6658E1AC7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BDFFEC-A979-4A09-899A-4450172A6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1F56-48EF-4371-A3F2-300E46C8C1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808A31-6306-4F18-AA68-AAC08E8CD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8DF8D8-411C-46A3-BE31-C6194B0E4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E37FF-236E-4EF1-9E1D-08A74532C7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5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chart" Target="../charts/chart14.xml"/><Relationship Id="rId18" Type="http://schemas.openxmlformats.org/officeDocument/2006/relationships/chart" Target="../charts/chart1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12" Type="http://schemas.openxmlformats.org/officeDocument/2006/relationships/chart" Target="../charts/chart13.xml"/><Relationship Id="rId17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6" Type="http://schemas.openxmlformats.org/officeDocument/2006/relationships/chart" Target="../charts/chart17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5" Type="http://schemas.openxmlformats.org/officeDocument/2006/relationships/chart" Target="../charts/chart6.xml"/><Relationship Id="rId15" Type="http://schemas.openxmlformats.org/officeDocument/2006/relationships/chart" Target="../charts/chart16.xml"/><Relationship Id="rId10" Type="http://schemas.openxmlformats.org/officeDocument/2006/relationships/chart" Target="../charts/chart11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Relationship Id="rId1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r="3715"/>
          <a:stretch/>
        </p:blipFill>
        <p:spPr>
          <a:xfrm>
            <a:off x="0" y="-21389"/>
            <a:ext cx="9962147" cy="6908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" y="-21389"/>
            <a:ext cx="9962147" cy="6879389"/>
          </a:xfrm>
          <a:prstGeom prst="rect">
            <a:avLst/>
          </a:prstGeom>
          <a:solidFill>
            <a:schemeClr val="tx1">
              <a:lumMod val="75000"/>
              <a:lumOff val="2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9C74C8-3832-4F78-8BD9-7D4936C43796}"/>
              </a:ext>
            </a:extLst>
          </p:cNvPr>
          <p:cNvSpPr/>
          <p:nvPr/>
        </p:nvSpPr>
        <p:spPr>
          <a:xfrm>
            <a:off x="797123" y="3429000"/>
            <a:ext cx="572473" cy="1803202"/>
          </a:xfrm>
          <a:prstGeom prst="rect">
            <a:avLst/>
          </a:prstGeom>
          <a:solidFill>
            <a:srgbClr val="2EC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5CC8E0-6C40-4767-89CA-7DC298B0CFC1}"/>
              </a:ext>
            </a:extLst>
          </p:cNvPr>
          <p:cNvSpPr txBox="1"/>
          <p:nvPr/>
        </p:nvSpPr>
        <p:spPr>
          <a:xfrm>
            <a:off x="1083359" y="1856321"/>
            <a:ext cx="5190156" cy="4726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3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Стандарта оказания </a:t>
            </a:r>
            <a:r>
              <a:rPr lang="ru-RU" sz="4388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нефрологической</a:t>
            </a:r>
            <a:r>
              <a:rPr lang="ru-RU" sz="43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3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 </a:t>
            </a:r>
            <a:r>
              <a:rPr lang="ru-RU" sz="43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населению  Республики </a:t>
            </a:r>
            <a:r>
              <a:rPr lang="ru-RU" sz="43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  <a:endParaRPr lang="en-US" sz="438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960E8C3-D462-4B7F-B5CA-D86ED2455186}"/>
              </a:ext>
            </a:extLst>
          </p:cNvPr>
          <p:cNvSpPr/>
          <p:nvPr/>
        </p:nvSpPr>
        <p:spPr>
          <a:xfrm>
            <a:off x="5628068" y="4382528"/>
            <a:ext cx="4123150" cy="115729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17BCB8-B1B5-40D9-8B63-DF3D55D75FCD}"/>
              </a:ext>
            </a:extLst>
          </p:cNvPr>
          <p:cNvSpPr/>
          <p:nvPr/>
        </p:nvSpPr>
        <p:spPr>
          <a:xfrm>
            <a:off x="296255" y="950186"/>
            <a:ext cx="9313491" cy="4957629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" name="Прямоугольник 2"/>
          <p:cNvSpPr/>
          <p:nvPr/>
        </p:nvSpPr>
        <p:spPr>
          <a:xfrm>
            <a:off x="4953001" y="4412572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Заседание УМО 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Шымкент, 11.10.2019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</a:p>
          <a:p>
            <a:pPr algn="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92370" y="1445932"/>
            <a:ext cx="3662318" cy="2248073"/>
            <a:chOff x="6705600" y="579990"/>
            <a:chExt cx="3320046" cy="1873634"/>
          </a:xfrm>
        </p:grpSpPr>
        <p:graphicFrame>
          <p:nvGraphicFramePr>
            <p:cNvPr id="5" name="Диаграмма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57416126"/>
                </p:ext>
              </p:extLst>
            </p:nvPr>
          </p:nvGraphicFramePr>
          <p:xfrm>
            <a:off x="6705600" y="579990"/>
            <a:ext cx="2012044" cy="16751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764643" y="1401919"/>
              <a:ext cx="2261003" cy="1051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rgbClr val="2EC3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1.1%</a:t>
              </a:r>
              <a:r>
                <a:rPr lang="en-US" sz="3200" b="1" dirty="0">
                  <a:solidFill>
                    <a:srgbClr val="2EC3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400" dirty="0">
                  <a:latin typeface="Arial Narrow" panose="020B0606020202030204" pitchFamily="34" charset="0"/>
                </a:rPr>
                <a:t>Удельный вес находящихся на по </a:t>
              </a:r>
              <a:r>
                <a:rPr lang="ru-RU" sz="1400" dirty="0" err="1">
                  <a:latin typeface="Arial Narrow" panose="020B0606020202030204" pitchFamily="34" charset="0"/>
                </a:rPr>
                <a:t>перитонеальном</a:t>
              </a:r>
              <a:r>
                <a:rPr lang="ru-RU" sz="1400" dirty="0">
                  <a:latin typeface="Arial Narrow" panose="020B0606020202030204" pitchFamily="34" charset="0"/>
                </a:rPr>
                <a:t> диализе в </a:t>
              </a:r>
              <a:r>
                <a:rPr lang="ru-RU" sz="1400" dirty="0" smtClean="0">
                  <a:latin typeface="Arial Narrow" panose="020B0606020202030204" pitchFamily="34" charset="0"/>
                </a:rPr>
                <a:t>РК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855620" y="1445932"/>
            <a:ext cx="3565331" cy="2463516"/>
            <a:chOff x="6705600" y="579990"/>
            <a:chExt cx="3232123" cy="2053193"/>
          </a:xfrm>
        </p:grpSpPr>
        <p:graphicFrame>
          <p:nvGraphicFramePr>
            <p:cNvPr id="14" name="Диаграмма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61327926"/>
                </p:ext>
              </p:extLst>
            </p:nvPr>
          </p:nvGraphicFramePr>
          <p:xfrm>
            <a:off x="6705600" y="579990"/>
            <a:ext cx="2012044" cy="16751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7764643" y="1401919"/>
              <a:ext cx="2173080" cy="1231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rgbClr val="E249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20%</a:t>
              </a:r>
              <a:r>
                <a:rPr lang="en-US" sz="3200" b="1" dirty="0">
                  <a:solidFill>
                    <a:srgbClr val="E249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400" dirty="0">
                  <a:latin typeface="Arial Narrow" panose="020B0606020202030204" pitchFamily="34" charset="0"/>
                </a:rPr>
                <a:t>Удельный вес находящихся на по </a:t>
              </a:r>
              <a:r>
                <a:rPr lang="ru-RU" sz="1400" dirty="0" err="1">
                  <a:latin typeface="Arial Narrow" panose="020B0606020202030204" pitchFamily="34" charset="0"/>
                </a:rPr>
                <a:t>перитонеальном</a:t>
              </a:r>
              <a:r>
                <a:rPr lang="ru-RU" sz="1400" dirty="0">
                  <a:latin typeface="Arial Narrow" panose="020B0606020202030204" pitchFamily="34" charset="0"/>
                </a:rPr>
                <a:t> диализе в мире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457701" y="122493"/>
            <a:ext cx="5399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ln w="0">
                  <a:solidFill>
                    <a:srgbClr val="2EC3AB"/>
                  </a:solidFill>
                </a:ln>
                <a:solidFill>
                  <a:srgbClr val="2EC3A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Перитонеальный диализ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8632" y="4061390"/>
            <a:ext cx="88201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>
                  <a:solidFill>
                    <a:srgbClr val="E24956"/>
                  </a:solidFill>
                </a:ln>
                <a:solidFill>
                  <a:srgbClr val="E249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Причины :</a:t>
            </a:r>
          </a:p>
          <a:p>
            <a:endParaRPr lang="ru-RU" sz="1000" b="1" dirty="0">
              <a:ln w="0">
                <a:solidFill>
                  <a:srgbClr val="E24956"/>
                </a:solidFill>
              </a:ln>
              <a:solidFill>
                <a:srgbClr val="E2495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b="1" i="1" dirty="0">
                <a:latin typeface="Arial Narrow" panose="020B0606020202030204" pitchFamily="34" charset="0"/>
              </a:rPr>
              <a:t>Отсутствие материальной заинтересованности главных врачей и частных ГДЦ в </a:t>
            </a:r>
            <a:r>
              <a:rPr lang="ru-RU" b="1" i="1" dirty="0" err="1">
                <a:latin typeface="Arial Narrow" panose="020B0606020202030204" pitchFamily="34" charset="0"/>
              </a:rPr>
              <a:t>перитонеальном</a:t>
            </a:r>
            <a:r>
              <a:rPr lang="ru-RU" b="1" i="1" dirty="0">
                <a:latin typeface="Arial Narrow" panose="020B0606020202030204" pitchFamily="34" charset="0"/>
              </a:rPr>
              <a:t> диализе;</a:t>
            </a:r>
          </a:p>
          <a:p>
            <a:pPr marL="342900" indent="-342900">
              <a:buAutoNum type="arabicPeriod"/>
            </a:pPr>
            <a:r>
              <a:rPr lang="ru-RU" b="1" i="1" dirty="0">
                <a:latin typeface="Arial Narrow" panose="020B0606020202030204" pitchFamily="34" charset="0"/>
              </a:rPr>
              <a:t>Отсутствие логистики (Системы доставки и хранения/учета) расходных материалов;</a:t>
            </a:r>
          </a:p>
          <a:p>
            <a:pPr marL="342900" indent="-342900">
              <a:buAutoNum type="arabicPeriod"/>
            </a:pPr>
            <a:r>
              <a:rPr lang="ru-RU" b="1" i="1" dirty="0">
                <a:latin typeface="Arial Narrow" panose="020B0606020202030204" pitchFamily="34" charset="0"/>
              </a:rPr>
              <a:t>Единственный </a:t>
            </a:r>
            <a:r>
              <a:rPr lang="ru-RU" b="1" i="1" dirty="0" err="1">
                <a:latin typeface="Arial Narrow" panose="020B0606020202030204" pitchFamily="34" charset="0"/>
              </a:rPr>
              <a:t>поставшик</a:t>
            </a:r>
            <a:r>
              <a:rPr lang="ru-RU" b="1" i="1" dirty="0">
                <a:latin typeface="Arial Narrow" panose="020B0606020202030204" pitchFamily="34" charset="0"/>
              </a:rPr>
              <a:t>, диктует цены на рынке услуг;</a:t>
            </a:r>
          </a:p>
          <a:p>
            <a:pPr marL="342900" indent="-342900">
              <a:buAutoNum type="arabicPeriod"/>
            </a:pPr>
            <a:r>
              <a:rPr lang="ru-RU" b="1" i="1" dirty="0">
                <a:latin typeface="Arial Narrow" panose="020B0606020202030204" pitchFamily="34" charset="0"/>
              </a:rPr>
              <a:t>Несовершенство нормативно-правовой базы (КП «Перитонеальный диализ» - на утрату).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5653" y="984267"/>
            <a:ext cx="404852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92D050"/>
                </a:solidFill>
              </a:rPr>
              <a:t>5 </a:t>
            </a:r>
            <a:r>
              <a:rPr lang="ru-RU" sz="2800" i="1" dirty="0" smtClean="0"/>
              <a:t>частных  МО</a:t>
            </a:r>
          </a:p>
          <a:p>
            <a:r>
              <a:rPr lang="ru-RU" sz="2800" i="1" dirty="0" smtClean="0"/>
              <a:t>(</a:t>
            </a:r>
            <a:r>
              <a:rPr lang="ru-RU" sz="2800" i="1" dirty="0" smtClean="0">
                <a:solidFill>
                  <a:srgbClr val="92D050"/>
                </a:solidFill>
              </a:rPr>
              <a:t>11</a:t>
            </a:r>
            <a:r>
              <a:rPr lang="ru-RU" sz="2800" i="1" dirty="0" smtClean="0"/>
              <a:t> взрослых – </a:t>
            </a:r>
            <a:r>
              <a:rPr lang="ru-RU" sz="2800" i="1" dirty="0" smtClean="0">
                <a:solidFill>
                  <a:srgbClr val="92D050"/>
                </a:solidFill>
              </a:rPr>
              <a:t>10%</a:t>
            </a:r>
            <a:r>
              <a:rPr lang="ru-RU" sz="2800" i="1" dirty="0" smtClean="0"/>
              <a:t>)</a:t>
            </a:r>
            <a:endParaRPr lang="ru-RU" sz="28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1577" y="184047"/>
            <a:ext cx="4416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21 </a:t>
            </a:r>
            <a:r>
              <a:rPr lang="ru-RU" sz="2800" i="1" dirty="0" smtClean="0"/>
              <a:t>государственных МО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1046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905998" cy="7036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3358" y="736223"/>
            <a:ext cx="3552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Заместительная почечная терапия ЗПТ (ХБП 5 стадии) – 6 274 пациента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миллиардов тенге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выделено МЗ РК на услуги гемодиализа в 2018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1" y="3719216"/>
            <a:ext cx="4019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Консервативная нефрология (ХБП 1-4 стадии) –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врачи ПМСП, стационар, нефрологи –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2686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с ХБП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додиализной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стадии- 20,9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а должно быть около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50 000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9540" y="59115"/>
            <a:ext cx="3552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возраст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на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гемодиализе, составляет 45,6 лет.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0,2% составляют дети до 18 лет,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73% - это пациенты до 60 лет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26,8% - пациенты старше 60 лет (в Европе – 40%).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 получают гемодиализ в течение первого года,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76% - пациенты в течение 5 лети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пациентов получают гемодиализ более 5 лет (в США – 40%, в Европе – 59,7%). </a:t>
            </a:r>
          </a:p>
        </p:txBody>
      </p:sp>
    </p:spTree>
    <p:extLst>
      <p:ext uri="{BB962C8B-B14F-4D97-AF65-F5344CB8AC3E}">
        <p14:creationId xmlns:p14="http://schemas.microsoft.com/office/powerpoint/2010/main" val="39338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: круговая 8">
            <a:extLst>
              <a:ext uri="{FF2B5EF4-FFF2-40B4-BE49-F238E27FC236}">
                <a16:creationId xmlns="" xmlns:a16="http://schemas.microsoft.com/office/drawing/2014/main" id="{9CF47143-9738-4EB2-9F30-B422AA1A24FD}"/>
              </a:ext>
            </a:extLst>
          </p:cNvPr>
          <p:cNvSpPr/>
          <p:nvPr/>
        </p:nvSpPr>
        <p:spPr>
          <a:xfrm>
            <a:off x="448484" y="1714168"/>
            <a:ext cx="6101550" cy="4460378"/>
          </a:xfrm>
          <a:prstGeom prst="circularArrow">
            <a:avLst>
              <a:gd name="adj1" fmla="val 5544"/>
              <a:gd name="adj2" fmla="val 330680"/>
              <a:gd name="adj3" fmla="val 14689488"/>
              <a:gd name="adj4" fmla="val 16851451"/>
              <a:gd name="adj5" fmla="val 5757"/>
            </a:avLst>
          </a:prstGeom>
          <a:scene3d>
            <a:camera prst="orthographicFront">
              <a:rot lat="0" lon="19200000" rev="0"/>
            </a:camera>
            <a:lightRig rig="threePt" dir="t">
              <a:rot lat="0" lon="0" rev="0"/>
            </a:lightRig>
          </a:scene3d>
          <a:sp3d extrusionH="50800">
            <a:bevelT w="38100"/>
            <a:bevelB w="44450" h="12065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DC7ABB7F-88D4-421E-903E-1D4F939C1768}"/>
              </a:ext>
            </a:extLst>
          </p:cNvPr>
          <p:cNvSpPr/>
          <p:nvPr/>
        </p:nvSpPr>
        <p:spPr>
          <a:xfrm>
            <a:off x="8426011" y="4297938"/>
            <a:ext cx="1073765" cy="461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</a:t>
            </a:r>
          </a:p>
          <a:p>
            <a:pPr algn="ctr"/>
            <a:r>
              <a:rPr lang="ru-RU" sz="1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717 тыс.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E4218FF1-5ADF-4A7C-846B-509940B804B1}"/>
              </a:ext>
            </a:extLst>
          </p:cNvPr>
          <p:cNvSpPr/>
          <p:nvPr/>
        </p:nvSpPr>
        <p:spPr>
          <a:xfrm>
            <a:off x="6176751" y="4412869"/>
            <a:ext cx="1073765" cy="461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</a:t>
            </a:r>
          </a:p>
          <a:p>
            <a:pPr algn="ctr"/>
            <a:r>
              <a:rPr lang="ru-RU" sz="1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 млн.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D7E5600C-94BF-45E9-991A-478D7994804F}"/>
              </a:ext>
            </a:extLst>
          </p:cNvPr>
          <p:cNvSpPr/>
          <p:nvPr/>
        </p:nvSpPr>
        <p:spPr>
          <a:xfrm>
            <a:off x="4373516" y="5742342"/>
            <a:ext cx="1338906" cy="461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38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38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больного в год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D6BA6423-E989-443F-B2BA-B0713F8488FC}"/>
              </a:ext>
            </a:extLst>
          </p:cNvPr>
          <p:cNvSpPr/>
          <p:nvPr/>
        </p:nvSpPr>
        <p:spPr>
          <a:xfrm>
            <a:off x="1489505" y="4437266"/>
            <a:ext cx="1073765" cy="461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</a:t>
            </a:r>
          </a:p>
          <a:p>
            <a:pPr algn="ctr"/>
            <a:r>
              <a:rPr lang="ru-RU" sz="1138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258 тыс.</a:t>
            </a:r>
          </a:p>
          <a:p>
            <a:pPr algn="ctr"/>
            <a:endParaRPr lang="ru-RU" sz="1138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1E353107-BDAA-4846-B43B-8F8EF1015188}"/>
              </a:ext>
            </a:extLst>
          </p:cNvPr>
          <p:cNvSpPr/>
          <p:nvPr/>
        </p:nvSpPr>
        <p:spPr>
          <a:xfrm>
            <a:off x="5295132" y="2453663"/>
            <a:ext cx="1167967" cy="467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млн. </a:t>
            </a:r>
          </a:p>
          <a:p>
            <a:pPr algn="ctr"/>
            <a:r>
              <a:rPr lang="ru-RU" sz="97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 на больного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="" xmlns:a16="http://schemas.microsoft.com/office/drawing/2014/main" id="{28F769E6-808A-420A-A8FD-BC81947CABC1}"/>
              </a:ext>
            </a:extLst>
          </p:cNvPr>
          <p:cNvSpPr/>
          <p:nvPr/>
        </p:nvSpPr>
        <p:spPr>
          <a:xfrm flipH="1">
            <a:off x="6512461" y="3710648"/>
            <a:ext cx="781952" cy="26824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6377E30E-51AF-45AC-A28F-DE28CFCF33C2}"/>
              </a:ext>
            </a:extLst>
          </p:cNvPr>
          <p:cNvSpPr/>
          <p:nvPr/>
        </p:nvSpPr>
        <p:spPr>
          <a:xfrm>
            <a:off x="4775563" y="3295826"/>
            <a:ext cx="1942487" cy="1178563"/>
          </a:xfrm>
          <a:custGeom>
            <a:avLst/>
            <a:gdLst>
              <a:gd name="connsiteX0" fmla="*/ 0 w 2174213"/>
              <a:gd name="connsiteY0" fmla="*/ 241761 h 1450539"/>
              <a:gd name="connsiteX1" fmla="*/ 241761 w 2174213"/>
              <a:gd name="connsiteY1" fmla="*/ 0 h 1450539"/>
              <a:gd name="connsiteX2" fmla="*/ 1932452 w 2174213"/>
              <a:gd name="connsiteY2" fmla="*/ 0 h 1450539"/>
              <a:gd name="connsiteX3" fmla="*/ 2174213 w 2174213"/>
              <a:gd name="connsiteY3" fmla="*/ 241761 h 1450539"/>
              <a:gd name="connsiteX4" fmla="*/ 2174213 w 2174213"/>
              <a:gd name="connsiteY4" fmla="*/ 1208778 h 1450539"/>
              <a:gd name="connsiteX5" fmla="*/ 1932452 w 2174213"/>
              <a:gd name="connsiteY5" fmla="*/ 1450539 h 1450539"/>
              <a:gd name="connsiteX6" fmla="*/ 241761 w 2174213"/>
              <a:gd name="connsiteY6" fmla="*/ 1450539 h 1450539"/>
              <a:gd name="connsiteX7" fmla="*/ 0 w 2174213"/>
              <a:gd name="connsiteY7" fmla="*/ 1208778 h 1450539"/>
              <a:gd name="connsiteX8" fmla="*/ 0 w 2174213"/>
              <a:gd name="connsiteY8" fmla="*/ 241761 h 145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4213" h="1450539">
                <a:moveTo>
                  <a:pt x="0" y="241761"/>
                </a:moveTo>
                <a:cubicBezTo>
                  <a:pt x="0" y="108240"/>
                  <a:pt x="108240" y="0"/>
                  <a:pt x="241761" y="0"/>
                </a:cubicBezTo>
                <a:lnTo>
                  <a:pt x="1932452" y="0"/>
                </a:lnTo>
                <a:cubicBezTo>
                  <a:pt x="2065973" y="0"/>
                  <a:pt x="2174213" y="108240"/>
                  <a:pt x="2174213" y="241761"/>
                </a:cubicBezTo>
                <a:lnTo>
                  <a:pt x="2174213" y="1208778"/>
                </a:lnTo>
                <a:cubicBezTo>
                  <a:pt x="2174213" y="1342299"/>
                  <a:pt x="2065973" y="1450539"/>
                  <a:pt x="1932452" y="1450539"/>
                </a:cubicBezTo>
                <a:lnTo>
                  <a:pt x="241761" y="1450539"/>
                </a:lnTo>
                <a:cubicBezTo>
                  <a:pt x="108240" y="1450539"/>
                  <a:pt x="0" y="1342299"/>
                  <a:pt x="0" y="1208778"/>
                </a:cubicBezTo>
                <a:lnTo>
                  <a:pt x="0" y="24176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effectLst>
            <a:innerShdw blurRad="63500" dist="50800" dir="8400000">
              <a:prstClr val="black">
                <a:alpha val="50000"/>
              </a:prstClr>
            </a:innerShdw>
          </a:effectLst>
          <a:scene3d>
            <a:camera prst="orthographicFront">
              <a:rot lat="0" lon="19200000" rev="0"/>
            </a:camera>
            <a:lightRig rig="threePt" dir="t">
              <a:rot lat="0" lon="0" rev="0"/>
            </a:lightRig>
          </a:scene3d>
          <a:sp3d extrusionH="50800">
            <a:bevelT w="38100"/>
            <a:bevelB w="44450" h="1206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062" tIns="107062" rIns="107062" bIns="10706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Трансплантация почки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ABD5D947-C6CB-487C-969A-2E8E3C0A061B}"/>
              </a:ext>
            </a:extLst>
          </p:cNvPr>
          <p:cNvSpPr/>
          <p:nvPr/>
        </p:nvSpPr>
        <p:spPr>
          <a:xfrm>
            <a:off x="2406520" y="4850762"/>
            <a:ext cx="2388887" cy="1178563"/>
          </a:xfrm>
          <a:custGeom>
            <a:avLst/>
            <a:gdLst>
              <a:gd name="connsiteX0" fmla="*/ 0 w 2673866"/>
              <a:gd name="connsiteY0" fmla="*/ 241761 h 1450539"/>
              <a:gd name="connsiteX1" fmla="*/ 241761 w 2673866"/>
              <a:gd name="connsiteY1" fmla="*/ 0 h 1450539"/>
              <a:gd name="connsiteX2" fmla="*/ 2432105 w 2673866"/>
              <a:gd name="connsiteY2" fmla="*/ 0 h 1450539"/>
              <a:gd name="connsiteX3" fmla="*/ 2673866 w 2673866"/>
              <a:gd name="connsiteY3" fmla="*/ 241761 h 1450539"/>
              <a:gd name="connsiteX4" fmla="*/ 2673866 w 2673866"/>
              <a:gd name="connsiteY4" fmla="*/ 1208778 h 1450539"/>
              <a:gd name="connsiteX5" fmla="*/ 2432105 w 2673866"/>
              <a:gd name="connsiteY5" fmla="*/ 1450539 h 1450539"/>
              <a:gd name="connsiteX6" fmla="*/ 241761 w 2673866"/>
              <a:gd name="connsiteY6" fmla="*/ 1450539 h 1450539"/>
              <a:gd name="connsiteX7" fmla="*/ 0 w 2673866"/>
              <a:gd name="connsiteY7" fmla="*/ 1208778 h 1450539"/>
              <a:gd name="connsiteX8" fmla="*/ 0 w 2673866"/>
              <a:gd name="connsiteY8" fmla="*/ 241761 h 145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866" h="1450539">
                <a:moveTo>
                  <a:pt x="0" y="241761"/>
                </a:moveTo>
                <a:cubicBezTo>
                  <a:pt x="0" y="108240"/>
                  <a:pt x="108240" y="0"/>
                  <a:pt x="241761" y="0"/>
                </a:cubicBezTo>
                <a:lnTo>
                  <a:pt x="2432105" y="0"/>
                </a:lnTo>
                <a:cubicBezTo>
                  <a:pt x="2565626" y="0"/>
                  <a:pt x="2673866" y="108240"/>
                  <a:pt x="2673866" y="241761"/>
                </a:cubicBezTo>
                <a:lnTo>
                  <a:pt x="2673866" y="1208778"/>
                </a:lnTo>
                <a:cubicBezTo>
                  <a:pt x="2673866" y="1342299"/>
                  <a:pt x="2565626" y="1450539"/>
                  <a:pt x="2432105" y="1450539"/>
                </a:cubicBezTo>
                <a:lnTo>
                  <a:pt x="241761" y="1450539"/>
                </a:lnTo>
                <a:cubicBezTo>
                  <a:pt x="108240" y="1450539"/>
                  <a:pt x="0" y="1342299"/>
                  <a:pt x="0" y="1208778"/>
                </a:cubicBezTo>
                <a:lnTo>
                  <a:pt x="0" y="24176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effectLst>
            <a:innerShdw blurRad="63500" dist="50800" dir="8400000">
              <a:prstClr val="black">
                <a:alpha val="50000"/>
              </a:prstClr>
            </a:innerShdw>
          </a:effectLst>
          <a:scene3d>
            <a:camera prst="orthographicFront">
              <a:rot lat="0" lon="19200000" rev="0"/>
            </a:camera>
            <a:lightRig rig="threePt" dir="t">
              <a:rot lat="0" lon="0" rev="0"/>
            </a:lightRig>
          </a:scene3d>
          <a:sp3d extrusionH="50800">
            <a:bevelT w="38100"/>
            <a:bevelB w="44450" h="1206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062" tIns="107062" rIns="107062" bIns="10706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Иммуносупрессивная</a:t>
            </a:r>
            <a:r>
              <a:rPr lang="ru-RU" sz="1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</a:t>
            </a: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7CBD4990-BECD-40D7-91D0-60431BFB3999}"/>
              </a:ext>
            </a:extLst>
          </p:cNvPr>
          <p:cNvSpPr/>
          <p:nvPr/>
        </p:nvSpPr>
        <p:spPr>
          <a:xfrm>
            <a:off x="46878" y="3523476"/>
            <a:ext cx="1792312" cy="1178563"/>
          </a:xfrm>
          <a:custGeom>
            <a:avLst/>
            <a:gdLst>
              <a:gd name="connsiteX0" fmla="*/ 0 w 2006124"/>
              <a:gd name="connsiteY0" fmla="*/ 241761 h 1450539"/>
              <a:gd name="connsiteX1" fmla="*/ 241761 w 2006124"/>
              <a:gd name="connsiteY1" fmla="*/ 0 h 1450539"/>
              <a:gd name="connsiteX2" fmla="*/ 1764363 w 2006124"/>
              <a:gd name="connsiteY2" fmla="*/ 0 h 1450539"/>
              <a:gd name="connsiteX3" fmla="*/ 2006124 w 2006124"/>
              <a:gd name="connsiteY3" fmla="*/ 241761 h 1450539"/>
              <a:gd name="connsiteX4" fmla="*/ 2006124 w 2006124"/>
              <a:gd name="connsiteY4" fmla="*/ 1208778 h 1450539"/>
              <a:gd name="connsiteX5" fmla="*/ 1764363 w 2006124"/>
              <a:gd name="connsiteY5" fmla="*/ 1450539 h 1450539"/>
              <a:gd name="connsiteX6" fmla="*/ 241761 w 2006124"/>
              <a:gd name="connsiteY6" fmla="*/ 1450539 h 1450539"/>
              <a:gd name="connsiteX7" fmla="*/ 0 w 2006124"/>
              <a:gd name="connsiteY7" fmla="*/ 1208778 h 1450539"/>
              <a:gd name="connsiteX8" fmla="*/ 0 w 2006124"/>
              <a:gd name="connsiteY8" fmla="*/ 241761 h 145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124" h="1450539">
                <a:moveTo>
                  <a:pt x="0" y="241761"/>
                </a:moveTo>
                <a:cubicBezTo>
                  <a:pt x="0" y="108240"/>
                  <a:pt x="108240" y="0"/>
                  <a:pt x="241761" y="0"/>
                </a:cubicBezTo>
                <a:lnTo>
                  <a:pt x="1764363" y="0"/>
                </a:lnTo>
                <a:cubicBezTo>
                  <a:pt x="1897884" y="0"/>
                  <a:pt x="2006124" y="108240"/>
                  <a:pt x="2006124" y="241761"/>
                </a:cubicBezTo>
                <a:lnTo>
                  <a:pt x="2006124" y="1208778"/>
                </a:lnTo>
                <a:cubicBezTo>
                  <a:pt x="2006124" y="1342299"/>
                  <a:pt x="1897884" y="1450539"/>
                  <a:pt x="1764363" y="1450539"/>
                </a:cubicBezTo>
                <a:lnTo>
                  <a:pt x="241761" y="1450539"/>
                </a:lnTo>
                <a:cubicBezTo>
                  <a:pt x="108240" y="1450539"/>
                  <a:pt x="0" y="1342299"/>
                  <a:pt x="0" y="1208778"/>
                </a:cubicBezTo>
                <a:lnTo>
                  <a:pt x="0" y="24176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effectLst>
            <a:innerShdw blurRad="63500" dist="50800" dir="8400000">
              <a:prstClr val="black">
                <a:alpha val="50000"/>
              </a:prstClr>
            </a:innerShdw>
          </a:effectLst>
          <a:scene3d>
            <a:camera prst="orthographicFront">
              <a:rot lat="0" lon="19200000" rev="0"/>
            </a:camera>
            <a:lightRig rig="threePt" dir="t">
              <a:rot lat="0" lon="0" rev="0"/>
            </a:lightRig>
          </a:scene3d>
          <a:sp3d extrusionH="50800">
            <a:bevelT w="38100"/>
            <a:bevelB w="44450" h="1206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062" tIns="107062" rIns="107062" bIns="10706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отторгнутой почки</a:t>
            </a: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A4780C45-4241-4DF2-BFA6-F4871DB8B55E}"/>
              </a:ext>
            </a:extLst>
          </p:cNvPr>
          <p:cNvSpPr/>
          <p:nvPr/>
        </p:nvSpPr>
        <p:spPr>
          <a:xfrm>
            <a:off x="7338312" y="3402038"/>
            <a:ext cx="1400965" cy="1072350"/>
          </a:xfrm>
          <a:custGeom>
            <a:avLst/>
            <a:gdLst>
              <a:gd name="connsiteX0" fmla="*/ 0 w 1568091"/>
              <a:gd name="connsiteY0" fmla="*/ 241761 h 1450539"/>
              <a:gd name="connsiteX1" fmla="*/ 241761 w 1568091"/>
              <a:gd name="connsiteY1" fmla="*/ 0 h 1450539"/>
              <a:gd name="connsiteX2" fmla="*/ 1326330 w 1568091"/>
              <a:gd name="connsiteY2" fmla="*/ 0 h 1450539"/>
              <a:gd name="connsiteX3" fmla="*/ 1568091 w 1568091"/>
              <a:gd name="connsiteY3" fmla="*/ 241761 h 1450539"/>
              <a:gd name="connsiteX4" fmla="*/ 1568091 w 1568091"/>
              <a:gd name="connsiteY4" fmla="*/ 1208778 h 1450539"/>
              <a:gd name="connsiteX5" fmla="*/ 1326330 w 1568091"/>
              <a:gd name="connsiteY5" fmla="*/ 1450539 h 1450539"/>
              <a:gd name="connsiteX6" fmla="*/ 241761 w 1568091"/>
              <a:gd name="connsiteY6" fmla="*/ 1450539 h 1450539"/>
              <a:gd name="connsiteX7" fmla="*/ 0 w 1568091"/>
              <a:gd name="connsiteY7" fmla="*/ 1208778 h 1450539"/>
              <a:gd name="connsiteX8" fmla="*/ 0 w 1568091"/>
              <a:gd name="connsiteY8" fmla="*/ 241761 h 145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8091" h="1450539">
                <a:moveTo>
                  <a:pt x="0" y="241761"/>
                </a:moveTo>
                <a:cubicBezTo>
                  <a:pt x="0" y="108240"/>
                  <a:pt x="108240" y="0"/>
                  <a:pt x="241761" y="0"/>
                </a:cubicBezTo>
                <a:lnTo>
                  <a:pt x="1326330" y="0"/>
                </a:lnTo>
                <a:cubicBezTo>
                  <a:pt x="1459851" y="0"/>
                  <a:pt x="1568091" y="108240"/>
                  <a:pt x="1568091" y="241761"/>
                </a:cubicBezTo>
                <a:lnTo>
                  <a:pt x="1568091" y="1208778"/>
                </a:lnTo>
                <a:cubicBezTo>
                  <a:pt x="1568091" y="1342299"/>
                  <a:pt x="1459851" y="1450539"/>
                  <a:pt x="1326330" y="1450539"/>
                </a:cubicBezTo>
                <a:lnTo>
                  <a:pt x="241761" y="1450539"/>
                </a:lnTo>
                <a:cubicBezTo>
                  <a:pt x="108240" y="1450539"/>
                  <a:pt x="0" y="1342299"/>
                  <a:pt x="0" y="1208778"/>
                </a:cubicBezTo>
                <a:lnTo>
                  <a:pt x="0" y="24176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effectLst>
            <a:innerShdw blurRad="63500" dist="50800" dir="8400000">
              <a:prstClr val="black">
                <a:alpha val="50000"/>
              </a:prstClr>
            </a:innerShdw>
          </a:effectLst>
          <a:scene3d>
            <a:camera prst="orthographicFront">
              <a:rot lat="0" lon="19200000" rev="0"/>
            </a:camera>
            <a:lightRig rig="threePt" dir="t">
              <a:rot lat="0" lon="0" rev="0"/>
            </a:lightRig>
          </a:scene3d>
          <a:sp3d extrusionH="50800">
            <a:bevelT w="38100"/>
            <a:bevelB w="44450" h="1206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062" tIns="107062" rIns="107062" bIns="10706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 </a:t>
            </a:r>
            <a:r>
              <a:rPr lang="ru-RU" sz="113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</a:t>
            </a:r>
            <a:r>
              <a:rPr lang="ru-RU" sz="1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почки от донора)</a:t>
            </a:r>
          </a:p>
        </p:txBody>
      </p:sp>
      <p:pic>
        <p:nvPicPr>
          <p:cNvPr id="36" name="Рисунок 35" descr="Пользователи">
            <a:extLst>
              <a:ext uri="{FF2B5EF4-FFF2-40B4-BE49-F238E27FC236}">
                <a16:creationId xmlns="" xmlns:a16="http://schemas.microsoft.com/office/drawing/2014/main" id="{07C4A7E6-F310-4CE9-B5F6-A818F5CDA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7897" y="1193614"/>
            <a:ext cx="742950" cy="742950"/>
          </a:xfrm>
          <a:prstGeom prst="rect">
            <a:avLst/>
          </a:prstGeom>
        </p:spPr>
      </p:pic>
      <p:sp>
        <p:nvSpPr>
          <p:cNvPr id="42" name="Стрелка: изогнутая вверх 41">
            <a:extLst>
              <a:ext uri="{FF2B5EF4-FFF2-40B4-BE49-F238E27FC236}">
                <a16:creationId xmlns="" xmlns:a16="http://schemas.microsoft.com/office/drawing/2014/main" id="{08AC6D45-9A73-4390-B33F-804F2430EBEA}"/>
              </a:ext>
            </a:extLst>
          </p:cNvPr>
          <p:cNvSpPr/>
          <p:nvPr/>
        </p:nvSpPr>
        <p:spPr>
          <a:xfrm rot="5400000" flipH="1" flipV="1">
            <a:off x="5910674" y="1155789"/>
            <a:ext cx="1878980" cy="2401089"/>
          </a:xfrm>
          <a:prstGeom prst="bentUpArrow">
            <a:avLst>
              <a:gd name="adj1" fmla="val 12047"/>
              <a:gd name="adj2" fmla="val 2482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ADB77722-F795-4B83-B22E-9BE6B39B2E9A}"/>
              </a:ext>
            </a:extLst>
          </p:cNvPr>
          <p:cNvSpPr/>
          <p:nvPr/>
        </p:nvSpPr>
        <p:spPr>
          <a:xfrm>
            <a:off x="2425940" y="2797823"/>
            <a:ext cx="1016963" cy="509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в 2017 году</a:t>
            </a:r>
            <a:endParaRPr lang="ru-RU" sz="1138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6119DEB7-EBC2-4CB0-BBD1-53395D3DB124}"/>
              </a:ext>
            </a:extLst>
          </p:cNvPr>
          <p:cNvSpPr/>
          <p:nvPr/>
        </p:nvSpPr>
        <p:spPr>
          <a:xfrm>
            <a:off x="3725436" y="1595668"/>
            <a:ext cx="1942487" cy="1014911"/>
          </a:xfrm>
          <a:custGeom>
            <a:avLst/>
            <a:gdLst>
              <a:gd name="connsiteX0" fmla="*/ 0 w 2174213"/>
              <a:gd name="connsiteY0" fmla="*/ 241761 h 1450539"/>
              <a:gd name="connsiteX1" fmla="*/ 241761 w 2174213"/>
              <a:gd name="connsiteY1" fmla="*/ 0 h 1450539"/>
              <a:gd name="connsiteX2" fmla="*/ 1932452 w 2174213"/>
              <a:gd name="connsiteY2" fmla="*/ 0 h 1450539"/>
              <a:gd name="connsiteX3" fmla="*/ 2174213 w 2174213"/>
              <a:gd name="connsiteY3" fmla="*/ 241761 h 1450539"/>
              <a:gd name="connsiteX4" fmla="*/ 2174213 w 2174213"/>
              <a:gd name="connsiteY4" fmla="*/ 1208778 h 1450539"/>
              <a:gd name="connsiteX5" fmla="*/ 1932452 w 2174213"/>
              <a:gd name="connsiteY5" fmla="*/ 1450539 h 1450539"/>
              <a:gd name="connsiteX6" fmla="*/ 241761 w 2174213"/>
              <a:gd name="connsiteY6" fmla="*/ 1450539 h 1450539"/>
              <a:gd name="connsiteX7" fmla="*/ 0 w 2174213"/>
              <a:gd name="connsiteY7" fmla="*/ 1208778 h 1450539"/>
              <a:gd name="connsiteX8" fmla="*/ 0 w 2174213"/>
              <a:gd name="connsiteY8" fmla="*/ 241761 h 145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4213" h="1450539">
                <a:moveTo>
                  <a:pt x="0" y="241761"/>
                </a:moveTo>
                <a:cubicBezTo>
                  <a:pt x="0" y="108240"/>
                  <a:pt x="108240" y="0"/>
                  <a:pt x="241761" y="0"/>
                </a:cubicBezTo>
                <a:lnTo>
                  <a:pt x="1932452" y="0"/>
                </a:lnTo>
                <a:cubicBezTo>
                  <a:pt x="2065973" y="0"/>
                  <a:pt x="2174213" y="108240"/>
                  <a:pt x="2174213" y="241761"/>
                </a:cubicBezTo>
                <a:lnTo>
                  <a:pt x="2174213" y="1208778"/>
                </a:lnTo>
                <a:cubicBezTo>
                  <a:pt x="2174213" y="1342299"/>
                  <a:pt x="2065973" y="1450539"/>
                  <a:pt x="1932452" y="1450539"/>
                </a:cubicBezTo>
                <a:lnTo>
                  <a:pt x="241761" y="1450539"/>
                </a:lnTo>
                <a:cubicBezTo>
                  <a:pt x="108240" y="1450539"/>
                  <a:pt x="0" y="1342299"/>
                  <a:pt x="0" y="1208778"/>
                </a:cubicBezTo>
                <a:lnTo>
                  <a:pt x="0" y="24176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effectLst>
            <a:innerShdw blurRad="63500" dist="50800" dir="8400000">
              <a:prstClr val="black">
                <a:alpha val="50000"/>
              </a:prstClr>
            </a:innerShdw>
          </a:effectLst>
          <a:scene3d>
            <a:camera prst="orthographicFront">
              <a:rot lat="0" lon="19200000" rev="0"/>
            </a:camera>
            <a:lightRig rig="threePt" dir="t">
              <a:rot lat="0" lon="0" rev="0"/>
            </a:lightRig>
          </a:scene3d>
          <a:sp3d extrusionH="50800">
            <a:bevelT w="38100"/>
            <a:bevelB w="44450" h="1206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062" tIns="107062" rIns="107062" bIns="10706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Гемодиализ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="" xmlns:a16="http://schemas.microsoft.com/office/drawing/2014/main" id="{F69F3D55-0C51-42FA-9158-E16A55DF576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21217" y="676261"/>
            <a:ext cx="7731452" cy="474663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 пациента с </a:t>
            </a:r>
            <a:r>
              <a:rPr lang="ru-RU" alt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ТХПН (</a:t>
            </a:r>
            <a:r>
              <a:rPr lang="ru-RU" alt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трансплантация</a:t>
            </a:r>
            <a:r>
              <a:rPr lang="ru-RU" alt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249F8ED3-287E-4985-A6C2-AC43CECF6E15}"/>
              </a:ext>
            </a:extLst>
          </p:cNvPr>
          <p:cNvSpPr/>
          <p:nvPr/>
        </p:nvSpPr>
        <p:spPr>
          <a:xfrm>
            <a:off x="1012310" y="1889305"/>
            <a:ext cx="1792312" cy="1178563"/>
          </a:xfrm>
          <a:custGeom>
            <a:avLst/>
            <a:gdLst>
              <a:gd name="connsiteX0" fmla="*/ 0 w 2006124"/>
              <a:gd name="connsiteY0" fmla="*/ 241761 h 1450539"/>
              <a:gd name="connsiteX1" fmla="*/ 241761 w 2006124"/>
              <a:gd name="connsiteY1" fmla="*/ 0 h 1450539"/>
              <a:gd name="connsiteX2" fmla="*/ 1764363 w 2006124"/>
              <a:gd name="connsiteY2" fmla="*/ 0 h 1450539"/>
              <a:gd name="connsiteX3" fmla="*/ 2006124 w 2006124"/>
              <a:gd name="connsiteY3" fmla="*/ 241761 h 1450539"/>
              <a:gd name="connsiteX4" fmla="*/ 2006124 w 2006124"/>
              <a:gd name="connsiteY4" fmla="*/ 1208778 h 1450539"/>
              <a:gd name="connsiteX5" fmla="*/ 1764363 w 2006124"/>
              <a:gd name="connsiteY5" fmla="*/ 1450539 h 1450539"/>
              <a:gd name="connsiteX6" fmla="*/ 241761 w 2006124"/>
              <a:gd name="connsiteY6" fmla="*/ 1450539 h 1450539"/>
              <a:gd name="connsiteX7" fmla="*/ 0 w 2006124"/>
              <a:gd name="connsiteY7" fmla="*/ 1208778 h 1450539"/>
              <a:gd name="connsiteX8" fmla="*/ 0 w 2006124"/>
              <a:gd name="connsiteY8" fmla="*/ 241761 h 145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124" h="1450539">
                <a:moveTo>
                  <a:pt x="0" y="241761"/>
                </a:moveTo>
                <a:cubicBezTo>
                  <a:pt x="0" y="108240"/>
                  <a:pt x="108240" y="0"/>
                  <a:pt x="241761" y="0"/>
                </a:cubicBezTo>
                <a:lnTo>
                  <a:pt x="1764363" y="0"/>
                </a:lnTo>
                <a:cubicBezTo>
                  <a:pt x="1897884" y="0"/>
                  <a:pt x="2006124" y="108240"/>
                  <a:pt x="2006124" y="241761"/>
                </a:cubicBezTo>
                <a:lnTo>
                  <a:pt x="2006124" y="1208778"/>
                </a:lnTo>
                <a:cubicBezTo>
                  <a:pt x="2006124" y="1342299"/>
                  <a:pt x="1897884" y="1450539"/>
                  <a:pt x="1764363" y="1450539"/>
                </a:cubicBezTo>
                <a:lnTo>
                  <a:pt x="241761" y="1450539"/>
                </a:lnTo>
                <a:cubicBezTo>
                  <a:pt x="108240" y="1450539"/>
                  <a:pt x="0" y="1342299"/>
                  <a:pt x="0" y="1208778"/>
                </a:cubicBezTo>
                <a:lnTo>
                  <a:pt x="0" y="24176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effectLst>
            <a:innerShdw blurRad="63500" dist="50800" dir="8400000">
              <a:prstClr val="black">
                <a:alpha val="50000"/>
              </a:prstClr>
            </a:innerShdw>
          </a:effectLst>
          <a:scene3d>
            <a:camera prst="orthographicFront">
              <a:rot lat="0" lon="19200000" rev="0"/>
            </a:camera>
            <a:lightRig rig="threePt" dir="t">
              <a:rot lat="0" lon="0" rev="0"/>
            </a:lightRig>
          </a:scene3d>
          <a:sp3d extrusionH="50800">
            <a:bevelT w="38100"/>
            <a:bevelB w="44450" h="1206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062" tIns="107062" rIns="107062" bIns="10706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больных вернувшиеся на гемодиализ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9FEA5FAC-41B5-487A-B9B5-8E38B78BEA1B}"/>
              </a:ext>
            </a:extLst>
          </p:cNvPr>
          <p:cNvSpPr/>
          <p:nvPr/>
        </p:nvSpPr>
        <p:spPr>
          <a:xfrm>
            <a:off x="7592106" y="1326061"/>
            <a:ext cx="860563" cy="324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38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донора за 6 лет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3337" y="5036761"/>
            <a:ext cx="481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 2012 по 2017 год -рост операций в 2,7 раз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Возвраты на диализ выросли в 37 раз </a:t>
            </a:r>
          </a:p>
        </p:txBody>
      </p:sp>
    </p:spTree>
    <p:extLst>
      <p:ext uri="{BB962C8B-B14F-4D97-AF65-F5344CB8AC3E}">
        <p14:creationId xmlns:p14="http://schemas.microsoft.com/office/powerpoint/2010/main" val="71532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3838243"/>
            <a:ext cx="9906000" cy="3019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2E5120A-72A4-4A53-9C0C-29A317E27B4F}"/>
              </a:ext>
            </a:extLst>
          </p:cNvPr>
          <p:cNvGrpSpPr/>
          <p:nvPr/>
        </p:nvGrpSpPr>
        <p:grpSpPr>
          <a:xfrm>
            <a:off x="336433" y="182532"/>
            <a:ext cx="9569567" cy="816225"/>
            <a:chOff x="1050132" y="282174"/>
            <a:chExt cx="10091737" cy="63262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0FE0117-A9CA-4124-AE51-DFAAEDAD146A}"/>
                </a:ext>
              </a:extLst>
            </p:cNvPr>
            <p:cNvSpPr txBox="1"/>
            <p:nvPr/>
          </p:nvSpPr>
          <p:spPr>
            <a:xfrm>
              <a:off x="1050132" y="282174"/>
              <a:ext cx="10091737" cy="4293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3600" dirty="0">
                  <a:solidFill>
                    <a:srgbClr val="222A35"/>
                  </a:solidFill>
                  <a:latin typeface="Arial Narrow" panose="020B0606020202030204" pitchFamily="34" charset="0"/>
                  <a:cs typeface="Segoe UI" panose="020B0502040204020203" pitchFamily="34" charset="0"/>
                </a:rPr>
                <a:t>Маршрут</a:t>
              </a:r>
              <a:r>
                <a:rPr lang="id-ID" sz="3600" b="1" dirty="0">
                  <a:solidFill>
                    <a:srgbClr val="222A35"/>
                  </a:solidFill>
                  <a:latin typeface="Arial Narrow" panose="020B0606020202030204" pitchFamily="34" charset="0"/>
                  <a:cs typeface="Segoe UI" panose="020B0502040204020203" pitchFamily="34" charset="0"/>
                </a:rPr>
                <a:t> </a:t>
              </a:r>
              <a:r>
                <a:rPr lang="ru-RU" sz="3600" dirty="0" smtClean="0">
                  <a:solidFill>
                    <a:srgbClr val="D2B057"/>
                  </a:solidFill>
                  <a:latin typeface="Arial Narrow" panose="020B0606020202030204" pitchFamily="34" charset="0"/>
                  <a:cs typeface="Segoe UI" panose="020B0502040204020203" pitchFamily="34" charset="0"/>
                </a:rPr>
                <a:t>пациента с ХБП</a:t>
              </a:r>
              <a:endParaRPr lang="id-ID" sz="3600" dirty="0">
                <a:solidFill>
                  <a:srgbClr val="D2B057"/>
                </a:solidFill>
                <a:latin typeface="Arial Narrow" panose="020B060602020203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3C38B9F-BBA4-47E1-BD41-72D52253A16F}"/>
                </a:ext>
              </a:extLst>
            </p:cNvPr>
            <p:cNvSpPr/>
            <p:nvPr/>
          </p:nvSpPr>
          <p:spPr>
            <a:xfrm>
              <a:off x="1094948" y="747819"/>
              <a:ext cx="8800236" cy="16698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>
                  <a:solidFill>
                    <a:srgbClr val="222A35"/>
                  </a:solidFill>
                  <a:latin typeface="Arial Narrow" panose="020B0606020202030204" pitchFamily="34" charset="0"/>
                  <a:cs typeface="Segoe UI" panose="020B0502040204020203" pitchFamily="34" charset="0"/>
                </a:rPr>
                <a:t>Описательная часть маршрута пациента</a:t>
              </a:r>
              <a:endParaRPr lang="id-ID" sz="14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450833" y="1363449"/>
            <a:ext cx="7353141" cy="2388096"/>
            <a:chOff x="1263815" y="1847950"/>
            <a:chExt cx="7353141" cy="2388096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1715240" y="2117921"/>
              <a:ext cx="6450291" cy="1795338"/>
              <a:chOff x="666178" y="4236956"/>
              <a:chExt cx="8732595" cy="2430583"/>
            </a:xfrm>
          </p:grpSpPr>
          <p:sp>
            <p:nvSpPr>
              <p:cNvPr id="116" name="Oval 33">
                <a:extLst>
                  <a:ext uri="{FF2B5EF4-FFF2-40B4-BE49-F238E27FC236}">
                    <a16:creationId xmlns="" xmlns:a16="http://schemas.microsoft.com/office/drawing/2014/main" id="{F759CB6F-8669-43F2-AF4C-09C94B29A56C}"/>
                  </a:ext>
                </a:extLst>
              </p:cNvPr>
              <p:cNvSpPr/>
              <p:nvPr/>
            </p:nvSpPr>
            <p:spPr>
              <a:xfrm>
                <a:off x="8493451" y="4236956"/>
                <a:ext cx="905322" cy="905322"/>
              </a:xfrm>
              <a:prstGeom prst="ellipse">
                <a:avLst/>
              </a:prstGeom>
              <a:solidFill>
                <a:srgbClr val="2EC3A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>
                  <a:defRPr/>
                </a:pPr>
                <a:endParaRPr lang="id-ID" sz="8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Pentagon 18">
                <a:extLst>
                  <a:ext uri="{FF2B5EF4-FFF2-40B4-BE49-F238E27FC236}">
                    <a16:creationId xmlns="" xmlns:a16="http://schemas.microsoft.com/office/drawing/2014/main" id="{340A7C19-CEF0-4255-B2D2-35094CFC459A}"/>
                  </a:ext>
                </a:extLst>
              </p:cNvPr>
              <p:cNvSpPr/>
              <p:nvPr/>
            </p:nvSpPr>
            <p:spPr>
              <a:xfrm flipH="1">
                <a:off x="3233839" y="4539242"/>
                <a:ext cx="1991026" cy="313825"/>
              </a:xfrm>
              <a:prstGeom prst="homePlate">
                <a:avLst/>
              </a:prstGeom>
              <a:solidFill>
                <a:srgbClr val="C2993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>
                  <a:defRPr/>
                </a:pPr>
                <a:endParaRPr lang="id-ID" sz="1463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Circular Arrow 14">
                <a:extLst>
                  <a:ext uri="{FF2B5EF4-FFF2-40B4-BE49-F238E27FC236}">
                    <a16:creationId xmlns="" xmlns:a16="http://schemas.microsoft.com/office/drawing/2014/main" id="{2088E1F1-A30D-4D6D-889E-CF3C647A19C0}"/>
                  </a:ext>
                </a:extLst>
              </p:cNvPr>
              <p:cNvSpPr/>
              <p:nvPr/>
            </p:nvSpPr>
            <p:spPr>
              <a:xfrm rot="10800000" flipH="1">
                <a:off x="4034174" y="4437346"/>
                <a:ext cx="2360256" cy="2230193"/>
              </a:xfrm>
              <a:prstGeom prst="circularArrow">
                <a:avLst>
                  <a:gd name="adj1" fmla="val 15516"/>
                  <a:gd name="adj2" fmla="val 1007078"/>
                  <a:gd name="adj3" fmla="val 20457681"/>
                  <a:gd name="adj4" fmla="val 5374812"/>
                  <a:gd name="adj5" fmla="val 12500"/>
                </a:avLst>
              </a:prstGeom>
              <a:solidFill>
                <a:srgbClr val="D2B05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>
                  <a:defRPr/>
                </a:pPr>
                <a:endParaRPr lang="id-ID" sz="1463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Pentagon 34">
                <a:extLst>
                  <a:ext uri="{FF2B5EF4-FFF2-40B4-BE49-F238E27FC236}">
                    <a16:creationId xmlns="" xmlns:a16="http://schemas.microsoft.com/office/drawing/2014/main" id="{FB4720E0-67E4-4067-BEB0-A80A1DF10119}"/>
                  </a:ext>
                </a:extLst>
              </p:cNvPr>
              <p:cNvSpPr/>
              <p:nvPr/>
            </p:nvSpPr>
            <p:spPr>
              <a:xfrm>
                <a:off x="748094" y="4539242"/>
                <a:ext cx="3051700" cy="313825"/>
              </a:xfrm>
              <a:prstGeom prst="homePlate">
                <a:avLst/>
              </a:prstGeom>
              <a:solidFill>
                <a:srgbClr val="C2993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>
                  <a:defRPr/>
                </a:pPr>
                <a:endParaRPr lang="id-ID" sz="1463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Oval 38">
                <a:extLst>
                  <a:ext uri="{FF2B5EF4-FFF2-40B4-BE49-F238E27FC236}">
                    <a16:creationId xmlns="" xmlns:a16="http://schemas.microsoft.com/office/drawing/2014/main" id="{E0F4FA48-3409-43D0-99E6-0166FF03522C}"/>
                  </a:ext>
                </a:extLst>
              </p:cNvPr>
              <p:cNvSpPr/>
              <p:nvPr/>
            </p:nvSpPr>
            <p:spPr>
              <a:xfrm>
                <a:off x="666178" y="4242278"/>
                <a:ext cx="905322" cy="905324"/>
              </a:xfrm>
              <a:prstGeom prst="ellipse">
                <a:avLst/>
              </a:prstGeom>
              <a:solidFill>
                <a:srgbClr val="2EC3A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>
                  <a:defRPr/>
                </a:pPr>
                <a:endParaRPr lang="id-ID" sz="1463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Pentagon 47">
                <a:extLst>
                  <a:ext uri="{FF2B5EF4-FFF2-40B4-BE49-F238E27FC236}">
                    <a16:creationId xmlns="" xmlns:a16="http://schemas.microsoft.com/office/drawing/2014/main" id="{888D489B-B418-4D6B-A8DE-9C490701372B}"/>
                  </a:ext>
                </a:extLst>
              </p:cNvPr>
              <p:cNvSpPr/>
              <p:nvPr/>
            </p:nvSpPr>
            <p:spPr>
              <a:xfrm>
                <a:off x="6688357" y="4532705"/>
                <a:ext cx="1991026" cy="313824"/>
              </a:xfrm>
              <a:prstGeom prst="homePlate">
                <a:avLst/>
              </a:prstGeom>
              <a:solidFill>
                <a:srgbClr val="C2993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>
                  <a:defRPr/>
                </a:pPr>
                <a:endParaRPr lang="id-ID" sz="1463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Oval 68">
                <a:extLst>
                  <a:ext uri="{FF2B5EF4-FFF2-40B4-BE49-F238E27FC236}">
                    <a16:creationId xmlns="" xmlns:a16="http://schemas.microsoft.com/office/drawing/2014/main" id="{D613538D-DBB0-4678-8188-37EB27CDE765}"/>
                  </a:ext>
                </a:extLst>
              </p:cNvPr>
              <p:cNvSpPr/>
              <p:nvPr/>
            </p:nvSpPr>
            <p:spPr>
              <a:xfrm>
                <a:off x="6262467" y="4236956"/>
                <a:ext cx="905322" cy="905322"/>
              </a:xfrm>
              <a:prstGeom prst="ellipse">
                <a:avLst/>
              </a:prstGeom>
              <a:solidFill>
                <a:srgbClr val="2EC3A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>
                  <a:defRPr/>
                </a:pPr>
                <a:endParaRPr lang="id-ID" sz="1463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Oval 1">
                <a:extLst>
                  <a:ext uri="{FF2B5EF4-FFF2-40B4-BE49-F238E27FC236}">
                    <a16:creationId xmlns="" xmlns:a16="http://schemas.microsoft.com/office/drawing/2014/main" id="{5DD3D95E-9D2B-4884-8751-C6AA4820ED2B}"/>
                  </a:ext>
                </a:extLst>
              </p:cNvPr>
              <p:cNvSpPr/>
              <p:nvPr/>
            </p:nvSpPr>
            <p:spPr>
              <a:xfrm>
                <a:off x="4709700" y="5084055"/>
                <a:ext cx="981908" cy="981908"/>
              </a:xfrm>
              <a:prstGeom prst="ellipse">
                <a:avLst/>
              </a:prstGeom>
              <a:solidFill>
                <a:srgbClr val="2EC3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ХБП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103" y="2244476"/>
              <a:ext cx="394987" cy="3949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63815" y="2804885"/>
              <a:ext cx="1571562" cy="143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Первичное посещение пациента</a:t>
              </a:r>
            </a:p>
            <a:p>
              <a:pPr algn="ctr"/>
              <a:endParaRPr lang="ru-RU" sz="300" dirty="0">
                <a:latin typeface="Arial Narrow" panose="020B0606020202030204" pitchFamily="34" charset="0"/>
              </a:endParaRPr>
            </a:p>
            <a:p>
              <a:r>
                <a:rPr lang="ru-RU" sz="900" dirty="0">
                  <a:latin typeface="Arial Narrow" panose="020B0606020202030204" pitchFamily="34" charset="0"/>
                </a:rPr>
                <a:t>Отсутствие мотивации у врача на полноценную диагностику</a:t>
              </a:r>
            </a:p>
            <a:p>
              <a:endParaRPr lang="ru-RU" sz="400" dirty="0">
                <a:latin typeface="Arial Narrow" panose="020B0606020202030204" pitchFamily="34" charset="0"/>
              </a:endParaRPr>
            </a:p>
            <a:p>
              <a:r>
                <a:rPr lang="ru-RU" sz="900" dirty="0" err="1">
                  <a:latin typeface="Arial Narrow" panose="020B0606020202030204" pitchFamily="34" charset="0"/>
                </a:rPr>
                <a:t>Неопределение</a:t>
              </a:r>
              <a:r>
                <a:rPr lang="ru-RU" sz="900" dirty="0">
                  <a:latin typeface="Arial Narrow" panose="020B0606020202030204" pitchFamily="34" charset="0"/>
                </a:rPr>
                <a:t> уровня </a:t>
              </a:r>
              <a:r>
                <a:rPr lang="ru-RU" sz="900" dirty="0" err="1">
                  <a:latin typeface="Arial Narrow" panose="020B0606020202030204" pitchFamily="34" charset="0"/>
                </a:rPr>
                <a:t>креатинина</a:t>
              </a:r>
              <a:r>
                <a:rPr lang="ru-RU" sz="900" dirty="0">
                  <a:latin typeface="Arial Narrow" panose="020B0606020202030204" pitchFamily="34" charset="0"/>
                </a:rPr>
                <a:t> в 50% случаев</a:t>
              </a:r>
            </a:p>
            <a:p>
              <a:endParaRPr lang="ru-RU" sz="400" dirty="0">
                <a:latin typeface="Arial Narrow" panose="020B0606020202030204" pitchFamily="34" charset="0"/>
              </a:endParaRPr>
            </a:p>
            <a:p>
              <a:r>
                <a:rPr lang="ru-RU" sz="900" dirty="0">
                  <a:latin typeface="Arial Narrow" panose="020B0606020202030204" pitchFamily="34" charset="0"/>
                </a:rPr>
                <a:t>Нет коррекции сахара, давления, анемии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943834" y="2043517"/>
              <a:ext cx="1354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 Narrow" panose="020B0606020202030204" pitchFamily="34" charset="0"/>
                </a:rPr>
                <a:t>Стагнация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811815" y="3166990"/>
              <a:ext cx="209789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Посещение пациента с запущенным ХБП (4-5 стадии)</a:t>
              </a:r>
            </a:p>
            <a:p>
              <a:pPr algn="ctr"/>
              <a:endParaRPr lang="ru-RU" sz="300" dirty="0">
                <a:latin typeface="Arial Narrow" panose="020B0606020202030204" pitchFamily="34" charset="0"/>
              </a:endParaRPr>
            </a:p>
            <a:p>
              <a:r>
                <a:rPr lang="ru-RU" sz="900" dirty="0">
                  <a:latin typeface="Arial Narrow" panose="020B0606020202030204" pitchFamily="34" charset="0"/>
                </a:rPr>
                <a:t>Индекс запущенности в РК  ХПН 60-70%</a:t>
              </a:r>
            </a:p>
          </p:txBody>
        </p:sp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057" y="2232500"/>
              <a:ext cx="394987" cy="394987"/>
            </a:xfrm>
            <a:prstGeom prst="rect">
              <a:avLst/>
            </a:prstGeom>
          </p:spPr>
        </p:pic>
        <p:sp>
          <p:nvSpPr>
            <p:cNvPr id="191" name="TextBox 190"/>
            <p:cNvSpPr txBox="1"/>
            <p:nvPr/>
          </p:nvSpPr>
          <p:spPr>
            <a:xfrm>
              <a:off x="5408769" y="1861182"/>
              <a:ext cx="15715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ЗПТ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045394" y="1847950"/>
              <a:ext cx="15715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Рост расходов,</a:t>
              </a:r>
            </a:p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Летальные исходы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450833" y="3799881"/>
            <a:ext cx="6645891" cy="3039618"/>
            <a:chOff x="2098004" y="3707257"/>
            <a:chExt cx="7417784" cy="3392657"/>
          </a:xfrm>
        </p:grpSpPr>
        <p:sp>
          <p:nvSpPr>
            <p:cNvPr id="196" name="Oval 32">
              <a:extLst>
                <a:ext uri="{FF2B5EF4-FFF2-40B4-BE49-F238E27FC236}">
                  <a16:creationId xmlns="" xmlns:a16="http://schemas.microsoft.com/office/drawing/2014/main" id="{C0B359FE-0DFE-4AB6-A6E3-94F3CE86380A}"/>
                </a:ext>
              </a:extLst>
            </p:cNvPr>
            <p:cNvSpPr/>
            <p:nvPr/>
          </p:nvSpPr>
          <p:spPr>
            <a:xfrm>
              <a:off x="4078506" y="4152408"/>
              <a:ext cx="945738" cy="945738"/>
            </a:xfrm>
            <a:prstGeom prst="ellipse">
              <a:avLst/>
            </a:prstGeom>
            <a:pattFill prst="pct25">
              <a:fgClr>
                <a:schemeClr val="bg1"/>
              </a:fgClr>
              <a:bgClr>
                <a:srgbClr val="D9D9D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b="1" dirty="0">
                <a:solidFill>
                  <a:srgbClr val="1E927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2951" y="4319991"/>
              <a:ext cx="1016114" cy="118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>
                  <a:solidFill>
                    <a:srgbClr val="1E927F"/>
                  </a:solidFill>
                  <a:latin typeface="Arial Narrow" panose="020B0606020202030204" pitchFamily="34" charset="0"/>
                </a:rPr>
                <a:t>Контроль индикаторов</a:t>
              </a:r>
            </a:p>
            <a:p>
              <a:pPr algn="ctr"/>
              <a:r>
                <a:rPr lang="ru-RU" sz="1050" b="1" dirty="0">
                  <a:solidFill>
                    <a:srgbClr val="1E927F"/>
                  </a:solidFill>
                  <a:latin typeface="Arial Narrow" panose="020B0606020202030204" pitchFamily="34" charset="0"/>
                </a:rPr>
                <a:t> в системе портала ХПН</a:t>
              </a:r>
            </a:p>
            <a:p>
              <a:pPr algn="ctr"/>
              <a:endParaRPr lang="id-ID" sz="1050" b="1" dirty="0">
                <a:solidFill>
                  <a:srgbClr val="1E927F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sz="1050" b="1" dirty="0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098004" y="3707257"/>
              <a:ext cx="7417784" cy="3392657"/>
              <a:chOff x="2098004" y="3707257"/>
              <a:chExt cx="7417784" cy="3392657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2098004" y="3707257"/>
                <a:ext cx="6927889" cy="3363764"/>
                <a:chOff x="2098005" y="3976414"/>
                <a:chExt cx="6283042" cy="3050665"/>
              </a:xfrm>
            </p:grpSpPr>
            <p:grpSp>
              <p:nvGrpSpPr>
                <p:cNvPr id="6" name="Группа 5"/>
                <p:cNvGrpSpPr/>
                <p:nvPr/>
              </p:nvGrpSpPr>
              <p:grpSpPr>
                <a:xfrm>
                  <a:off x="2570747" y="4947993"/>
                  <a:ext cx="5810300" cy="972823"/>
                  <a:chOff x="369701" y="5564623"/>
                  <a:chExt cx="4090392" cy="684857"/>
                </a:xfrm>
              </p:grpSpPr>
              <p:sp>
                <p:nvSpPr>
                  <p:cNvPr id="176" name="Oval 33">
                    <a:extLst>
                      <a:ext uri="{FF2B5EF4-FFF2-40B4-BE49-F238E27FC236}">
                        <a16:creationId xmlns="" xmlns:a16="http://schemas.microsoft.com/office/drawing/2014/main" id="{F759CB6F-8669-43F2-AF4C-09C94B29A56C}"/>
                      </a:ext>
                    </a:extLst>
                  </p:cNvPr>
                  <p:cNvSpPr/>
                  <p:nvPr/>
                </p:nvSpPr>
                <p:spPr>
                  <a:xfrm>
                    <a:off x="3793822" y="5564623"/>
                    <a:ext cx="666271" cy="666272"/>
                  </a:xfrm>
                  <a:prstGeom prst="ellipse">
                    <a:avLst/>
                  </a:prstGeom>
                  <a:solidFill>
                    <a:srgbClr val="222A3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742950">
                      <a:defRPr/>
                    </a:pPr>
                    <a:endParaRPr lang="id-ID" sz="1463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87" name="Pentagon 34">
                    <a:extLst>
                      <a:ext uri="{FF2B5EF4-FFF2-40B4-BE49-F238E27FC236}">
                        <a16:creationId xmlns="" xmlns:a16="http://schemas.microsoft.com/office/drawing/2014/main" id="{FB4720E0-67E4-4067-BEB0-A80A1DF10119}"/>
                      </a:ext>
                    </a:extLst>
                  </p:cNvPr>
                  <p:cNvSpPr/>
                  <p:nvPr/>
                </p:nvSpPr>
                <p:spPr>
                  <a:xfrm>
                    <a:off x="2434741" y="5813343"/>
                    <a:ext cx="1465295" cy="180418"/>
                  </a:xfrm>
                  <a:prstGeom prst="homePlate">
                    <a:avLst/>
                  </a:prstGeom>
                  <a:solidFill>
                    <a:srgbClr val="C2993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742950">
                      <a:defRPr/>
                    </a:pPr>
                    <a:endParaRPr lang="id-ID" sz="1463" kern="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83" name="Oval 68">
                    <a:extLst>
                      <a:ext uri="{FF2B5EF4-FFF2-40B4-BE49-F238E27FC236}">
                        <a16:creationId xmlns="" xmlns:a16="http://schemas.microsoft.com/office/drawing/2014/main" id="{D613538D-DBB0-4678-8188-37EB27CDE765}"/>
                      </a:ext>
                    </a:extLst>
                  </p:cNvPr>
                  <p:cNvSpPr/>
                  <p:nvPr/>
                </p:nvSpPr>
                <p:spPr>
                  <a:xfrm>
                    <a:off x="2106958" y="5564623"/>
                    <a:ext cx="666271" cy="666272"/>
                  </a:xfrm>
                  <a:prstGeom prst="ellipse">
                    <a:avLst/>
                  </a:prstGeom>
                  <a:solidFill>
                    <a:srgbClr val="222A3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742950">
                      <a:defRPr/>
                    </a:pPr>
                    <a:endParaRPr lang="id-ID" sz="1463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80" name="Pentagon 34">
                    <a:extLst>
                      <a:ext uri="{FF2B5EF4-FFF2-40B4-BE49-F238E27FC236}">
                        <a16:creationId xmlns="" xmlns:a16="http://schemas.microsoft.com/office/drawing/2014/main" id="{FB4720E0-67E4-4067-BEB0-A80A1DF10119}"/>
                      </a:ext>
                    </a:extLst>
                  </p:cNvPr>
                  <p:cNvSpPr/>
                  <p:nvPr/>
                </p:nvSpPr>
                <p:spPr>
                  <a:xfrm>
                    <a:off x="429989" y="5801758"/>
                    <a:ext cx="1168944" cy="192003"/>
                  </a:xfrm>
                  <a:prstGeom prst="homePlate">
                    <a:avLst/>
                  </a:prstGeom>
                  <a:solidFill>
                    <a:srgbClr val="C2993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742950">
                      <a:defRPr/>
                    </a:pPr>
                    <a:endParaRPr lang="id-ID" sz="1463" kern="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81" name="Oval 38">
                    <a:extLst>
                      <a:ext uri="{FF2B5EF4-FFF2-40B4-BE49-F238E27FC236}">
                        <a16:creationId xmlns="" xmlns:a16="http://schemas.microsoft.com/office/drawing/2014/main" id="{E0F4FA48-3409-43D0-99E6-0166FF03522C}"/>
                      </a:ext>
                    </a:extLst>
                  </p:cNvPr>
                  <p:cNvSpPr/>
                  <p:nvPr/>
                </p:nvSpPr>
                <p:spPr>
                  <a:xfrm>
                    <a:off x="369701" y="5583208"/>
                    <a:ext cx="666271" cy="666272"/>
                  </a:xfrm>
                  <a:prstGeom prst="ellipse">
                    <a:avLst/>
                  </a:prstGeom>
                  <a:solidFill>
                    <a:srgbClr val="222A3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742950">
                      <a:defRPr/>
                    </a:pPr>
                    <a:endParaRPr lang="id-ID" sz="1463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193" name="Circular Arrow 14">
                  <a:extLst>
                    <a:ext uri="{FF2B5EF4-FFF2-40B4-BE49-F238E27FC236}">
                      <a16:creationId xmlns="" xmlns:a16="http://schemas.microsoft.com/office/drawing/2014/main" id="{2088E1F1-A30D-4D6D-889E-CF3C647A19C0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3434797" y="3976414"/>
                  <a:ext cx="1762252" cy="1665141"/>
                </a:xfrm>
                <a:prstGeom prst="circularArrow">
                  <a:avLst>
                    <a:gd name="adj1" fmla="val 15516"/>
                    <a:gd name="adj2" fmla="val 1007078"/>
                    <a:gd name="adj3" fmla="val 20457681"/>
                    <a:gd name="adj4" fmla="val 5374812"/>
                    <a:gd name="adj5" fmla="val 12500"/>
                  </a:avLst>
                </a:prstGeom>
                <a:solidFill>
                  <a:srgbClr val="D2B05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742950">
                    <a:defRPr/>
                  </a:pPr>
                  <a:endParaRPr lang="id-ID" sz="1463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94" name="Рисунок 19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1979" y="5167455"/>
                  <a:ext cx="523955" cy="523955"/>
                </a:xfrm>
                <a:prstGeom prst="rect">
                  <a:avLst/>
                </a:prstGeom>
              </p:spPr>
            </p:pic>
            <p:sp>
              <p:nvSpPr>
                <p:cNvPr id="195" name="TextBox 194"/>
                <p:cNvSpPr txBox="1"/>
                <p:nvPr/>
              </p:nvSpPr>
              <p:spPr>
                <a:xfrm>
                  <a:off x="2098005" y="5983392"/>
                  <a:ext cx="1571562" cy="10436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100" b="1" dirty="0">
                      <a:latin typeface="Arial Narrow" panose="020B0606020202030204" pitchFamily="34" charset="0"/>
                    </a:rPr>
                    <a:t>Первичное посещение пациента</a:t>
                  </a:r>
                </a:p>
                <a:p>
                  <a:pPr algn="ctr"/>
                  <a:endParaRPr lang="ru-RU" sz="300" dirty="0">
                    <a:latin typeface="Arial Narrow" panose="020B0606020202030204" pitchFamily="34" charset="0"/>
                  </a:endParaRPr>
                </a:p>
                <a:p>
                  <a:r>
                    <a:rPr lang="ru-RU" sz="900" dirty="0">
                      <a:latin typeface="Arial Narrow" panose="020B0606020202030204" pitchFamily="34" charset="0"/>
                    </a:rPr>
                    <a:t>Стимулирование ПМСП с отслеживанием индекса запущенности ХПН</a:t>
                  </a:r>
                </a:p>
                <a:p>
                  <a:r>
                    <a:rPr lang="ru-RU" sz="900" dirty="0">
                      <a:latin typeface="Arial Narrow" panose="020B0606020202030204" pitchFamily="34" charset="0"/>
                    </a:rPr>
                    <a:t>Методическая помощь </a:t>
                  </a:r>
                </a:p>
              </p:txBody>
            </p:sp>
          </p:grpSp>
          <p:pic>
            <p:nvPicPr>
              <p:cNvPr id="197" name="Рисунок 19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9935" y="5022846"/>
                <a:ext cx="577730" cy="577730"/>
              </a:xfrm>
              <a:prstGeom prst="rect">
                <a:avLst/>
              </a:prstGeom>
            </p:spPr>
          </p:pic>
          <p:sp>
            <p:nvSpPr>
              <p:cNvPr id="198" name="TextBox 197"/>
              <p:cNvSpPr txBox="1"/>
              <p:nvPr/>
            </p:nvSpPr>
            <p:spPr>
              <a:xfrm>
                <a:off x="5077359" y="5880405"/>
                <a:ext cx="1732856" cy="121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Arial Narrow" panose="020B0606020202030204" pitchFamily="34" charset="0"/>
                  </a:rPr>
                  <a:t>Регулярное отслеживание индикаторов у пациента</a:t>
                </a:r>
              </a:p>
              <a:p>
                <a:pPr algn="ctr"/>
                <a:endParaRPr lang="ru-RU" sz="300" dirty="0">
                  <a:latin typeface="Arial Narrow" panose="020B0606020202030204" pitchFamily="34" charset="0"/>
                </a:endParaRPr>
              </a:p>
              <a:p>
                <a:pPr algn="ctr"/>
                <a:r>
                  <a:rPr lang="ru-RU" sz="900" dirty="0">
                    <a:latin typeface="Arial Narrow" panose="020B0606020202030204" pitchFamily="34" charset="0"/>
                  </a:rPr>
                  <a:t>Удлинение </a:t>
                </a:r>
                <a:r>
                  <a:rPr lang="ru-RU" sz="900" dirty="0" err="1">
                    <a:latin typeface="Arial Narrow" panose="020B0606020202030204" pitchFamily="34" charset="0"/>
                  </a:rPr>
                  <a:t>додиализного</a:t>
                </a:r>
                <a:r>
                  <a:rPr lang="ru-RU" sz="900" dirty="0">
                    <a:latin typeface="Arial Narrow" panose="020B0606020202030204" pitchFamily="34" charset="0"/>
                  </a:rPr>
                  <a:t> периода</a:t>
                </a: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4316" y="4945800"/>
                <a:ext cx="579600" cy="579600"/>
              </a:xfrm>
              <a:prstGeom prst="rect">
                <a:avLst/>
              </a:prstGeom>
            </p:spPr>
          </p:pic>
          <p:sp>
            <p:nvSpPr>
              <p:cNvPr id="199" name="TextBox 198"/>
              <p:cNvSpPr txBox="1"/>
              <p:nvPr/>
            </p:nvSpPr>
            <p:spPr>
              <a:xfrm>
                <a:off x="7492444" y="5910651"/>
                <a:ext cx="2023344" cy="996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Arial Narrow" panose="020B0606020202030204" pitchFamily="34" charset="0"/>
                  </a:rPr>
                  <a:t>Снижение уровня летальных исходов от ХПН</a:t>
                </a:r>
              </a:p>
              <a:p>
                <a:pPr algn="ctr"/>
                <a:endParaRPr lang="ru-RU" sz="300" dirty="0">
                  <a:latin typeface="Arial Narrow" panose="020B0606020202030204" pitchFamily="34" charset="0"/>
                </a:endParaRPr>
              </a:p>
              <a:p>
                <a:pPr algn="ctr"/>
                <a:r>
                  <a:rPr lang="ru-RU" sz="900" dirty="0">
                    <a:latin typeface="Arial Narrow" panose="020B0606020202030204" pitchFamily="34" charset="0"/>
                  </a:rPr>
                  <a:t>Снижение прироста на ЗПТ</a:t>
                </a:r>
              </a:p>
              <a:p>
                <a:pPr algn="ctr"/>
                <a:r>
                  <a:rPr lang="ru-RU" sz="900" dirty="0">
                    <a:latin typeface="Arial Narrow" panose="020B0606020202030204" pitchFamily="34" charset="0"/>
                  </a:rPr>
                  <a:t>Снижение индекса запущенности ХПН</a:t>
                </a: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39699" y="1878770"/>
            <a:ext cx="2411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2EC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сейчас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39699" y="4484734"/>
            <a:ext cx="2058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2EC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600" b="1" dirty="0" err="1">
                <a:solidFill>
                  <a:srgbClr val="2EC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должнобыть</a:t>
            </a:r>
            <a:endParaRPr lang="ru-RU" sz="3600" b="1" dirty="0">
              <a:solidFill>
                <a:srgbClr val="2EC3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5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"/>
          <a:stretch/>
        </p:blipFill>
        <p:spPr>
          <a:xfrm>
            <a:off x="0" y="18750"/>
            <a:ext cx="9949218" cy="6870747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-1" y="18750"/>
            <a:ext cx="9962147" cy="6839250"/>
          </a:xfrm>
          <a:prstGeom prst="rect">
            <a:avLst/>
          </a:prstGeom>
          <a:solidFill>
            <a:schemeClr val="tx1">
              <a:lumMod val="75000"/>
              <a:lumOff val="2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4" name="TextBox 3"/>
          <p:cNvSpPr txBox="1"/>
          <p:nvPr/>
        </p:nvSpPr>
        <p:spPr>
          <a:xfrm>
            <a:off x="-1" y="0"/>
            <a:ext cx="990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Проблемы </a:t>
            </a:r>
            <a:r>
              <a:rPr lang="ru-RU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         </a:t>
            </a:r>
            <a:r>
              <a:rPr lang="ru-RU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пути решения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1200331"/>
            <a:ext cx="3739084" cy="1242619"/>
            <a:chOff x="372766" y="1405719"/>
            <a:chExt cx="3121061" cy="103723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72766" y="1405719"/>
              <a:ext cx="2711628" cy="10372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6A6A6"/>
                </a:solidFill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2770496" y="1719617"/>
              <a:ext cx="1037230" cy="40943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84646" y="1200329"/>
            <a:ext cx="4698964" cy="1242621"/>
            <a:chOff x="3493828" y="1405718"/>
            <a:chExt cx="3922289" cy="1037232"/>
          </a:xfrm>
        </p:grpSpPr>
        <p:sp>
          <p:nvSpPr>
            <p:cNvPr id="7" name="Шеврон 6"/>
            <p:cNvSpPr/>
            <p:nvPr/>
          </p:nvSpPr>
          <p:spPr>
            <a:xfrm>
              <a:off x="3493828" y="1405719"/>
              <a:ext cx="859809" cy="1037230"/>
            </a:xfrm>
            <a:prstGeom prst="chevron">
              <a:avLst/>
            </a:prstGeom>
            <a:solidFill>
              <a:srgbClr val="2EC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22291" y="1405718"/>
              <a:ext cx="3084394" cy="1037230"/>
            </a:xfrm>
            <a:prstGeom prst="rect">
              <a:avLst/>
            </a:prstGeom>
            <a:solidFill>
              <a:srgbClr val="2EC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>
              <a:off x="6692786" y="1719618"/>
              <a:ext cx="1037230" cy="409433"/>
            </a:xfrm>
            <a:prstGeom prst="triangle">
              <a:avLst/>
            </a:prstGeom>
            <a:solidFill>
              <a:srgbClr val="2EC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" y="2649681"/>
            <a:ext cx="8083610" cy="1242622"/>
            <a:chOff x="1" y="2855068"/>
            <a:chExt cx="8083610" cy="1242622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" y="2855068"/>
              <a:ext cx="2850236" cy="1242621"/>
              <a:chOff x="372766" y="1405719"/>
              <a:chExt cx="2379127" cy="1037232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372766" y="1405719"/>
                <a:ext cx="1969695" cy="103723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Равнобедренный треугольник 19"/>
              <p:cNvSpPr/>
              <p:nvPr/>
            </p:nvSpPr>
            <p:spPr>
              <a:xfrm rot="5400000">
                <a:off x="2028562" y="1719619"/>
                <a:ext cx="1037230" cy="40943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2495799" y="2855069"/>
              <a:ext cx="5587812" cy="1242621"/>
              <a:chOff x="3493828" y="1405718"/>
              <a:chExt cx="4664222" cy="1037232"/>
            </a:xfrm>
          </p:grpSpPr>
          <p:sp>
            <p:nvSpPr>
              <p:cNvPr id="22" name="Шеврон 21"/>
              <p:cNvSpPr/>
              <p:nvPr/>
            </p:nvSpPr>
            <p:spPr>
              <a:xfrm>
                <a:off x="3493828" y="1405719"/>
                <a:ext cx="859809" cy="1037230"/>
              </a:xfrm>
              <a:prstGeom prst="chevron">
                <a:avLst/>
              </a:prstGeom>
              <a:solidFill>
                <a:srgbClr val="065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922291" y="1405718"/>
                <a:ext cx="3826327" cy="1037230"/>
              </a:xfrm>
              <a:prstGeom prst="rect">
                <a:avLst/>
              </a:prstGeom>
              <a:solidFill>
                <a:srgbClr val="065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 rot="5400000">
                <a:off x="7434719" y="1719618"/>
                <a:ext cx="1037230" cy="409433"/>
              </a:xfrm>
              <a:prstGeom prst="triangle">
                <a:avLst/>
              </a:prstGeom>
              <a:solidFill>
                <a:srgbClr val="065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1" y="4099031"/>
            <a:ext cx="8083610" cy="1242621"/>
            <a:chOff x="0" y="1405716"/>
            <a:chExt cx="8083610" cy="124262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0" y="1405718"/>
              <a:ext cx="3739084" cy="1242619"/>
              <a:chOff x="372766" y="1405719"/>
              <a:chExt cx="3121061" cy="1037230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372766" y="1405719"/>
                <a:ext cx="2711628" cy="103723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32"/>
              <p:cNvSpPr/>
              <p:nvPr/>
            </p:nvSpPr>
            <p:spPr>
              <a:xfrm rot="5400000">
                <a:off x="2770496" y="1719617"/>
                <a:ext cx="1037230" cy="40943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384646" y="1405716"/>
              <a:ext cx="4698964" cy="1242621"/>
              <a:chOff x="3493828" y="1405718"/>
              <a:chExt cx="3922289" cy="1037232"/>
            </a:xfrm>
          </p:grpSpPr>
          <p:sp>
            <p:nvSpPr>
              <p:cNvPr id="29" name="Шеврон 28"/>
              <p:cNvSpPr/>
              <p:nvPr/>
            </p:nvSpPr>
            <p:spPr>
              <a:xfrm>
                <a:off x="3493828" y="1405719"/>
                <a:ext cx="859809" cy="1037230"/>
              </a:xfrm>
              <a:prstGeom prst="chevron">
                <a:avLst/>
              </a:prstGeom>
              <a:solidFill>
                <a:srgbClr val="2EC3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922291" y="1405718"/>
                <a:ext cx="3084394" cy="1037230"/>
              </a:xfrm>
              <a:prstGeom prst="rect">
                <a:avLst/>
              </a:prstGeom>
              <a:solidFill>
                <a:srgbClr val="2EC3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 rot="5400000">
                <a:off x="6692786" y="1719618"/>
                <a:ext cx="1037230" cy="409433"/>
              </a:xfrm>
              <a:prstGeom prst="triangle">
                <a:avLst/>
              </a:prstGeom>
              <a:solidFill>
                <a:srgbClr val="2EC3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0" y="5548382"/>
            <a:ext cx="8083610" cy="1242622"/>
            <a:chOff x="1" y="2855068"/>
            <a:chExt cx="8083610" cy="1242622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1" y="2855068"/>
              <a:ext cx="2850236" cy="1242621"/>
              <a:chOff x="372766" y="1405719"/>
              <a:chExt cx="2379127" cy="1037232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372766" y="1405719"/>
                <a:ext cx="1969695" cy="103723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Равнобедренный треугольник 61"/>
              <p:cNvSpPr/>
              <p:nvPr/>
            </p:nvSpPr>
            <p:spPr>
              <a:xfrm rot="5400000">
                <a:off x="2028562" y="1719619"/>
                <a:ext cx="1037230" cy="40943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2495799" y="2855069"/>
              <a:ext cx="5587812" cy="1242621"/>
              <a:chOff x="3493828" y="1405718"/>
              <a:chExt cx="4664222" cy="1037232"/>
            </a:xfrm>
          </p:grpSpPr>
          <p:sp>
            <p:nvSpPr>
              <p:cNvPr id="58" name="Шеврон 57"/>
              <p:cNvSpPr/>
              <p:nvPr/>
            </p:nvSpPr>
            <p:spPr>
              <a:xfrm>
                <a:off x="3493828" y="1405719"/>
                <a:ext cx="859809" cy="1037230"/>
              </a:xfrm>
              <a:prstGeom prst="chevron">
                <a:avLst/>
              </a:prstGeom>
              <a:solidFill>
                <a:srgbClr val="2EC3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3922291" y="1405718"/>
                <a:ext cx="3826327" cy="1037230"/>
              </a:xfrm>
              <a:prstGeom prst="rect">
                <a:avLst/>
              </a:prstGeom>
              <a:solidFill>
                <a:srgbClr val="2EC3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Равнобедренный треугольник 59"/>
              <p:cNvSpPr/>
              <p:nvPr/>
            </p:nvSpPr>
            <p:spPr>
              <a:xfrm rot="5400000">
                <a:off x="7434719" y="1719618"/>
                <a:ext cx="1037230" cy="409433"/>
              </a:xfrm>
              <a:prstGeom prst="triangle">
                <a:avLst/>
              </a:prstGeom>
              <a:solidFill>
                <a:srgbClr val="2EC3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0" y="1200329"/>
            <a:ext cx="324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Несовершенство нормативно-правовой базы 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в части стандартов, штатных нормативов, новой учетной формы в соответствии АИС «Почка», КП, СОП, Тарифов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75155" y="1200327"/>
            <a:ext cx="3156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Пересмотр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Стандарта, структуры и тарифа 1 процедуры ГД, ПД, приказов 666, 907, КП, СОП, тарифы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229" y="2559483"/>
            <a:ext cx="266718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ПМСП: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Низкая обеспеченность нефрологами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Отсутствие настороженности врачей ПМСП в отношении  ХБП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Отсутствие </a:t>
            </a:r>
            <a:r>
              <a:rPr lang="ru-RU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нефрологических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кабинетов и центров</a:t>
            </a:r>
          </a:p>
          <a:p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59336" y="2559483"/>
            <a:ext cx="40467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Штатное обеспечение нефрологами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Обучение ПМСП,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Методологическое обеспечение ПМСП,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Школа нефрологов, открытие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нефрологических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центров и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нефрологических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кабинетов в регионах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Разработка эффективных индикаторов</a:t>
            </a:r>
            <a:endParaRPr lang="ru-RU" sz="1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4159921"/>
            <a:ext cx="33846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Перитонеальный диализ: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Низкий удельный вес частного сектора,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Отсутствие конкурентной среды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Нормативная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база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Тариф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7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46197" y="4027842"/>
            <a:ext cx="31563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частных диализных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,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 договоров с ФСМС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конкурентной среды,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КП, СОП, тарифы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057" y="5654165"/>
            <a:ext cx="248173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Несовершенство Регистра</a:t>
            </a:r>
          </a:p>
          <a:p>
            <a:endParaRPr lang="ru-RU" sz="7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Неохваченность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перитонеального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диализа ХБП 1-3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52132" y="5670049"/>
            <a:ext cx="4344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Анализ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и разработка новых учетных форм и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объединение Регистров, внедрение расчета СКФ у больных СД, ОКС,АГ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9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"/>
          <a:stretch/>
        </p:blipFill>
        <p:spPr>
          <a:xfrm>
            <a:off x="0" y="18750"/>
            <a:ext cx="9949218" cy="687074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-4539"/>
            <a:ext cx="9962147" cy="6894036"/>
          </a:xfrm>
          <a:prstGeom prst="rect">
            <a:avLst/>
          </a:prstGeom>
          <a:solidFill>
            <a:schemeClr val="tx1">
              <a:lumMod val="75000"/>
              <a:lumOff val="2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grpSp>
        <p:nvGrpSpPr>
          <p:cNvPr id="10" name="Группа 9"/>
          <p:cNvGrpSpPr/>
          <p:nvPr/>
        </p:nvGrpSpPr>
        <p:grpSpPr>
          <a:xfrm>
            <a:off x="723901" y="1952909"/>
            <a:ext cx="3409949" cy="3412107"/>
            <a:chOff x="1630363" y="922338"/>
            <a:chExt cx="5016500" cy="5019675"/>
          </a:xfrm>
        </p:grpSpPr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3036888" y="922338"/>
              <a:ext cx="3609975" cy="3294061"/>
            </a:xfrm>
            <a:custGeom>
              <a:avLst/>
              <a:gdLst>
                <a:gd name="T0" fmla="*/ 2147483646 w 942"/>
                <a:gd name="T1" fmla="*/ 2147483646 h 859"/>
                <a:gd name="T2" fmla="*/ 2147483646 w 942"/>
                <a:gd name="T3" fmla="*/ 0 h 859"/>
                <a:gd name="T4" fmla="*/ 0 w 942"/>
                <a:gd name="T5" fmla="*/ 2147483646 h 859"/>
                <a:gd name="T6" fmla="*/ 2147483646 w 942"/>
                <a:gd name="T7" fmla="*/ 2147483646 h 859"/>
                <a:gd name="T8" fmla="*/ 2147483646 w 942"/>
                <a:gd name="T9" fmla="*/ 2147483646 h 859"/>
                <a:gd name="T10" fmla="*/ 2147483646 w 942"/>
                <a:gd name="T11" fmla="*/ 2147483646 h 859"/>
                <a:gd name="T12" fmla="*/ 2147483646 w 942"/>
                <a:gd name="T13" fmla="*/ 2147483646 h 859"/>
                <a:gd name="T14" fmla="*/ 2147483646 w 942"/>
                <a:gd name="T15" fmla="*/ 2147483646 h 859"/>
                <a:gd name="T16" fmla="*/ 2147483646 w 942"/>
                <a:gd name="T17" fmla="*/ 2147483646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2" h="859">
                  <a:moveTo>
                    <a:pt x="935" y="562"/>
                  </a:moveTo>
                  <a:cubicBezTo>
                    <a:pt x="889" y="242"/>
                    <a:pt x="611" y="0"/>
                    <a:pt x="287" y="0"/>
                  </a:cubicBezTo>
                  <a:cubicBezTo>
                    <a:pt x="186" y="0"/>
                    <a:pt x="88" y="23"/>
                    <a:pt x="0" y="66"/>
                  </a:cubicBezTo>
                  <a:cubicBezTo>
                    <a:pt x="16" y="64"/>
                    <a:pt x="34" y="62"/>
                    <a:pt x="52" y="62"/>
                  </a:cubicBezTo>
                  <a:cubicBezTo>
                    <a:pt x="74" y="62"/>
                    <a:pt x="96" y="65"/>
                    <a:pt x="117" y="69"/>
                  </a:cubicBezTo>
                  <a:cubicBezTo>
                    <a:pt x="234" y="95"/>
                    <a:pt x="295" y="204"/>
                    <a:pt x="299" y="211"/>
                  </a:cubicBezTo>
                  <a:cubicBezTo>
                    <a:pt x="673" y="859"/>
                    <a:pt x="673" y="859"/>
                    <a:pt x="673" y="859"/>
                  </a:cubicBezTo>
                  <a:cubicBezTo>
                    <a:pt x="702" y="858"/>
                    <a:pt x="796" y="850"/>
                    <a:pt x="858" y="781"/>
                  </a:cubicBezTo>
                  <a:cubicBezTo>
                    <a:pt x="942" y="688"/>
                    <a:pt x="935" y="568"/>
                    <a:pt x="935" y="562"/>
                  </a:cubicBezTo>
                  <a:close/>
                </a:path>
              </a:pathLst>
            </a:custGeom>
            <a:solidFill>
              <a:srgbClr val="D9C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1630363" y="1271588"/>
              <a:ext cx="2444750" cy="4240212"/>
            </a:xfrm>
            <a:custGeom>
              <a:avLst/>
              <a:gdLst>
                <a:gd name="T0" fmla="*/ 2147483646 w 638"/>
                <a:gd name="T1" fmla="*/ 2147483646 h 1106"/>
                <a:gd name="T2" fmla="*/ 2147483646 w 638"/>
                <a:gd name="T3" fmla="*/ 0 h 1106"/>
                <a:gd name="T4" fmla="*/ 2147483646 w 638"/>
                <a:gd name="T5" fmla="*/ 2147483646 h 1106"/>
                <a:gd name="T6" fmla="*/ 0 w 638"/>
                <a:gd name="T7" fmla="*/ 2147483646 h 1106"/>
                <a:gd name="T8" fmla="*/ 2147483646 w 638"/>
                <a:gd name="T9" fmla="*/ 2147483646 h 1106"/>
                <a:gd name="T10" fmla="*/ 2147483646 w 638"/>
                <a:gd name="T11" fmla="*/ 2147483646 h 1106"/>
                <a:gd name="T12" fmla="*/ 2147483646 w 638"/>
                <a:gd name="T13" fmla="*/ 2147483646 h 1106"/>
                <a:gd name="T14" fmla="*/ 2147483646 w 638"/>
                <a:gd name="T15" fmla="*/ 2147483646 h 1106"/>
                <a:gd name="T16" fmla="*/ 2147483646 w 638"/>
                <a:gd name="T17" fmla="*/ 2147483646 h 1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8" h="1106">
                  <a:moveTo>
                    <a:pt x="478" y="6"/>
                  </a:moveTo>
                  <a:cubicBezTo>
                    <a:pt x="459" y="2"/>
                    <a:pt x="439" y="0"/>
                    <a:pt x="419" y="0"/>
                  </a:cubicBezTo>
                  <a:cubicBezTo>
                    <a:pt x="326" y="0"/>
                    <a:pt x="255" y="46"/>
                    <a:pt x="250" y="49"/>
                  </a:cubicBezTo>
                  <a:cubicBezTo>
                    <a:pt x="91" y="174"/>
                    <a:pt x="0" y="362"/>
                    <a:pt x="0" y="564"/>
                  </a:cubicBezTo>
                  <a:cubicBezTo>
                    <a:pt x="0" y="785"/>
                    <a:pt x="109" y="986"/>
                    <a:pt x="288" y="1106"/>
                  </a:cubicBezTo>
                  <a:cubicBezTo>
                    <a:pt x="266" y="1079"/>
                    <a:pt x="245" y="1045"/>
                    <a:pt x="232" y="1003"/>
                  </a:cubicBezTo>
                  <a:cubicBezTo>
                    <a:pt x="195" y="889"/>
                    <a:pt x="260" y="781"/>
                    <a:pt x="264" y="774"/>
                  </a:cubicBezTo>
                  <a:cubicBezTo>
                    <a:pt x="638" y="127"/>
                    <a:pt x="638" y="127"/>
                    <a:pt x="638" y="127"/>
                  </a:cubicBezTo>
                  <a:cubicBezTo>
                    <a:pt x="623" y="104"/>
                    <a:pt x="568" y="25"/>
                    <a:pt x="478" y="6"/>
                  </a:cubicBezTo>
                  <a:close/>
                </a:path>
              </a:pathLst>
            </a:custGeom>
            <a:solidFill>
              <a:srgbClr val="638183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2516188" y="3609975"/>
              <a:ext cx="4122737" cy="2332038"/>
            </a:xfrm>
            <a:custGeom>
              <a:avLst/>
              <a:gdLst>
                <a:gd name="T0" fmla="*/ 2147483646 w 1076"/>
                <a:gd name="T1" fmla="*/ 2147483646 h 608"/>
                <a:gd name="T2" fmla="*/ 2147483646 w 1076"/>
                <a:gd name="T3" fmla="*/ 2147483646 h 608"/>
                <a:gd name="T4" fmla="*/ 2147483646 w 1076"/>
                <a:gd name="T5" fmla="*/ 2147483646 h 608"/>
                <a:gd name="T6" fmla="*/ 2147483646 w 1076"/>
                <a:gd name="T7" fmla="*/ 2147483646 h 608"/>
                <a:gd name="T8" fmla="*/ 2147483646 w 1076"/>
                <a:gd name="T9" fmla="*/ 2147483646 h 608"/>
                <a:gd name="T10" fmla="*/ 2147483646 w 1076"/>
                <a:gd name="T11" fmla="*/ 2147483646 h 608"/>
                <a:gd name="T12" fmla="*/ 2147483646 w 1076"/>
                <a:gd name="T13" fmla="*/ 2147483646 h 608"/>
                <a:gd name="T14" fmla="*/ 2147483646 w 1076"/>
                <a:gd name="T15" fmla="*/ 2147483646 h 608"/>
                <a:gd name="T16" fmla="*/ 2147483646 w 1076"/>
                <a:gd name="T17" fmla="*/ 0 h 608"/>
                <a:gd name="T18" fmla="*/ 2147483646 w 1076"/>
                <a:gd name="T19" fmla="*/ 2147483646 h 6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6" h="608">
                  <a:moveTo>
                    <a:pt x="1015" y="99"/>
                  </a:moveTo>
                  <a:cubicBezTo>
                    <a:pt x="940" y="182"/>
                    <a:pt x="826" y="186"/>
                    <a:pt x="804" y="186"/>
                  </a:cubicBezTo>
                  <a:cubicBezTo>
                    <a:pt x="802" y="186"/>
                    <a:pt x="801" y="186"/>
                    <a:pt x="800" y="186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40" y="210"/>
                    <a:pt x="0" y="297"/>
                    <a:pt x="28" y="385"/>
                  </a:cubicBezTo>
                  <a:cubicBezTo>
                    <a:pt x="67" y="506"/>
                    <a:pt x="179" y="561"/>
                    <a:pt x="180" y="561"/>
                  </a:cubicBezTo>
                  <a:cubicBezTo>
                    <a:pt x="181" y="562"/>
                    <a:pt x="181" y="562"/>
                    <a:pt x="181" y="562"/>
                  </a:cubicBezTo>
                  <a:cubicBezTo>
                    <a:pt x="258" y="592"/>
                    <a:pt x="339" y="608"/>
                    <a:pt x="423" y="608"/>
                  </a:cubicBezTo>
                  <a:cubicBezTo>
                    <a:pt x="768" y="608"/>
                    <a:pt x="1052" y="339"/>
                    <a:pt x="1076" y="0"/>
                  </a:cubicBezTo>
                  <a:cubicBezTo>
                    <a:pt x="1063" y="33"/>
                    <a:pt x="1044" y="67"/>
                    <a:pt x="1015" y="99"/>
                  </a:cubicBezTo>
                  <a:close/>
                </a:path>
              </a:pathLst>
            </a:custGeom>
            <a:solidFill>
              <a:srgbClr val="2FC4AB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50207"/>
            <a:ext cx="544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Совершествование</a:t>
            </a:r>
            <a:r>
              <a:rPr lang="ru-RU" sz="32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 нормативно-правовой базы</a:t>
            </a:r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084536" y="1213729"/>
            <a:ext cx="4864682" cy="5361575"/>
            <a:chOff x="5181285" y="792579"/>
            <a:chExt cx="5962915" cy="6571984"/>
          </a:xfrm>
        </p:grpSpPr>
        <p:sp>
          <p:nvSpPr>
            <p:cNvPr id="4" name="Rectangle 32"/>
            <p:cNvSpPr>
              <a:spLocks noChangeArrowheads="1"/>
            </p:cNvSpPr>
            <p:nvPr/>
          </p:nvSpPr>
          <p:spPr bwMode="auto">
            <a:xfrm>
              <a:off x="6173474" y="792579"/>
              <a:ext cx="4456627" cy="18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ru-RU" sz="18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Пересмотр </a:t>
              </a:r>
              <a:r>
                <a:rPr lang="ru-RU" sz="18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индикаторов </a:t>
              </a:r>
              <a:r>
                <a:rPr lang="ru-RU" sz="18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и критериев оценки качества </a:t>
              </a:r>
              <a:r>
                <a:rPr lang="ru-RU" sz="18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диализной и </a:t>
              </a:r>
              <a:r>
                <a:rPr lang="ru-RU" sz="1800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трансплантологической</a:t>
              </a:r>
              <a:r>
                <a:rPr lang="ru-RU" sz="18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8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помощи, совершенствование Листа ожидания трупной </a:t>
              </a:r>
              <a:r>
                <a:rPr lang="ru-RU" sz="1800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почки.</a:t>
              </a:r>
              <a:r>
                <a:rPr lang="ru-RU" sz="1800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Цифровизация</a:t>
              </a:r>
              <a:r>
                <a:rPr lang="ru-RU" sz="18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всех этапов и преемственность</a:t>
              </a:r>
              <a:endParaRPr lang="en-US" sz="18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Oval 33"/>
            <p:cNvSpPr>
              <a:spLocks noChangeArrowheads="1"/>
            </p:cNvSpPr>
            <p:nvPr/>
          </p:nvSpPr>
          <p:spPr bwMode="auto">
            <a:xfrm>
              <a:off x="5744848" y="3313966"/>
              <a:ext cx="892175" cy="893762"/>
            </a:xfrm>
            <a:prstGeom prst="ellipse">
              <a:avLst/>
            </a:prstGeom>
            <a:solidFill>
              <a:srgbClr val="2FC4AB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3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6" name="Oval 34"/>
            <p:cNvSpPr>
              <a:spLocks noChangeArrowheads="1"/>
            </p:cNvSpPr>
            <p:nvPr/>
          </p:nvSpPr>
          <p:spPr bwMode="auto">
            <a:xfrm>
              <a:off x="5181285" y="5365016"/>
              <a:ext cx="889000" cy="890587"/>
            </a:xfrm>
            <a:prstGeom prst="ellipse">
              <a:avLst/>
            </a:prstGeom>
            <a:solidFill>
              <a:srgbClr val="638183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3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7" name="Oval 35"/>
            <p:cNvSpPr>
              <a:spLocks noChangeArrowheads="1"/>
            </p:cNvSpPr>
            <p:nvPr/>
          </p:nvSpPr>
          <p:spPr bwMode="auto">
            <a:xfrm>
              <a:off x="5181285" y="1208941"/>
              <a:ext cx="889000" cy="893762"/>
            </a:xfrm>
            <a:prstGeom prst="ellipse">
              <a:avLst/>
            </a:prstGeom>
            <a:solidFill>
              <a:srgbClr val="D9CB9E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8" name="Freeform 39"/>
            <p:cNvSpPr>
              <a:spLocks/>
            </p:cNvSpPr>
            <p:nvPr/>
          </p:nvSpPr>
          <p:spPr bwMode="auto">
            <a:xfrm>
              <a:off x="5852798" y="2143978"/>
              <a:ext cx="320675" cy="1062038"/>
            </a:xfrm>
            <a:custGeom>
              <a:avLst/>
              <a:gdLst>
                <a:gd name="T0" fmla="*/ 2147483646 w 84"/>
                <a:gd name="T1" fmla="*/ 2147483646 h 277"/>
                <a:gd name="T2" fmla="*/ 2147483646 w 84"/>
                <a:gd name="T3" fmla="*/ 2147483646 h 277"/>
                <a:gd name="T4" fmla="*/ 2147483646 w 84"/>
                <a:gd name="T5" fmla="*/ 2147483646 h 277"/>
                <a:gd name="T6" fmla="*/ 2147483646 w 84"/>
                <a:gd name="T7" fmla="*/ 2147483646 h 277"/>
                <a:gd name="T8" fmla="*/ 2147483646 w 84"/>
                <a:gd name="T9" fmla="*/ 2147483646 h 277"/>
                <a:gd name="T10" fmla="*/ 2147483646 w 84"/>
                <a:gd name="T11" fmla="*/ 2147483646 h 277"/>
                <a:gd name="T12" fmla="*/ 2147483646 w 84"/>
                <a:gd name="T13" fmla="*/ 2147483646 h 277"/>
                <a:gd name="T14" fmla="*/ 2147483646 w 84"/>
                <a:gd name="T15" fmla="*/ 2147483646 h 2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277">
                  <a:moveTo>
                    <a:pt x="78" y="277"/>
                  </a:moveTo>
                  <a:cubicBezTo>
                    <a:pt x="75" y="277"/>
                    <a:pt x="73" y="275"/>
                    <a:pt x="72" y="272"/>
                  </a:cubicBezTo>
                  <a:cubicBezTo>
                    <a:pt x="60" y="182"/>
                    <a:pt x="36" y="93"/>
                    <a:pt x="2" y="9"/>
                  </a:cubicBezTo>
                  <a:cubicBezTo>
                    <a:pt x="0" y="6"/>
                    <a:pt x="2" y="3"/>
                    <a:pt x="5" y="2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47" y="90"/>
                    <a:pt x="72" y="179"/>
                    <a:pt x="84" y="271"/>
                  </a:cubicBezTo>
                  <a:cubicBezTo>
                    <a:pt x="84" y="274"/>
                    <a:pt x="82" y="277"/>
                    <a:pt x="79" y="277"/>
                  </a:cubicBezTo>
                  <a:cubicBezTo>
                    <a:pt x="79" y="277"/>
                    <a:pt x="78" y="277"/>
                    <a:pt x="78" y="27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0"/>
            <p:cNvSpPr>
              <a:spLocks/>
            </p:cNvSpPr>
            <p:nvPr/>
          </p:nvSpPr>
          <p:spPr bwMode="auto">
            <a:xfrm>
              <a:off x="5852798" y="4288691"/>
              <a:ext cx="320675" cy="1062037"/>
            </a:xfrm>
            <a:custGeom>
              <a:avLst/>
              <a:gdLst>
                <a:gd name="T0" fmla="*/ 2147483646 w 84"/>
                <a:gd name="T1" fmla="*/ 2147483646 h 277"/>
                <a:gd name="T2" fmla="*/ 2147483646 w 84"/>
                <a:gd name="T3" fmla="*/ 2147483646 h 277"/>
                <a:gd name="T4" fmla="*/ 2147483646 w 84"/>
                <a:gd name="T5" fmla="*/ 2147483646 h 277"/>
                <a:gd name="T6" fmla="*/ 2147483646 w 84"/>
                <a:gd name="T7" fmla="*/ 2147483646 h 277"/>
                <a:gd name="T8" fmla="*/ 2147483646 w 84"/>
                <a:gd name="T9" fmla="*/ 2147483646 h 277"/>
                <a:gd name="T10" fmla="*/ 2147483646 w 84"/>
                <a:gd name="T11" fmla="*/ 2147483646 h 277"/>
                <a:gd name="T12" fmla="*/ 2147483646 w 84"/>
                <a:gd name="T13" fmla="*/ 2147483646 h 277"/>
                <a:gd name="T14" fmla="*/ 2147483646 w 84"/>
                <a:gd name="T15" fmla="*/ 2147483646 h 2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277">
                  <a:moveTo>
                    <a:pt x="7" y="277"/>
                  </a:moveTo>
                  <a:cubicBezTo>
                    <a:pt x="6" y="277"/>
                    <a:pt x="5" y="277"/>
                    <a:pt x="5" y="276"/>
                  </a:cubicBezTo>
                  <a:cubicBezTo>
                    <a:pt x="2" y="275"/>
                    <a:pt x="0" y="272"/>
                    <a:pt x="2" y="269"/>
                  </a:cubicBezTo>
                  <a:cubicBezTo>
                    <a:pt x="36" y="185"/>
                    <a:pt x="60" y="96"/>
                    <a:pt x="72" y="6"/>
                  </a:cubicBezTo>
                  <a:cubicBezTo>
                    <a:pt x="73" y="3"/>
                    <a:pt x="76" y="0"/>
                    <a:pt x="79" y="1"/>
                  </a:cubicBezTo>
                  <a:cubicBezTo>
                    <a:pt x="82" y="1"/>
                    <a:pt x="84" y="4"/>
                    <a:pt x="84" y="7"/>
                  </a:cubicBezTo>
                  <a:cubicBezTo>
                    <a:pt x="72" y="99"/>
                    <a:pt x="47" y="188"/>
                    <a:pt x="12" y="273"/>
                  </a:cubicBezTo>
                  <a:cubicBezTo>
                    <a:pt x="11" y="275"/>
                    <a:pt x="9" y="277"/>
                    <a:pt x="7" y="27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435300" y="2705602"/>
              <a:ext cx="4708900" cy="2464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Выведение лекарственных средств на </a:t>
              </a:r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ПМСП из структурного состава одного </a:t>
              </a:r>
              <a:r>
                <a:rPr lang="ru-RU" sz="2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сеанса гемодиализа</a:t>
              </a:r>
            </a:p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Введение ЛС и ИМН в структуру ПД</a:t>
              </a:r>
            </a:p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0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Пересмотр договоров с поставщиками услуг ПД</a:t>
              </a:r>
              <a:endParaRPr lang="en-US" sz="20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173473" y="5417906"/>
              <a:ext cx="4917749" cy="1946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Разработка форм участия частных </a:t>
              </a:r>
              <a:r>
                <a:rPr lang="ru-RU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гемодиализных</a:t>
              </a:r>
              <a:r>
                <a:rPr lang="ru-RU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центров в </a:t>
              </a:r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оказании консультативных услуг и </a:t>
              </a:r>
              <a:r>
                <a:rPr lang="ru-RU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перитонеального</a:t>
              </a:r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диализа; включение </a:t>
              </a:r>
              <a:r>
                <a:rPr lang="ru-RU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дополнений в договор с </a:t>
              </a:r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ФСМС, контроль </a:t>
              </a:r>
              <a:r>
                <a:rPr lang="ru-RU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референсной</a:t>
              </a:r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лаборатории, контроль индикаторов</a:t>
              </a:r>
              <a:endParaRPr lang="ru-RU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37" y="2559580"/>
            <a:ext cx="855506" cy="855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9" y="2892864"/>
            <a:ext cx="741414" cy="7414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16" y="440247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2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"/>
          <a:stretch/>
        </p:blipFill>
        <p:spPr>
          <a:xfrm>
            <a:off x="0" y="18750"/>
            <a:ext cx="9949218" cy="6870747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-1" y="18750"/>
            <a:ext cx="9962147" cy="6839250"/>
          </a:xfrm>
          <a:prstGeom prst="rect">
            <a:avLst/>
          </a:prstGeom>
          <a:solidFill>
            <a:schemeClr val="tx1">
              <a:lumMod val="75000"/>
              <a:lumOff val="2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4" name="TextBox 3"/>
          <p:cNvSpPr txBox="1"/>
          <p:nvPr/>
        </p:nvSpPr>
        <p:spPr>
          <a:xfrm>
            <a:off x="-1" y="0"/>
            <a:ext cx="990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Индикаторы Дорожной карты</a:t>
            </a:r>
            <a:endParaRPr lang="ru-RU" sz="3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753" y="894063"/>
            <a:ext cx="3739084" cy="1242619"/>
            <a:chOff x="372766" y="1405719"/>
            <a:chExt cx="3121061" cy="103723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72766" y="1405719"/>
              <a:ext cx="2711628" cy="10372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6A6A6"/>
                </a:solidFill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2770496" y="1719617"/>
              <a:ext cx="1037230" cy="40943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93830" y="865255"/>
            <a:ext cx="4698964" cy="1242621"/>
            <a:chOff x="3493828" y="1405718"/>
            <a:chExt cx="3922289" cy="1037232"/>
          </a:xfrm>
        </p:grpSpPr>
        <p:sp>
          <p:nvSpPr>
            <p:cNvPr id="7" name="Шеврон 6"/>
            <p:cNvSpPr/>
            <p:nvPr/>
          </p:nvSpPr>
          <p:spPr>
            <a:xfrm>
              <a:off x="3493828" y="1405719"/>
              <a:ext cx="859809" cy="1037230"/>
            </a:xfrm>
            <a:prstGeom prst="chevron">
              <a:avLst/>
            </a:prstGeom>
            <a:solidFill>
              <a:srgbClr val="2EC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22291" y="1405718"/>
              <a:ext cx="3084394" cy="1037230"/>
            </a:xfrm>
            <a:prstGeom prst="rect">
              <a:avLst/>
            </a:prstGeom>
            <a:solidFill>
              <a:srgbClr val="2EC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>
              <a:off x="6692786" y="1719618"/>
              <a:ext cx="1037230" cy="409433"/>
            </a:xfrm>
            <a:prstGeom prst="triangle">
              <a:avLst/>
            </a:prstGeom>
            <a:solidFill>
              <a:srgbClr val="2EC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" y="2649681"/>
            <a:ext cx="8083610" cy="1242622"/>
            <a:chOff x="1" y="2855068"/>
            <a:chExt cx="8083610" cy="1242622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" y="2855068"/>
              <a:ext cx="2850236" cy="1242621"/>
              <a:chOff x="372766" y="1405719"/>
              <a:chExt cx="2379127" cy="1037232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372766" y="1405719"/>
                <a:ext cx="1969695" cy="103723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Равнобедренный треугольник 19"/>
              <p:cNvSpPr/>
              <p:nvPr/>
            </p:nvSpPr>
            <p:spPr>
              <a:xfrm rot="5400000">
                <a:off x="2028562" y="1719619"/>
                <a:ext cx="1037230" cy="40943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2495799" y="2855069"/>
              <a:ext cx="5587812" cy="1242621"/>
              <a:chOff x="3493828" y="1405718"/>
              <a:chExt cx="4664222" cy="1037232"/>
            </a:xfrm>
          </p:grpSpPr>
          <p:sp>
            <p:nvSpPr>
              <p:cNvPr id="22" name="Шеврон 21"/>
              <p:cNvSpPr/>
              <p:nvPr/>
            </p:nvSpPr>
            <p:spPr>
              <a:xfrm>
                <a:off x="3493828" y="1405719"/>
                <a:ext cx="859809" cy="1037230"/>
              </a:xfrm>
              <a:prstGeom prst="chevron">
                <a:avLst/>
              </a:prstGeom>
              <a:solidFill>
                <a:srgbClr val="065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922291" y="1405718"/>
                <a:ext cx="3826327" cy="1037230"/>
              </a:xfrm>
              <a:prstGeom prst="rect">
                <a:avLst/>
              </a:prstGeom>
              <a:solidFill>
                <a:srgbClr val="065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 rot="5400000">
                <a:off x="7434719" y="1719618"/>
                <a:ext cx="1037230" cy="409433"/>
              </a:xfrm>
              <a:prstGeom prst="triangle">
                <a:avLst/>
              </a:prstGeom>
              <a:solidFill>
                <a:srgbClr val="065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1" y="4099031"/>
            <a:ext cx="8083610" cy="1242621"/>
            <a:chOff x="0" y="1405716"/>
            <a:chExt cx="8083610" cy="124262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0" y="1405718"/>
              <a:ext cx="3739084" cy="1242619"/>
              <a:chOff x="372766" y="1405719"/>
              <a:chExt cx="3121061" cy="1037230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372766" y="1405719"/>
                <a:ext cx="2711628" cy="103723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32"/>
              <p:cNvSpPr/>
              <p:nvPr/>
            </p:nvSpPr>
            <p:spPr>
              <a:xfrm rot="5400000">
                <a:off x="2770496" y="1719617"/>
                <a:ext cx="1037230" cy="40943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384646" y="1405716"/>
              <a:ext cx="4698964" cy="1242621"/>
              <a:chOff x="3493828" y="1405718"/>
              <a:chExt cx="3922289" cy="1037232"/>
            </a:xfrm>
          </p:grpSpPr>
          <p:sp>
            <p:nvSpPr>
              <p:cNvPr id="29" name="Шеврон 28"/>
              <p:cNvSpPr/>
              <p:nvPr/>
            </p:nvSpPr>
            <p:spPr>
              <a:xfrm>
                <a:off x="3493828" y="1405719"/>
                <a:ext cx="859809" cy="1037230"/>
              </a:xfrm>
              <a:prstGeom prst="chevron">
                <a:avLst/>
              </a:prstGeom>
              <a:solidFill>
                <a:srgbClr val="2EC3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922291" y="1405718"/>
                <a:ext cx="3084394" cy="1037230"/>
              </a:xfrm>
              <a:prstGeom prst="rect">
                <a:avLst/>
              </a:prstGeom>
              <a:solidFill>
                <a:srgbClr val="2EC3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 rot="5400000">
                <a:off x="6692786" y="1719618"/>
                <a:ext cx="1037230" cy="409433"/>
              </a:xfrm>
              <a:prstGeom prst="triangle">
                <a:avLst/>
              </a:prstGeom>
              <a:solidFill>
                <a:srgbClr val="2EC3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0" y="5548382"/>
            <a:ext cx="8083610" cy="1242622"/>
            <a:chOff x="1" y="2855068"/>
            <a:chExt cx="8083610" cy="1242622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1" y="2855068"/>
              <a:ext cx="2850236" cy="1242621"/>
              <a:chOff x="372766" y="1405719"/>
              <a:chExt cx="2379127" cy="1037232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372766" y="1405719"/>
                <a:ext cx="1969695" cy="103723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Равнобедренный треугольник 61"/>
              <p:cNvSpPr/>
              <p:nvPr/>
            </p:nvSpPr>
            <p:spPr>
              <a:xfrm rot="5400000">
                <a:off x="2028562" y="1719619"/>
                <a:ext cx="1037230" cy="40943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2495799" y="2855069"/>
              <a:ext cx="5587812" cy="1242621"/>
              <a:chOff x="3493828" y="1405718"/>
              <a:chExt cx="4664222" cy="1037232"/>
            </a:xfrm>
          </p:grpSpPr>
          <p:sp>
            <p:nvSpPr>
              <p:cNvPr id="58" name="Шеврон 57"/>
              <p:cNvSpPr/>
              <p:nvPr/>
            </p:nvSpPr>
            <p:spPr>
              <a:xfrm>
                <a:off x="3493828" y="1405719"/>
                <a:ext cx="859809" cy="1037230"/>
              </a:xfrm>
              <a:prstGeom prst="chevron">
                <a:avLst/>
              </a:prstGeom>
              <a:solidFill>
                <a:srgbClr val="2EC3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3922291" y="1405718"/>
                <a:ext cx="3826327" cy="1037230"/>
              </a:xfrm>
              <a:prstGeom prst="rect">
                <a:avLst/>
              </a:prstGeom>
              <a:solidFill>
                <a:srgbClr val="2EC3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Равнобедренный треугольник 59"/>
              <p:cNvSpPr/>
              <p:nvPr/>
            </p:nvSpPr>
            <p:spPr>
              <a:xfrm rot="5400000">
                <a:off x="7434719" y="1719618"/>
                <a:ext cx="1037230" cy="409433"/>
              </a:xfrm>
              <a:prstGeom prst="triangle">
                <a:avLst/>
              </a:prstGeom>
              <a:solidFill>
                <a:srgbClr val="2EC3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87281" y="834423"/>
            <a:ext cx="3248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Выявляемость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ХБП на ранних стадиях терапевтами, ВОП и узкопрофильными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специалистами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82820" y="826348"/>
            <a:ext cx="3156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2019 год – 10%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2020 год – 20%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229" y="2559483"/>
            <a:ext cx="266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Количество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проведенных обучающих семинаров для врачей ПМСП**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48576" y="2937997"/>
            <a:ext cx="4046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2019 год – 5%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2020 год- 10%</a:t>
            </a:r>
            <a:endParaRPr lang="ru-RU" sz="2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4159921"/>
            <a:ext cx="3384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Удельный вес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запущенных пациентов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впервые выявленных с ХБП 5 стадии, </a:t>
            </a:r>
            <a:endParaRPr lang="ru-RU" sz="7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34021" y="4405301"/>
            <a:ext cx="315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– не более 40%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 – не более 30%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25914" y="5364393"/>
            <a:ext cx="2876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Обеспеченность и доступность услугами заместительной почечной терапией (ГД и ПД) пациентов с ХБП 5 стадии </a:t>
            </a:r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48576" y="5800358"/>
            <a:ext cx="4344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209 год – 320 на 1 млн. населения (ПД – 1%)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2020 год – 380 на 1 млн. населения (ПД – 2%)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64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919476-EF3D-449C-BC27-87D7DA7DC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8574" r="38574"/>
          <a:stretch>
            <a:fillRect/>
          </a:stretch>
        </p:blipFill>
        <p:spPr>
          <a:xfrm>
            <a:off x="1168400" y="273052"/>
            <a:ext cx="3289300" cy="63118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FFBA8B8-3AA2-43DD-9EA7-2234682E66B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2897" r="32897"/>
          <a:stretch>
            <a:fillRect/>
          </a:stretch>
        </p:blipFill>
        <p:spPr>
          <a:xfrm>
            <a:off x="5698039" y="273052"/>
            <a:ext cx="3725361" cy="63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6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6229" y="477255"/>
            <a:ext cx="3648322" cy="547326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269686" y="3004166"/>
            <a:ext cx="4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EC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en-US" sz="3600" b="1" dirty="0">
              <a:solidFill>
                <a:srgbClr val="2EC3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9686" y="3895097"/>
            <a:ext cx="3167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1.</a:t>
            </a:r>
          </a:p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2.</a:t>
            </a:r>
          </a:p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59177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4786" y="308657"/>
            <a:ext cx="4275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НПА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786" y="1362616"/>
            <a:ext cx="58616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  <a:tabLst>
                <a:tab pos="352425" algn="l"/>
                <a:tab pos="4492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Министра здравоохранения Республики Казахстан № 86 от 15.02.2012 года «Об утверждении Положения о деятельности организаций здравоохранения, оказывающих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нефрологическую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помощь населению Республики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Казахстан –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утрату;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  <a:tabLst>
                <a:tab pos="352425" algn="l"/>
                <a:tab pos="449263" algn="l"/>
              </a:tabLst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  <a:tabLst>
                <a:tab pos="352425" algn="l"/>
                <a:tab pos="4492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Министра здравоохранения Республики Казахстан от 30 декабря 2013 года № 765 «Об утверждении стандарта организации оказания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нефрологической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помощи населению  в Республике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Казахстан –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утрату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  <a:tabLst>
                <a:tab pos="352425" algn="l"/>
                <a:tab pos="449263" algn="l"/>
              </a:tabLst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3"/>
              <a:tabLst>
                <a:tab pos="352425" algn="l"/>
                <a:tab pos="4492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Министра здравоохранения Республики Казахстан «Об утверждении тарифов на медицинские услуги, оказываемые в рамках гарантированного объема бесплатной медицинской помощи и в системе обязательного социального медицинского страхования» № 725 от 16 сентября 2015 года;</a:t>
            </a:r>
          </a:p>
          <a:p>
            <a:pPr marL="228600" indent="-228600">
              <a:buAutoNum type="arabicPeriod" startAt="3"/>
              <a:tabLst>
                <a:tab pos="352425" algn="l"/>
                <a:tab pos="449263" algn="l"/>
              </a:tabLst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4"/>
              <a:tabLst>
                <a:tab pos="352425" algn="l"/>
                <a:tab pos="4492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приказ МЗ РК от 29 августа 2017 года № 666 «Об утверждении Перечня лекарственных средств и изделий медицинского назначения в рамках гарантированного объема бесплатной медицинской помощи, в том числе отдельных категорий граждан с определенными заболеваниями (состояниями) бесплатными и (или) льготными лекарственными средствами и специализированными лечебными продуктами на амбулаторном уровне»;</a:t>
            </a:r>
          </a:p>
          <a:p>
            <a:pPr marL="228600" indent="-228600">
              <a:buAutoNum type="arabicPeriod" startAt="4"/>
              <a:tabLst>
                <a:tab pos="352425" algn="l"/>
                <a:tab pos="449263" algn="l"/>
              </a:tabLst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5"/>
              <a:tabLst>
                <a:tab pos="352425" algn="l"/>
                <a:tab pos="4492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приказ МЗ РК от 23 ноября 2011 года № 907 «Об утверждении форм первичной медицинской документации организаций здравоохранения»;</a:t>
            </a:r>
          </a:p>
          <a:p>
            <a:pPr marL="228600" indent="-228600">
              <a:buAutoNum type="arabicPeriod" startAt="5"/>
              <a:tabLst>
                <a:tab pos="352425" algn="l"/>
                <a:tab pos="449263" algn="l"/>
              </a:tabLst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6"/>
              <a:tabLst>
                <a:tab pos="352425" algn="l"/>
                <a:tab pos="4492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Министра здравоохранения Республики Казахстан от 7 августа 2017 года № 591 «Об утверждении Правил закупа услуг у субъектов здравоохранения в рамках гарантированного объема бесплатной медицинской помощи и в системе обязательного социального медицинского страхования».</a:t>
            </a:r>
          </a:p>
          <a:p>
            <a:pPr marL="228600" indent="-228600">
              <a:buAutoNum type="arabicPeriod" startAt="6"/>
              <a:tabLst>
                <a:tab pos="352425" algn="l"/>
                <a:tab pos="449263" algn="l"/>
              </a:tabLs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Прямоугольный треугольник 10"/>
          <p:cNvSpPr/>
          <p:nvPr/>
        </p:nvSpPr>
        <p:spPr>
          <a:xfrm rot="8160972">
            <a:off x="8784993" y="6380643"/>
            <a:ext cx="973509" cy="944387"/>
          </a:xfrm>
          <a:prstGeom prst="rtTriangle">
            <a:avLst/>
          </a:prstGeom>
          <a:solidFill>
            <a:srgbClr val="CAAC64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6200000">
            <a:off x="9026553" y="5982597"/>
            <a:ext cx="899863" cy="878575"/>
          </a:xfrm>
          <a:prstGeom prst="rtTriangle">
            <a:avLst/>
          </a:prstGeom>
          <a:solidFill>
            <a:srgbClr val="76717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269911" y="6449278"/>
            <a:ext cx="2311099" cy="296664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38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8" t="1791" r="23992" b="-1791"/>
          <a:stretch/>
        </p:blipFill>
        <p:spPr/>
      </p:pic>
    </p:spTree>
    <p:extLst>
      <p:ext uri="{BB962C8B-B14F-4D97-AF65-F5344CB8AC3E}">
        <p14:creationId xmlns:p14="http://schemas.microsoft.com/office/powerpoint/2010/main" val="1437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2661304" y="0"/>
            <a:ext cx="7244696" cy="3731212"/>
            <a:chOff x="2388349" y="623008"/>
            <a:chExt cx="7244696" cy="373121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84" r="3782"/>
            <a:stretch/>
          </p:blipFill>
          <p:spPr>
            <a:xfrm>
              <a:off x="2399722" y="623008"/>
              <a:ext cx="7233323" cy="3731212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2388349" y="1043788"/>
              <a:ext cx="3084989" cy="645678"/>
              <a:chOff x="2388349" y="1043788"/>
              <a:chExt cx="3084989" cy="645678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2489200" y="1602380"/>
                <a:ext cx="1490619" cy="87086"/>
                <a:chOff x="2489200" y="1602380"/>
                <a:chExt cx="1490619" cy="87086"/>
              </a:xfrm>
            </p:grpSpPr>
            <p:sp>
              <p:nvSpPr>
                <p:cNvPr id="7" name="Овал 6"/>
                <p:cNvSpPr/>
                <p:nvPr/>
              </p:nvSpPr>
              <p:spPr>
                <a:xfrm>
                  <a:off x="3892733" y="1602380"/>
                  <a:ext cx="87086" cy="87086"/>
                </a:xfrm>
                <a:prstGeom prst="ellipse">
                  <a:avLst/>
                </a:prstGeom>
                <a:solidFill>
                  <a:srgbClr val="FFB31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" name="Прямая соединительная линия 8"/>
                <p:cNvCxnSpPr>
                  <a:stCxn id="7" idx="2"/>
                </p:cNvCxnSpPr>
                <p:nvPr/>
              </p:nvCxnSpPr>
              <p:spPr>
                <a:xfrm flipH="1">
                  <a:off x="2489200" y="1645923"/>
                  <a:ext cx="1403533" cy="0"/>
                </a:xfrm>
                <a:prstGeom prst="line">
                  <a:avLst/>
                </a:prstGeom>
                <a:ln>
                  <a:solidFill>
                    <a:srgbClr val="FFB31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/>
              <p:cNvSpPr txBox="1"/>
              <p:nvPr/>
            </p:nvSpPr>
            <p:spPr>
              <a:xfrm>
                <a:off x="2388349" y="1043788"/>
                <a:ext cx="3084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США</a:t>
                </a:r>
              </a:p>
              <a:p>
                <a:r>
                  <a:rPr lang="ru-RU" sz="1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1,4 тыс. на 1 млн. населения</a:t>
                </a: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987387" y="1394455"/>
              <a:ext cx="1558368" cy="738664"/>
              <a:chOff x="4987387" y="1394455"/>
              <a:chExt cx="1558368" cy="738664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5042731" y="1689466"/>
                <a:ext cx="1447677" cy="87086"/>
                <a:chOff x="2532142" y="1602380"/>
                <a:chExt cx="1447677" cy="87086"/>
              </a:xfrm>
            </p:grpSpPr>
            <p:sp>
              <p:nvSpPr>
                <p:cNvPr id="13" name="Овал 12"/>
                <p:cNvSpPr/>
                <p:nvPr/>
              </p:nvSpPr>
              <p:spPr>
                <a:xfrm>
                  <a:off x="3892733" y="1602380"/>
                  <a:ext cx="87086" cy="87086"/>
                </a:xfrm>
                <a:prstGeom prst="ellipse">
                  <a:avLst/>
                </a:prstGeom>
                <a:solidFill>
                  <a:srgbClr val="E24956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" name="Прямая соединительная линия 13"/>
                <p:cNvCxnSpPr>
                  <a:stCxn id="13" idx="2"/>
                </p:cNvCxnSpPr>
                <p:nvPr/>
              </p:nvCxnSpPr>
              <p:spPr>
                <a:xfrm flipH="1">
                  <a:off x="2532142" y="1645923"/>
                  <a:ext cx="1360591" cy="0"/>
                </a:xfrm>
                <a:prstGeom prst="line">
                  <a:avLst/>
                </a:prstGeom>
                <a:ln>
                  <a:solidFill>
                    <a:srgbClr val="E249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/>
              <p:cNvSpPr txBox="1"/>
              <p:nvPr/>
            </p:nvSpPr>
            <p:spPr>
              <a:xfrm>
                <a:off x="4987387" y="1394455"/>
                <a:ext cx="15583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E249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Европа</a:t>
                </a:r>
              </a:p>
              <a:p>
                <a:r>
                  <a:rPr lang="ru-RU" sz="1400" dirty="0">
                    <a:solidFill>
                      <a:srgbClr val="E249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тыс. на 1 млн. населения</a:t>
                </a: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7574564" y="1476646"/>
              <a:ext cx="1601911" cy="738664"/>
              <a:chOff x="7574564" y="1476646"/>
              <a:chExt cx="1601911" cy="738664"/>
            </a:xfrm>
          </p:grpSpPr>
          <p:grpSp>
            <p:nvGrpSpPr>
              <p:cNvPr id="16" name="Группа 15"/>
              <p:cNvGrpSpPr/>
              <p:nvPr/>
            </p:nvGrpSpPr>
            <p:grpSpPr>
              <a:xfrm flipH="1">
                <a:off x="7574564" y="1776552"/>
                <a:ext cx="1601911" cy="87086"/>
                <a:chOff x="2377908" y="1602380"/>
                <a:chExt cx="1601911" cy="87086"/>
              </a:xfrm>
            </p:grpSpPr>
            <p:sp>
              <p:nvSpPr>
                <p:cNvPr id="17" name="Овал 16"/>
                <p:cNvSpPr/>
                <p:nvPr/>
              </p:nvSpPr>
              <p:spPr>
                <a:xfrm>
                  <a:off x="3892733" y="1602380"/>
                  <a:ext cx="87086" cy="87086"/>
                </a:xfrm>
                <a:prstGeom prst="ellipse">
                  <a:avLst/>
                </a:prstGeom>
                <a:solidFill>
                  <a:srgbClr val="34B2E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8" name="Прямая соединительная линия 17"/>
                <p:cNvCxnSpPr>
                  <a:stCxn id="17" idx="2"/>
                </p:cNvCxnSpPr>
                <p:nvPr/>
              </p:nvCxnSpPr>
              <p:spPr>
                <a:xfrm flipH="1">
                  <a:off x="2377908" y="1645923"/>
                  <a:ext cx="1514825" cy="0"/>
                </a:xfrm>
                <a:prstGeom prst="line">
                  <a:avLst/>
                </a:prstGeom>
                <a:ln>
                  <a:solidFill>
                    <a:srgbClr val="34B2E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7574564" y="1476646"/>
                <a:ext cx="15583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4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Казахстан</a:t>
                </a:r>
              </a:p>
              <a:p>
                <a:pPr algn="r"/>
                <a:r>
                  <a:rPr lang="ru-RU" sz="1400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Более 300</a:t>
                </a:r>
                <a:r>
                  <a:rPr lang="ru-RU" sz="1400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1 млн. населения</a:t>
                </a: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7577228" y="2154848"/>
              <a:ext cx="1558368" cy="738664"/>
              <a:chOff x="7577228" y="2154848"/>
              <a:chExt cx="1558368" cy="738664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7661650" y="2157112"/>
                <a:ext cx="1364784" cy="87086"/>
                <a:chOff x="2615035" y="1602380"/>
                <a:chExt cx="1364784" cy="87086"/>
              </a:xfrm>
            </p:grpSpPr>
            <p:sp>
              <p:nvSpPr>
                <p:cNvPr id="20" name="Овал 19"/>
                <p:cNvSpPr/>
                <p:nvPr/>
              </p:nvSpPr>
              <p:spPr>
                <a:xfrm>
                  <a:off x="3892733" y="1602380"/>
                  <a:ext cx="87086" cy="87086"/>
                </a:xfrm>
                <a:prstGeom prst="ellipse">
                  <a:avLst/>
                </a:prstGeom>
                <a:solidFill>
                  <a:srgbClr val="06528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" name="Прямая соединительная линия 20"/>
                <p:cNvCxnSpPr>
                  <a:stCxn id="20" idx="2"/>
                </p:cNvCxnSpPr>
                <p:nvPr/>
              </p:nvCxnSpPr>
              <p:spPr>
                <a:xfrm flipH="1">
                  <a:off x="2615035" y="1645923"/>
                  <a:ext cx="1277698" cy="0"/>
                </a:xfrm>
                <a:prstGeom prst="line">
                  <a:avLst/>
                </a:prstGeom>
                <a:ln>
                  <a:solidFill>
                    <a:srgbClr val="0652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/>
              <p:cNvSpPr txBox="1"/>
              <p:nvPr/>
            </p:nvSpPr>
            <p:spPr>
              <a:xfrm>
                <a:off x="7577228" y="2154848"/>
                <a:ext cx="15583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Япония</a:t>
                </a:r>
              </a:p>
              <a:p>
                <a:r>
                  <a:rPr lang="ru-RU" sz="1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тыс. на 1 млн. населения</a:t>
                </a:r>
              </a:p>
            </p:txBody>
          </p:sp>
        </p:grpSp>
      </p:grpSp>
      <p:grpSp>
        <p:nvGrpSpPr>
          <p:cNvPr id="43" name="Группа 42"/>
          <p:cNvGrpSpPr/>
          <p:nvPr/>
        </p:nvGrpSpPr>
        <p:grpSpPr>
          <a:xfrm>
            <a:off x="276642" y="2352750"/>
            <a:ext cx="3187279" cy="1250968"/>
            <a:chOff x="451879" y="1753973"/>
            <a:chExt cx="3187279" cy="1250968"/>
          </a:xfrm>
        </p:grpSpPr>
        <p:grpSp>
          <p:nvGrpSpPr>
            <p:cNvPr id="35" name="Группа 34"/>
            <p:cNvGrpSpPr/>
            <p:nvPr/>
          </p:nvGrpSpPr>
          <p:grpSpPr>
            <a:xfrm flipH="1">
              <a:off x="451879" y="1753973"/>
              <a:ext cx="3187279" cy="1250968"/>
              <a:chOff x="435583" y="2165875"/>
              <a:chExt cx="3583625" cy="1549624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435583" y="2165875"/>
                <a:ext cx="1731942" cy="1549624"/>
              </a:xfrm>
              <a:prstGeom prst="rect">
                <a:avLst/>
              </a:prstGeom>
              <a:noFill/>
              <a:ln w="34925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63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287266" y="2165875"/>
                <a:ext cx="1731942" cy="1549624"/>
              </a:xfrm>
              <a:prstGeom prst="rect">
                <a:avLst/>
              </a:prstGeom>
              <a:noFill/>
              <a:ln w="34925">
                <a:solidFill>
                  <a:srgbClr val="97D7D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63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08819" y="1814052"/>
              <a:ext cx="143059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97D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050" dirty="0">
                  <a:latin typeface="Arial Narrow" panose="020B0606020202030204" pitchFamily="34" charset="0"/>
                  <a:cs typeface="Arial" panose="020B0604020202020204" pitchFamily="34" charset="0"/>
                </a:rPr>
                <a:t>на 1 млн. населения</a:t>
              </a:r>
            </a:p>
            <a:p>
              <a:pPr algn="ctr"/>
              <a:endParaRPr lang="ru-RU" sz="5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 Narrow" panose="020B0606020202030204" pitchFamily="34" charset="0"/>
                  <a:cs typeface="Arial" panose="020B0604020202020204" pitchFamily="34" charset="0"/>
                </a:rPr>
                <a:t>2006-2008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53665" y="1814051"/>
              <a:ext cx="143059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514</a:t>
              </a:r>
              <a:r>
                <a:rPr lang="ru-RU" sz="28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050" dirty="0">
                  <a:latin typeface="Arial Narrow" panose="020B0606020202030204" pitchFamily="34" charset="0"/>
                  <a:cs typeface="Arial" panose="020B0604020202020204" pitchFamily="34" charset="0"/>
                </a:rPr>
                <a:t>на 1 млн. населения</a:t>
              </a:r>
            </a:p>
            <a:p>
              <a:pPr algn="ctr"/>
              <a:endParaRPr lang="ru-RU" sz="5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 Narrow" panose="020B060602020203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2841" y="1037044"/>
            <a:ext cx="3696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0">
                  <a:solidFill>
                    <a:srgbClr val="065280"/>
                  </a:solidFill>
                </a:ln>
                <a:solidFill>
                  <a:srgbClr val="0652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Мировая ситуация по ЗПТ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6296" y="3641696"/>
            <a:ext cx="3187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10-летний рост обеспеченности ЗПТ в РК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21284" y="4248039"/>
            <a:ext cx="5409495" cy="1744873"/>
            <a:chOff x="276640" y="4300387"/>
            <a:chExt cx="8434222" cy="1744873"/>
          </a:xfrm>
        </p:grpSpPr>
        <p:sp>
          <p:nvSpPr>
            <p:cNvPr id="45" name="TextBox 44"/>
            <p:cNvSpPr txBox="1"/>
            <p:nvPr/>
          </p:nvSpPr>
          <p:spPr>
            <a:xfrm>
              <a:off x="276641" y="4300387"/>
              <a:ext cx="84342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FFB3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ru-RU" sz="3200" b="1" dirty="0" smtClean="0">
                  <a:solidFill>
                    <a:srgbClr val="FFB3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956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14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latin typeface="Arial Narrow" panose="020B0606020202030204" pitchFamily="34" charset="0"/>
                  <a:cs typeface="Arial" panose="020B0604020202020204" pitchFamily="34" charset="0"/>
                </a:rPr>
                <a:t>получают программный гемодиализ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6640" y="4880436"/>
              <a:ext cx="84342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E249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101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14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на </a:t>
              </a:r>
              <a:r>
                <a:rPr lang="ru-RU" sz="1400" dirty="0" err="1" smtClean="0">
                  <a:latin typeface="Arial Narrow" panose="020B0606020202030204" pitchFamily="34" charset="0"/>
                  <a:cs typeface="Arial" panose="020B0604020202020204" pitchFamily="34" charset="0"/>
                </a:rPr>
                <a:t>перитонеальном</a:t>
              </a:r>
              <a:r>
                <a:rPr lang="ru-RU" sz="14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диализе (84  до 18 лет -19%)</a:t>
              </a:r>
              <a:endParaRPr lang="ru-RU" sz="14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6640" y="5460485"/>
              <a:ext cx="84342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0652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440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 - </a:t>
              </a:r>
              <a:r>
                <a:rPr lang="ru-RU" sz="1400" dirty="0">
                  <a:latin typeface="Arial Narrow" panose="020B0606020202030204" pitchFamily="34" charset="0"/>
                  <a:cs typeface="Arial" panose="020B0604020202020204" pitchFamily="34" charset="0"/>
                </a:rPr>
                <a:t>пациентов после трансплантации почки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315686" y="2275668"/>
            <a:ext cx="419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8-12%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прирост на гемодиализе в мире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67270" y="2749993"/>
            <a:ext cx="41931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E249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5-30%</a:t>
            </a:r>
            <a:r>
              <a:rPr lang="en-US" sz="4000" b="1" dirty="0">
                <a:solidFill>
                  <a:srgbClr val="E249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прирост на гемодиализе в 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РК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(в 2008 году – </a:t>
            </a: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30-100%</a:t>
            </a:r>
            <a:r>
              <a:rPr lang="ru-RU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64578" y="4347201"/>
            <a:ext cx="4884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5-25%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летальность 1 года на гемодиализе в мире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21718" y="5120475"/>
            <a:ext cx="4884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5-35%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диапазон летальности по регионам 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1 года на гемодиализе в 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РК среди новых больных</a:t>
            </a:r>
          </a:p>
          <a:p>
            <a:r>
              <a:rPr lang="ru-RU" sz="36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ldhabi" pitchFamily="2" charset="-78"/>
              </a:rPr>
              <a:t>(в 2008 году – </a:t>
            </a:r>
            <a:r>
              <a:rPr lang="ru-RU" sz="3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ldhabi" pitchFamily="2" charset="-78"/>
              </a:rPr>
              <a:t>30 -70%</a:t>
            </a:r>
            <a:r>
              <a:rPr lang="ru-RU" sz="36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ldhabi" pitchFamily="2" charset="-78"/>
              </a:rPr>
              <a:t>)</a:t>
            </a:r>
            <a:r>
              <a:rPr lang="en-US" sz="3600" b="1" dirty="0" smtClean="0">
                <a:solidFill>
                  <a:srgbClr val="00B0F0"/>
                </a:solidFill>
                <a:latin typeface="Aldhabi" pitchFamily="2" charset="-78"/>
                <a:cs typeface="Aldhabi" pitchFamily="2" charset="-78"/>
              </a:rPr>
              <a:t>  </a:t>
            </a:r>
            <a:endParaRPr lang="ru-RU" sz="3600" dirty="0">
              <a:latin typeface="Arial Narrow" panose="020B0606020202030204" pitchFamily="34" charset="0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71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32553" y="210580"/>
            <a:ext cx="8887965" cy="8970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гемодиализных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центрах РК, по данным РЦЭЗ, ТОО «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Мединформ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на 29.11.2018.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545867"/>
              </p:ext>
            </p:extLst>
          </p:nvPr>
        </p:nvGraphicFramePr>
        <p:xfrm>
          <a:off x="425010" y="1326523"/>
          <a:ext cx="9195508" cy="5368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36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36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36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36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36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136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11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Регион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ГДЦ, из них государственных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Число нефрологов в регионе /из них в частных МО/%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пролеченных пациентов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новых больных в 2018г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Летальность 1 года, число больных/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Продолжительность жизни на ГД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 </a:t>
                      </a:r>
                      <a:r>
                        <a:rPr lang="ru-RU" sz="1000" dirty="0">
                          <a:effectLst/>
                        </a:rPr>
                        <a:t>и более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Акмолинская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3 /0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15/5/13%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5/ 16%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Актюбинская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7/2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39/29/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74%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 11%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Алматинская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10/3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30/22/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73%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661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15/ 10%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2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Алматы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13/5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120/47/39%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1946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21/ 13%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Атырауская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3/0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9/7/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77%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8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Восточно-Казахстанская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5/2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58/26/45%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429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3/ 7%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2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г.Астана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69/34/49%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959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 5%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Жамбылская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4/0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31/11/35%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8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Западно-Казахстанская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2/0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12/9/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75%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3/ 21%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5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Карагандинская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7/1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78/41/52%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 6%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5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Кызылординская</a:t>
                      </a:r>
                      <a:r>
                        <a:rPr lang="ru-RU" sz="1000" dirty="0">
                          <a:effectLst/>
                        </a:rPr>
                        <a:t> область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6/0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35/13/37%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5/ 13%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5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Костанайская</a:t>
                      </a:r>
                      <a:r>
                        <a:rPr lang="ru-RU" sz="1000" dirty="0">
                          <a:effectLst/>
                        </a:rPr>
                        <a:t> область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8/1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20/14/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70%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 11%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5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Мангистауская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7/3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19/8/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88%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11/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20%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5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Павлодарская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4/0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26/17/65%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4/ 6%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5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Северо-Казахстанская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4/1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17/6/35%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5/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35%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5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Южно- Казахстанская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14/2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71/35/49%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5/ 5%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2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103/22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657/324/49%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6956</a:t>
                      </a: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969 (11%)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83/ 11%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 (0,3%)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06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F5CA6DFB-AA6D-45EB-A699-131509EBE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667041"/>
              </p:ext>
            </p:extLst>
          </p:nvPr>
        </p:nvGraphicFramePr>
        <p:xfrm>
          <a:off x="229692" y="347730"/>
          <a:ext cx="8969573" cy="565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37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92CC872D-74ED-49E3-A1A3-5046CBCD44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454184"/>
              </p:ext>
            </p:extLst>
          </p:nvPr>
        </p:nvGraphicFramePr>
        <p:xfrm>
          <a:off x="1" y="642938"/>
          <a:ext cx="9905999" cy="557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32119" y="6156101"/>
            <a:ext cx="7432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 среднем по РК – 0,2  на 10 000 </a:t>
            </a:r>
            <a:r>
              <a:rPr lang="ru-RU" dirty="0" smtClean="0">
                <a:solidFill>
                  <a:srgbClr val="C00000"/>
                </a:solidFill>
              </a:rPr>
              <a:t>населения (приказ 238 – 0,07 на 10 000),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 smtClean="0">
                <a:solidFill>
                  <a:srgbClr val="C00000"/>
                </a:solidFill>
              </a:rPr>
              <a:t>поликлиниках – нет штатов нефрологов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122" y="3533173"/>
            <a:ext cx="4054191" cy="20850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3250" y="3593580"/>
            <a:ext cx="4953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В РК с населением в 18 млн. населения необходимо 378 нефрологов, тогда как по итогам 2017 года из 227 штатных нефрологов (в </a:t>
            </a:r>
            <a:r>
              <a:rPr lang="ru-RU" b="1" i="1" dirty="0" err="1">
                <a:solidFill>
                  <a:srgbClr val="0070C0"/>
                </a:solidFill>
              </a:rPr>
              <a:t>т.ч</a:t>
            </a:r>
            <a:r>
              <a:rPr lang="ru-RU" b="1" i="1" dirty="0">
                <a:solidFill>
                  <a:srgbClr val="0070C0"/>
                </a:solidFill>
              </a:rPr>
              <a:t>. в государственных 76,5 и частных 151), </a:t>
            </a:r>
            <a:r>
              <a:rPr lang="ru-RU" b="1" i="1" dirty="0" smtClean="0">
                <a:solidFill>
                  <a:srgbClr val="0070C0"/>
                </a:solidFill>
              </a:rPr>
              <a:t>не занято 14 штатов, при </a:t>
            </a:r>
            <a:r>
              <a:rPr lang="ru-RU" b="1" i="1" dirty="0">
                <a:solidFill>
                  <a:srgbClr val="0070C0"/>
                </a:solidFill>
              </a:rPr>
              <a:t>этом физические лица составили 159 (в </a:t>
            </a:r>
            <a:r>
              <a:rPr lang="ru-RU" b="1" i="1" dirty="0" err="1">
                <a:solidFill>
                  <a:srgbClr val="0070C0"/>
                </a:solidFill>
              </a:rPr>
              <a:t>т.ч</a:t>
            </a:r>
            <a:r>
              <a:rPr lang="ru-RU" b="1" i="1" dirty="0">
                <a:solidFill>
                  <a:srgbClr val="0070C0"/>
                </a:solidFill>
              </a:rPr>
              <a:t>. в государственных – 47, частных - 112), что в 2,3 раза ниже штатных нормативов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49750" y="1343710"/>
            <a:ext cx="31982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92D050"/>
                </a:solidFill>
              </a:rPr>
              <a:t>Подготовка резидентов в РК:</a:t>
            </a:r>
          </a:p>
          <a:p>
            <a:r>
              <a:rPr lang="ru-RU" b="1" i="1" dirty="0" smtClean="0">
                <a:solidFill>
                  <a:srgbClr val="92D050"/>
                </a:solidFill>
              </a:rPr>
              <a:t>2015 год – 18</a:t>
            </a:r>
          </a:p>
          <a:p>
            <a:r>
              <a:rPr lang="ru-RU" b="1" i="1" dirty="0" smtClean="0">
                <a:solidFill>
                  <a:srgbClr val="92D050"/>
                </a:solidFill>
              </a:rPr>
              <a:t>2016 год – 14</a:t>
            </a:r>
          </a:p>
          <a:p>
            <a:r>
              <a:rPr lang="ru-RU" b="1" i="1" dirty="0" smtClean="0">
                <a:solidFill>
                  <a:srgbClr val="92D050"/>
                </a:solidFill>
              </a:rPr>
              <a:t>2017 год – 19</a:t>
            </a:r>
          </a:p>
          <a:p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smtClean="0">
                <a:solidFill>
                  <a:srgbClr val="92D050"/>
                </a:solidFill>
              </a:rPr>
              <a:t>2018 год – 24</a:t>
            </a:r>
          </a:p>
          <a:p>
            <a:r>
              <a:rPr lang="ru-RU" b="1" i="1" dirty="0" smtClean="0">
                <a:solidFill>
                  <a:srgbClr val="92D050"/>
                </a:solidFill>
              </a:rPr>
              <a:t>2019 год – 27</a:t>
            </a:r>
          </a:p>
          <a:p>
            <a:r>
              <a:rPr lang="ru-RU" b="1" i="1" dirty="0" smtClean="0">
                <a:solidFill>
                  <a:srgbClr val="92D050"/>
                </a:solidFill>
              </a:rPr>
              <a:t>2020 год - 15</a:t>
            </a:r>
            <a:endParaRPr lang="ru-RU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ED218A00-DB71-4848-81B1-580FC740CB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498638"/>
              </p:ext>
            </p:extLst>
          </p:nvPr>
        </p:nvGraphicFramePr>
        <p:xfrm>
          <a:off x="620328" y="206062"/>
          <a:ext cx="8678218" cy="634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80759" y="4851181"/>
            <a:ext cx="4625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В 2016 году ГД получили 4 729 человек, </a:t>
            </a:r>
          </a:p>
          <a:p>
            <a:r>
              <a:rPr lang="ru-RU" sz="2000" b="1" i="1" dirty="0"/>
              <a:t>В 2017 году - 5 531</a:t>
            </a:r>
            <a:r>
              <a:rPr lang="ru-RU" sz="2000" b="1" i="1" dirty="0">
                <a:solidFill>
                  <a:srgbClr val="C00000"/>
                </a:solidFill>
              </a:rPr>
              <a:t>, рост на 16,9%</a:t>
            </a:r>
          </a:p>
          <a:p>
            <a:r>
              <a:rPr lang="ru-RU" sz="2000" b="1" i="1" dirty="0"/>
              <a:t>В 2018г - 6 274, </a:t>
            </a:r>
            <a:r>
              <a:rPr lang="ru-RU" sz="2000" b="1" i="1" dirty="0">
                <a:solidFill>
                  <a:srgbClr val="C00000"/>
                </a:solidFill>
              </a:rPr>
              <a:t>рост на 11,0%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528" y="3028419"/>
            <a:ext cx="319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Штрафы:  код 1.6 (90%) -  невыполнение основных диагностических и/или лечебных услуг стандартов;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приписка несуществующих услуг.</a:t>
            </a:r>
          </a:p>
        </p:txBody>
      </p:sp>
    </p:spTree>
    <p:extLst>
      <p:ext uri="{BB962C8B-B14F-4D97-AF65-F5344CB8AC3E}">
        <p14:creationId xmlns:p14="http://schemas.microsoft.com/office/powerpoint/2010/main" val="55470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B79D0EE8-335C-44E6-96A4-6B7E6B27302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143064" y="5029973"/>
          <a:ext cx="2045249" cy="100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90479D2E-8582-45B4-AD41-341F39345A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588664"/>
              </p:ext>
            </p:extLst>
          </p:nvPr>
        </p:nvGraphicFramePr>
        <p:xfrm>
          <a:off x="216010" y="4969074"/>
          <a:ext cx="2044475" cy="107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441D1C45-4D49-48D2-B96D-EDD991E69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63233"/>
              </p:ext>
            </p:extLst>
          </p:nvPr>
        </p:nvGraphicFramePr>
        <p:xfrm>
          <a:off x="2678215" y="2327324"/>
          <a:ext cx="1939548" cy="114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49B61F9E-60B2-4FD2-973E-640B5A1A7E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79695"/>
              </p:ext>
            </p:extLst>
          </p:nvPr>
        </p:nvGraphicFramePr>
        <p:xfrm>
          <a:off x="2692657" y="3772967"/>
          <a:ext cx="2061139" cy="112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BC146193-0985-43E2-BFD9-74C7BDFBBF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75799" y="1022124"/>
          <a:ext cx="2061003" cy="119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F4ADBFD2-A2DF-4F7E-8A3B-4CB6EA11ABF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143064" y="1022124"/>
          <a:ext cx="2045249" cy="124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DF84ED38-3CAF-4D16-9545-C5B5C173D1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153283"/>
              </p:ext>
            </p:extLst>
          </p:nvPr>
        </p:nvGraphicFramePr>
        <p:xfrm>
          <a:off x="7637665" y="3688229"/>
          <a:ext cx="1900078" cy="121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03E250B2-FCFB-4209-AE62-10BD4D1B8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923006"/>
              </p:ext>
            </p:extLst>
          </p:nvPr>
        </p:nvGraphicFramePr>
        <p:xfrm>
          <a:off x="7603626" y="5032276"/>
          <a:ext cx="1999161" cy="10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E029BA86-24FC-48C5-913C-B6B8E3ADFED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75799" y="5029973"/>
          <a:ext cx="1941965" cy="101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1A8759DE-4855-41D5-8222-BA4658839D8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6010" y="2327324"/>
          <a:ext cx="2060230" cy="122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="" xmlns:a16="http://schemas.microsoft.com/office/drawing/2014/main" id="{EC7C7B56-BDE5-45DB-BB1E-4C1C3217E4A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148320" y="2327324"/>
          <a:ext cx="2053331" cy="119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BA72C803-0979-46B7-B0B9-BB3F9BFB81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6325" y="1041732"/>
          <a:ext cx="2014160" cy="116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9CED016A-2155-48CB-94CC-05441C72EAD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03625" y="1041732"/>
          <a:ext cx="1999161" cy="116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EFB9C3FA-6F11-45C8-8E02-BFF1C5496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858082"/>
              </p:ext>
            </p:extLst>
          </p:nvPr>
        </p:nvGraphicFramePr>
        <p:xfrm>
          <a:off x="5156047" y="3665085"/>
          <a:ext cx="1929807" cy="124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BECEFE08-C98A-4E49-9BB7-4459A4905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821042"/>
              </p:ext>
            </p:extLst>
          </p:nvPr>
        </p:nvGraphicFramePr>
        <p:xfrm>
          <a:off x="7619126" y="2334256"/>
          <a:ext cx="1968159" cy="121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C49D79DD-E342-4EE4-9D51-25900B2BE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925694"/>
              </p:ext>
            </p:extLst>
          </p:nvPr>
        </p:nvGraphicFramePr>
        <p:xfrm>
          <a:off x="232160" y="3772967"/>
          <a:ext cx="2044080" cy="112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0" name="Заголовок 6"/>
          <p:cNvSpPr>
            <a:spLocks noGrp="1"/>
          </p:cNvSpPr>
          <p:nvPr>
            <p:ph type="title"/>
          </p:nvPr>
        </p:nvSpPr>
        <p:spPr>
          <a:xfrm>
            <a:off x="732553" y="210580"/>
            <a:ext cx="8887965" cy="8970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ГД –услуг по регионам, по данным ФСМС</a:t>
            </a:r>
          </a:p>
        </p:txBody>
      </p:sp>
    </p:spTree>
    <p:extLst>
      <p:ext uri="{BB962C8B-B14F-4D97-AF65-F5344CB8AC3E}">
        <p14:creationId xmlns:p14="http://schemas.microsoft.com/office/powerpoint/2010/main" val="269453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55102089"/>
              </p:ext>
            </p:extLst>
          </p:nvPr>
        </p:nvGraphicFramePr>
        <p:xfrm>
          <a:off x="-1" y="240632"/>
          <a:ext cx="6160169" cy="32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7681588"/>
              </p:ext>
            </p:extLst>
          </p:nvPr>
        </p:nvGraphicFramePr>
        <p:xfrm>
          <a:off x="-2" y="3617495"/>
          <a:ext cx="6160169" cy="32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6369718" y="240632"/>
            <a:ext cx="0" cy="6368715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6432884" y="1687570"/>
            <a:ext cx="3232122" cy="2099202"/>
            <a:chOff x="6705600" y="579990"/>
            <a:chExt cx="3232122" cy="2099202"/>
          </a:xfrm>
        </p:grpSpPr>
        <p:graphicFrame>
          <p:nvGraphicFramePr>
            <p:cNvPr id="16" name="Диаграмма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91552461"/>
                </p:ext>
              </p:extLst>
            </p:nvPr>
          </p:nvGraphicFramePr>
          <p:xfrm>
            <a:off x="6705600" y="579990"/>
            <a:ext cx="2012044" cy="16751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764642" y="1401919"/>
              <a:ext cx="217308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rgbClr val="2EC3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7.8%</a:t>
              </a:r>
              <a:r>
                <a:rPr lang="en-US" sz="2800" b="1" dirty="0">
                  <a:solidFill>
                    <a:srgbClr val="2EC3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100" dirty="0">
                  <a:latin typeface="Arial Narrow" panose="020B0606020202030204" pitchFamily="34" charset="0"/>
                </a:rPr>
                <a:t>Доля летальных исходов больных на программном гемодиализе по </a:t>
              </a:r>
              <a:r>
                <a:rPr lang="ru-RU" sz="1100" dirty="0" smtClean="0">
                  <a:latin typeface="Arial Narrow" panose="020B0606020202030204" pitchFamily="34" charset="0"/>
                </a:rPr>
                <a:t>РК, </a:t>
              </a:r>
            </a:p>
            <a:p>
              <a:r>
                <a:rPr lang="ru-RU" sz="1100" dirty="0">
                  <a:latin typeface="Arial Narrow" panose="020B0606020202030204" pitchFamily="34" charset="0"/>
                </a:rPr>
                <a:t>н</a:t>
              </a:r>
              <a:r>
                <a:rPr lang="ru-RU" sz="1100" dirty="0" smtClean="0">
                  <a:latin typeface="Arial Narrow" panose="020B0606020202030204" pitchFamily="34" charset="0"/>
                </a:rPr>
                <a:t>е включены смерти на дому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432884" y="4272786"/>
            <a:ext cx="3232122" cy="2099202"/>
            <a:chOff x="6705600" y="3283085"/>
            <a:chExt cx="3232122" cy="2099202"/>
          </a:xfrm>
        </p:grpSpPr>
        <p:graphicFrame>
          <p:nvGraphicFramePr>
            <p:cNvPr id="18" name="Диаграмма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38224495"/>
                </p:ext>
              </p:extLst>
            </p:nvPr>
          </p:nvGraphicFramePr>
          <p:xfrm>
            <a:off x="6705600" y="3283085"/>
            <a:ext cx="2012044" cy="16751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764642" y="4105014"/>
              <a:ext cx="217308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rgbClr val="2EC3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19.5%</a:t>
              </a:r>
              <a:r>
                <a:rPr lang="en-US" sz="4400" b="1" dirty="0">
                  <a:solidFill>
                    <a:srgbClr val="2EC3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100" dirty="0">
                  <a:latin typeface="Arial Narrow" panose="020B0606020202030204" pitchFamily="34" charset="0"/>
                </a:rPr>
                <a:t>Доля впервые выявленных с повышенным </a:t>
              </a:r>
              <a:r>
                <a:rPr lang="ru-RU" sz="1100" dirty="0" err="1">
                  <a:latin typeface="Arial Narrow" panose="020B0606020202030204" pitchFamily="34" charset="0"/>
                </a:rPr>
                <a:t>креатинином</a:t>
              </a:r>
              <a:r>
                <a:rPr lang="ru-RU" sz="1100" dirty="0">
                  <a:latin typeface="Arial Narrow" panose="020B0606020202030204" pitchFamily="34" charset="0"/>
                </a:rPr>
                <a:t> (выше 400) от общего числа больных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32884" y="909670"/>
            <a:ext cx="3473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Показатели по РК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60167" y="201784"/>
            <a:ext cx="3696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ln w="0">
                  <a:solidFill>
                    <a:srgbClr val="FFB312"/>
                  </a:solidFill>
                </a:ln>
                <a:solidFill>
                  <a:srgbClr val="FFB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Статистика</a:t>
            </a:r>
          </a:p>
        </p:txBody>
      </p:sp>
    </p:spTree>
    <p:extLst>
      <p:ext uri="{BB962C8B-B14F-4D97-AF65-F5344CB8AC3E}">
        <p14:creationId xmlns:p14="http://schemas.microsoft.com/office/powerpoint/2010/main" val="28582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2004</TotalTime>
  <Words>1740</Words>
  <Application>Microsoft Office PowerPoint</Application>
  <PresentationFormat>Лист A4 (210x297 мм)</PresentationFormat>
  <Paragraphs>418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Aldhabi</vt:lpstr>
      <vt:lpstr>Arial</vt:lpstr>
      <vt:lpstr>Arial Black</vt:lpstr>
      <vt:lpstr>Arial Narrow</vt:lpstr>
      <vt:lpstr>Calibri</vt:lpstr>
      <vt:lpstr>Calibri Light</vt:lpstr>
      <vt:lpstr>Open Sans Extrabold</vt:lpstr>
      <vt:lpstr>Segoe UI</vt:lpstr>
      <vt:lpstr>Tahoma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Информация о гемодиализных центрах РК, по данным РЦЭЗ, ТОО «Мединформ», на 29.11.2018.</vt:lpstr>
      <vt:lpstr>Презентация PowerPoint</vt:lpstr>
      <vt:lpstr>Презентация PowerPoint</vt:lpstr>
      <vt:lpstr>Презентация PowerPoint</vt:lpstr>
      <vt:lpstr>Динамика ГД –услуг по регионам, по данным ФСМС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ITHelper</cp:lastModifiedBy>
  <cp:revision>330</cp:revision>
  <cp:lastPrinted>2018-09-26T06:19:13Z</cp:lastPrinted>
  <dcterms:created xsi:type="dcterms:W3CDTF">2018-09-18T09:09:23Z</dcterms:created>
  <dcterms:modified xsi:type="dcterms:W3CDTF">2019-10-08T08:26:53Z</dcterms:modified>
</cp:coreProperties>
</file>