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57" r:id="rId4"/>
    <p:sldId id="266" r:id="rId5"/>
    <p:sldId id="267" r:id="rId6"/>
    <p:sldId id="264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&#1055;&#1080;&#1089;&#1100;&#1084;&#1077;&#1085;&#1085;&#1099;&#108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&#1055;&#1080;&#1089;&#1100;&#1084;&#1077;&#1085;&#1085;&#1099;&#108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v>2 семестр (ДОТ)</c:v>
          </c:tx>
          <c:spPr>
            <a:ln w="412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'result (2)'!$B$104:$B$205</c:f>
              <c:strCache>
                <c:ptCount val="102"/>
                <c:pt idx="0">
                  <c:v>менее 20 слов</c:v>
                </c:pt>
                <c:pt idx="1">
                  <c:v>100</c:v>
                </c:pt>
                <c:pt idx="2">
                  <c:v>99</c:v>
                </c:pt>
                <c:pt idx="3">
                  <c:v>98</c:v>
                </c:pt>
                <c:pt idx="4">
                  <c:v>97</c:v>
                </c:pt>
                <c:pt idx="5">
                  <c:v>96</c:v>
                </c:pt>
                <c:pt idx="6">
                  <c:v>95</c:v>
                </c:pt>
                <c:pt idx="7">
                  <c:v>94</c:v>
                </c:pt>
                <c:pt idx="8">
                  <c:v>93</c:v>
                </c:pt>
                <c:pt idx="9">
                  <c:v>92</c:v>
                </c:pt>
                <c:pt idx="10">
                  <c:v>91</c:v>
                </c:pt>
                <c:pt idx="11">
                  <c:v>90</c:v>
                </c:pt>
                <c:pt idx="12">
                  <c:v>89</c:v>
                </c:pt>
                <c:pt idx="13">
                  <c:v>88</c:v>
                </c:pt>
                <c:pt idx="14">
                  <c:v>87</c:v>
                </c:pt>
                <c:pt idx="15">
                  <c:v>86</c:v>
                </c:pt>
                <c:pt idx="16">
                  <c:v>85</c:v>
                </c:pt>
                <c:pt idx="17">
                  <c:v>84</c:v>
                </c:pt>
                <c:pt idx="18">
                  <c:v>83</c:v>
                </c:pt>
                <c:pt idx="19">
                  <c:v>82</c:v>
                </c:pt>
                <c:pt idx="20">
                  <c:v>81</c:v>
                </c:pt>
                <c:pt idx="21">
                  <c:v>80</c:v>
                </c:pt>
                <c:pt idx="22">
                  <c:v>79</c:v>
                </c:pt>
                <c:pt idx="23">
                  <c:v>78</c:v>
                </c:pt>
                <c:pt idx="24">
                  <c:v>77</c:v>
                </c:pt>
                <c:pt idx="25">
                  <c:v>76</c:v>
                </c:pt>
                <c:pt idx="26">
                  <c:v>75</c:v>
                </c:pt>
                <c:pt idx="27">
                  <c:v>74</c:v>
                </c:pt>
                <c:pt idx="28">
                  <c:v>73</c:v>
                </c:pt>
                <c:pt idx="29">
                  <c:v>72</c:v>
                </c:pt>
                <c:pt idx="30">
                  <c:v>71</c:v>
                </c:pt>
                <c:pt idx="31">
                  <c:v>70</c:v>
                </c:pt>
                <c:pt idx="32">
                  <c:v>69</c:v>
                </c:pt>
                <c:pt idx="33">
                  <c:v>68</c:v>
                </c:pt>
                <c:pt idx="34">
                  <c:v>67</c:v>
                </c:pt>
                <c:pt idx="35">
                  <c:v>66</c:v>
                </c:pt>
                <c:pt idx="36">
                  <c:v>65</c:v>
                </c:pt>
                <c:pt idx="37">
                  <c:v>64</c:v>
                </c:pt>
                <c:pt idx="38">
                  <c:v>63</c:v>
                </c:pt>
                <c:pt idx="39">
                  <c:v>62</c:v>
                </c:pt>
                <c:pt idx="40">
                  <c:v>61</c:v>
                </c:pt>
                <c:pt idx="41">
                  <c:v>60</c:v>
                </c:pt>
                <c:pt idx="42">
                  <c:v>59</c:v>
                </c:pt>
                <c:pt idx="43">
                  <c:v>58</c:v>
                </c:pt>
                <c:pt idx="44">
                  <c:v>57</c:v>
                </c:pt>
                <c:pt idx="45">
                  <c:v>56</c:v>
                </c:pt>
                <c:pt idx="46">
                  <c:v>55</c:v>
                </c:pt>
                <c:pt idx="47">
                  <c:v>54</c:v>
                </c:pt>
                <c:pt idx="48">
                  <c:v>53</c:v>
                </c:pt>
                <c:pt idx="49">
                  <c:v>52</c:v>
                </c:pt>
                <c:pt idx="50">
                  <c:v>51</c:v>
                </c:pt>
                <c:pt idx="51">
                  <c:v>50</c:v>
                </c:pt>
                <c:pt idx="52">
                  <c:v>49</c:v>
                </c:pt>
                <c:pt idx="53">
                  <c:v>48</c:v>
                </c:pt>
                <c:pt idx="54">
                  <c:v>47</c:v>
                </c:pt>
                <c:pt idx="55">
                  <c:v>46</c:v>
                </c:pt>
                <c:pt idx="56">
                  <c:v>45</c:v>
                </c:pt>
                <c:pt idx="57">
                  <c:v>44</c:v>
                </c:pt>
                <c:pt idx="58">
                  <c:v>43</c:v>
                </c:pt>
                <c:pt idx="59">
                  <c:v>42</c:v>
                </c:pt>
                <c:pt idx="60">
                  <c:v>41</c:v>
                </c:pt>
                <c:pt idx="61">
                  <c:v>40</c:v>
                </c:pt>
                <c:pt idx="62">
                  <c:v>39</c:v>
                </c:pt>
                <c:pt idx="63">
                  <c:v>38</c:v>
                </c:pt>
                <c:pt idx="64">
                  <c:v>37</c:v>
                </c:pt>
                <c:pt idx="65">
                  <c:v>36</c:v>
                </c:pt>
                <c:pt idx="66">
                  <c:v>35</c:v>
                </c:pt>
                <c:pt idx="67">
                  <c:v>34</c:v>
                </c:pt>
                <c:pt idx="68">
                  <c:v>33</c:v>
                </c:pt>
                <c:pt idx="69">
                  <c:v>32</c:v>
                </c:pt>
                <c:pt idx="70">
                  <c:v>31</c:v>
                </c:pt>
                <c:pt idx="71">
                  <c:v>30</c:v>
                </c:pt>
                <c:pt idx="72">
                  <c:v>29</c:v>
                </c:pt>
                <c:pt idx="73">
                  <c:v>28</c:v>
                </c:pt>
                <c:pt idx="74">
                  <c:v>27</c:v>
                </c:pt>
                <c:pt idx="75">
                  <c:v>26</c:v>
                </c:pt>
                <c:pt idx="76">
                  <c:v>25</c:v>
                </c:pt>
                <c:pt idx="77">
                  <c:v>24</c:v>
                </c:pt>
                <c:pt idx="78">
                  <c:v>23</c:v>
                </c:pt>
                <c:pt idx="79">
                  <c:v>22</c:v>
                </c:pt>
                <c:pt idx="80">
                  <c:v>21</c:v>
                </c:pt>
                <c:pt idx="81">
                  <c:v>20</c:v>
                </c:pt>
                <c:pt idx="82">
                  <c:v>19</c:v>
                </c:pt>
                <c:pt idx="83">
                  <c:v>18</c:v>
                </c:pt>
                <c:pt idx="84">
                  <c:v>17</c:v>
                </c:pt>
                <c:pt idx="85">
                  <c:v>16</c:v>
                </c:pt>
                <c:pt idx="86">
                  <c:v>15</c:v>
                </c:pt>
                <c:pt idx="87">
                  <c:v>14</c:v>
                </c:pt>
                <c:pt idx="88">
                  <c:v>13</c:v>
                </c:pt>
                <c:pt idx="89">
                  <c:v>12</c:v>
                </c:pt>
                <c:pt idx="90">
                  <c:v>11</c:v>
                </c:pt>
                <c:pt idx="91">
                  <c:v>10</c:v>
                </c:pt>
                <c:pt idx="92">
                  <c:v>9</c:v>
                </c:pt>
                <c:pt idx="93">
                  <c:v>8</c:v>
                </c:pt>
                <c:pt idx="94">
                  <c:v>7</c:v>
                </c:pt>
                <c:pt idx="95">
                  <c:v>6</c:v>
                </c:pt>
                <c:pt idx="96">
                  <c:v>5</c:v>
                </c:pt>
                <c:pt idx="97">
                  <c:v>4</c:v>
                </c:pt>
                <c:pt idx="98">
                  <c:v>3</c:v>
                </c:pt>
                <c:pt idx="99">
                  <c:v>2</c:v>
                </c:pt>
                <c:pt idx="100">
                  <c:v>1</c:v>
                </c:pt>
                <c:pt idx="101">
                  <c:v>0</c:v>
                </c:pt>
              </c:strCache>
            </c:strRef>
          </c:cat>
          <c:val>
            <c:numRef>
              <c:f>'result (2)'!$F$104:$F$205</c:f>
              <c:numCache>
                <c:formatCode>0%</c:formatCode>
                <c:ptCount val="102"/>
                <c:pt idx="0">
                  <c:v>8.6645253666653765E-2</c:v>
                </c:pt>
                <c:pt idx="1">
                  <c:v>0.51453117139429594</c:v>
                </c:pt>
                <c:pt idx="2">
                  <c:v>0.51549862621415576</c:v>
                </c:pt>
                <c:pt idx="3">
                  <c:v>0.51909755814403469</c:v>
                </c:pt>
                <c:pt idx="4">
                  <c:v>0.52494098525598853</c:v>
                </c:pt>
                <c:pt idx="5">
                  <c:v>0.52997175031926014</c:v>
                </c:pt>
                <c:pt idx="6">
                  <c:v>0.53643434851592431</c:v>
                </c:pt>
                <c:pt idx="7">
                  <c:v>0.54456096900274753</c:v>
                </c:pt>
                <c:pt idx="8">
                  <c:v>0.55261019310398207</c:v>
                </c:pt>
                <c:pt idx="9">
                  <c:v>0.56139468286831007</c:v>
                </c:pt>
                <c:pt idx="10">
                  <c:v>0.57017917263263806</c:v>
                </c:pt>
                <c:pt idx="11">
                  <c:v>0.57842188769784453</c:v>
                </c:pt>
                <c:pt idx="12">
                  <c:v>0.58681939553422857</c:v>
                </c:pt>
                <c:pt idx="13">
                  <c:v>0.59552648891296778</c:v>
                </c:pt>
                <c:pt idx="14">
                  <c:v>0.60477535699082852</c:v>
                </c:pt>
                <c:pt idx="15">
                  <c:v>0.61386943229751167</c:v>
                </c:pt>
                <c:pt idx="16">
                  <c:v>0.62331179133934445</c:v>
                </c:pt>
                <c:pt idx="17">
                  <c:v>0.63139971363337333</c:v>
                </c:pt>
                <c:pt idx="18">
                  <c:v>0.63968112689137413</c:v>
                </c:pt>
                <c:pt idx="19">
                  <c:v>0.64738206725745906</c:v>
                </c:pt>
                <c:pt idx="20">
                  <c:v>0.65477342208118883</c:v>
                </c:pt>
                <c:pt idx="21">
                  <c:v>0.66379010100228319</c:v>
                </c:pt>
                <c:pt idx="22">
                  <c:v>0.67168453233234005</c:v>
                </c:pt>
                <c:pt idx="23">
                  <c:v>0.67899849077048102</c:v>
                </c:pt>
                <c:pt idx="24">
                  <c:v>0.68720250764289303</c:v>
                </c:pt>
                <c:pt idx="25">
                  <c:v>0.69440037150265088</c:v>
                </c:pt>
                <c:pt idx="26">
                  <c:v>0.7013273480128478</c:v>
                </c:pt>
                <c:pt idx="27">
                  <c:v>0.70864130645098877</c:v>
                </c:pt>
                <c:pt idx="28">
                  <c:v>0.7159165666963353</c:v>
                </c:pt>
                <c:pt idx="29">
                  <c:v>0.72396579079756973</c:v>
                </c:pt>
                <c:pt idx="30">
                  <c:v>0.73046708718702835</c:v>
                </c:pt>
                <c:pt idx="31">
                  <c:v>0.73689098719089818</c:v>
                </c:pt>
                <c:pt idx="32">
                  <c:v>0.7429666034596184</c:v>
                </c:pt>
                <c:pt idx="33">
                  <c:v>0.74881003057157236</c:v>
                </c:pt>
                <c:pt idx="34">
                  <c:v>0.75519523238264774</c:v>
                </c:pt>
                <c:pt idx="35">
                  <c:v>0.76161913238651757</c:v>
                </c:pt>
                <c:pt idx="36">
                  <c:v>0.76812042877597619</c:v>
                </c:pt>
                <c:pt idx="37">
                  <c:v>0.7738477613095468</c:v>
                </c:pt>
                <c:pt idx="38">
                  <c:v>0.77880112998722961</c:v>
                </c:pt>
                <c:pt idx="39">
                  <c:v>0.78487674625594983</c:v>
                </c:pt>
                <c:pt idx="40">
                  <c:v>0.79095236252467005</c:v>
                </c:pt>
                <c:pt idx="41">
                  <c:v>0.79667969505824077</c:v>
                </c:pt>
                <c:pt idx="42">
                  <c:v>0.80263921674857786</c:v>
                </c:pt>
                <c:pt idx="43">
                  <c:v>0.80801826554699896</c:v>
                </c:pt>
                <c:pt idx="44">
                  <c:v>0.81246855771835458</c:v>
                </c:pt>
                <c:pt idx="45">
                  <c:v>0.81753802097442052</c:v>
                </c:pt>
                <c:pt idx="46">
                  <c:v>0.82330405170078558</c:v>
                </c:pt>
                <c:pt idx="47">
                  <c:v>0.8281026276072907</c:v>
                </c:pt>
                <c:pt idx="48">
                  <c:v>0.8327077125498239</c:v>
                </c:pt>
                <c:pt idx="49">
                  <c:v>0.83835764869780582</c:v>
                </c:pt>
                <c:pt idx="50">
                  <c:v>0.84276924267636699</c:v>
                </c:pt>
                <c:pt idx="51">
                  <c:v>0.84648426918462905</c:v>
                </c:pt>
                <c:pt idx="52">
                  <c:v>0.85159243063348944</c:v>
                </c:pt>
                <c:pt idx="53">
                  <c:v>0.85542355172013462</c:v>
                </c:pt>
                <c:pt idx="54">
                  <c:v>0.85998993846987348</c:v>
                </c:pt>
                <c:pt idx="55">
                  <c:v>0.86440153244843465</c:v>
                </c:pt>
                <c:pt idx="56">
                  <c:v>0.86931620293332301</c:v>
                </c:pt>
                <c:pt idx="57">
                  <c:v>0.87426957161100571</c:v>
                </c:pt>
                <c:pt idx="58">
                  <c:v>0.87852637281838941</c:v>
                </c:pt>
                <c:pt idx="59">
                  <c:v>0.88204790836267943</c:v>
                </c:pt>
                <c:pt idx="60">
                  <c:v>0.88587902944932473</c:v>
                </c:pt>
                <c:pt idx="61">
                  <c:v>0.88967145234317557</c:v>
                </c:pt>
                <c:pt idx="62">
                  <c:v>0.89338647885143763</c:v>
                </c:pt>
                <c:pt idx="63">
                  <c:v>0.89729499632367171</c:v>
                </c:pt>
                <c:pt idx="64">
                  <c:v>0.90116481560311135</c:v>
                </c:pt>
                <c:pt idx="65">
                  <c:v>0.9053055222321118</c:v>
                </c:pt>
                <c:pt idx="66">
                  <c:v>0.90836267946286908</c:v>
                </c:pt>
                <c:pt idx="67">
                  <c:v>0.91157462946480394</c:v>
                </c:pt>
                <c:pt idx="68">
                  <c:v>0.91521225958747732</c:v>
                </c:pt>
                <c:pt idx="69">
                  <c:v>0.91803722766146822</c:v>
                </c:pt>
                <c:pt idx="70">
                  <c:v>0.92128787585619754</c:v>
                </c:pt>
                <c:pt idx="71">
                  <c:v>0.92426763670136602</c:v>
                </c:pt>
                <c:pt idx="72">
                  <c:v>0.92732479393212341</c:v>
                </c:pt>
                <c:pt idx="73">
                  <c:v>0.92999496923493674</c:v>
                </c:pt>
                <c:pt idx="74">
                  <c:v>0.93316822104407726</c:v>
                </c:pt>
                <c:pt idx="75">
                  <c:v>0.93699934213072245</c:v>
                </c:pt>
                <c:pt idx="76">
                  <c:v>0.93982431020471346</c:v>
                </c:pt>
                <c:pt idx="77">
                  <c:v>0.94307495839944278</c:v>
                </c:pt>
                <c:pt idx="78">
                  <c:v>0.94617081382299451</c:v>
                </c:pt>
                <c:pt idx="79">
                  <c:v>0.94887968731860217</c:v>
                </c:pt>
                <c:pt idx="80">
                  <c:v>0.95124027707906045</c:v>
                </c:pt>
                <c:pt idx="81">
                  <c:v>0.95371696141790174</c:v>
                </c:pt>
                <c:pt idx="82">
                  <c:v>0.95627104214233194</c:v>
                </c:pt>
                <c:pt idx="83">
                  <c:v>0.95859293370999576</c:v>
                </c:pt>
                <c:pt idx="84">
                  <c:v>0.96091482527765948</c:v>
                </c:pt>
                <c:pt idx="85">
                  <c:v>0.96296582949576259</c:v>
                </c:pt>
                <c:pt idx="86">
                  <c:v>0.96505553190665994</c:v>
                </c:pt>
                <c:pt idx="87">
                  <c:v>0.96702913973917415</c:v>
                </c:pt>
                <c:pt idx="88">
                  <c:v>0.96908014395727715</c:v>
                </c:pt>
                <c:pt idx="89">
                  <c:v>0.97066676986184741</c:v>
                </c:pt>
                <c:pt idx="90">
                  <c:v>0.97252428311597849</c:v>
                </c:pt>
                <c:pt idx="91">
                  <c:v>0.97403351263495996</c:v>
                </c:pt>
                <c:pt idx="92">
                  <c:v>0.97531055299717506</c:v>
                </c:pt>
                <c:pt idx="93">
                  <c:v>0.97778723733601636</c:v>
                </c:pt>
                <c:pt idx="94">
                  <c:v>0.98010912890368018</c:v>
                </c:pt>
                <c:pt idx="95">
                  <c:v>0.98169575480825044</c:v>
                </c:pt>
                <c:pt idx="96">
                  <c:v>0.9832823807128207</c:v>
                </c:pt>
                <c:pt idx="97">
                  <c:v>0.98459811926783014</c:v>
                </c:pt>
                <c:pt idx="98">
                  <c:v>0.98630083975078364</c:v>
                </c:pt>
                <c:pt idx="99">
                  <c:v>0.98796486204094269</c:v>
                </c:pt>
                <c:pt idx="100">
                  <c:v>0.98959018613830729</c:v>
                </c:pt>
                <c:pt idx="10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6B-4A0E-A8C5-3CB01984AF3A}"/>
            </c:ext>
          </c:extLst>
        </c:ser>
        <c:ser>
          <c:idx val="0"/>
          <c:order val="1"/>
          <c:tx>
            <c:v>1 семестр (без ДОТ)</c:v>
          </c:tx>
          <c:spPr>
            <a:ln w="412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'result (2)'!$B$2:$B$103</c:f>
              <c:strCache>
                <c:ptCount val="102"/>
                <c:pt idx="0">
                  <c:v>&lt;20 слов</c:v>
                </c:pt>
                <c:pt idx="1">
                  <c:v>99%</c:v>
                </c:pt>
                <c:pt idx="2">
                  <c:v>98%</c:v>
                </c:pt>
                <c:pt idx="3">
                  <c:v>97%</c:v>
                </c:pt>
                <c:pt idx="4">
                  <c:v>96%</c:v>
                </c:pt>
                <c:pt idx="5">
                  <c:v>95%</c:v>
                </c:pt>
                <c:pt idx="6">
                  <c:v>94%</c:v>
                </c:pt>
                <c:pt idx="7">
                  <c:v>93%</c:v>
                </c:pt>
                <c:pt idx="8">
                  <c:v>92%</c:v>
                </c:pt>
                <c:pt idx="9">
                  <c:v>91%</c:v>
                </c:pt>
                <c:pt idx="10">
                  <c:v>90%</c:v>
                </c:pt>
                <c:pt idx="11">
                  <c:v>89%</c:v>
                </c:pt>
                <c:pt idx="12">
                  <c:v>88%</c:v>
                </c:pt>
                <c:pt idx="13">
                  <c:v>87%</c:v>
                </c:pt>
                <c:pt idx="14">
                  <c:v>86%</c:v>
                </c:pt>
                <c:pt idx="15">
                  <c:v>85%</c:v>
                </c:pt>
                <c:pt idx="16">
                  <c:v>84%</c:v>
                </c:pt>
                <c:pt idx="17">
                  <c:v>83%</c:v>
                </c:pt>
                <c:pt idx="18">
                  <c:v>82%</c:v>
                </c:pt>
                <c:pt idx="19">
                  <c:v>81%</c:v>
                </c:pt>
                <c:pt idx="20">
                  <c:v>80%</c:v>
                </c:pt>
                <c:pt idx="21">
                  <c:v>79%</c:v>
                </c:pt>
                <c:pt idx="22">
                  <c:v>78%</c:v>
                </c:pt>
                <c:pt idx="23">
                  <c:v>77%</c:v>
                </c:pt>
                <c:pt idx="24">
                  <c:v>76%</c:v>
                </c:pt>
                <c:pt idx="25">
                  <c:v>75%</c:v>
                </c:pt>
                <c:pt idx="26">
                  <c:v>74%</c:v>
                </c:pt>
                <c:pt idx="27">
                  <c:v>73%</c:v>
                </c:pt>
                <c:pt idx="28">
                  <c:v>72%</c:v>
                </c:pt>
                <c:pt idx="29">
                  <c:v>71%</c:v>
                </c:pt>
                <c:pt idx="30">
                  <c:v>70%</c:v>
                </c:pt>
                <c:pt idx="31">
                  <c:v>69%</c:v>
                </c:pt>
                <c:pt idx="32">
                  <c:v>68%</c:v>
                </c:pt>
                <c:pt idx="33">
                  <c:v>67%</c:v>
                </c:pt>
                <c:pt idx="34">
                  <c:v>66%</c:v>
                </c:pt>
                <c:pt idx="35">
                  <c:v>65%</c:v>
                </c:pt>
                <c:pt idx="36">
                  <c:v>64%</c:v>
                </c:pt>
                <c:pt idx="37">
                  <c:v>63%</c:v>
                </c:pt>
                <c:pt idx="38">
                  <c:v>62%</c:v>
                </c:pt>
                <c:pt idx="39">
                  <c:v>61%</c:v>
                </c:pt>
                <c:pt idx="40">
                  <c:v>60%</c:v>
                </c:pt>
                <c:pt idx="41">
                  <c:v>59%</c:v>
                </c:pt>
                <c:pt idx="42">
                  <c:v>58%</c:v>
                </c:pt>
                <c:pt idx="43">
                  <c:v>57%</c:v>
                </c:pt>
                <c:pt idx="44">
                  <c:v>56%</c:v>
                </c:pt>
                <c:pt idx="45">
                  <c:v>55%</c:v>
                </c:pt>
                <c:pt idx="46">
                  <c:v>54%</c:v>
                </c:pt>
                <c:pt idx="47">
                  <c:v>53%</c:v>
                </c:pt>
                <c:pt idx="48">
                  <c:v>52%</c:v>
                </c:pt>
                <c:pt idx="49">
                  <c:v>51%</c:v>
                </c:pt>
                <c:pt idx="50">
                  <c:v>50%</c:v>
                </c:pt>
                <c:pt idx="51">
                  <c:v>49%</c:v>
                </c:pt>
                <c:pt idx="52">
                  <c:v>48%</c:v>
                </c:pt>
                <c:pt idx="53">
                  <c:v>47%</c:v>
                </c:pt>
                <c:pt idx="54">
                  <c:v>46%</c:v>
                </c:pt>
                <c:pt idx="55">
                  <c:v>45%</c:v>
                </c:pt>
                <c:pt idx="56">
                  <c:v>44%</c:v>
                </c:pt>
                <c:pt idx="57">
                  <c:v>43%</c:v>
                </c:pt>
                <c:pt idx="58">
                  <c:v>42%</c:v>
                </c:pt>
                <c:pt idx="59">
                  <c:v>41%</c:v>
                </c:pt>
                <c:pt idx="60">
                  <c:v>40%</c:v>
                </c:pt>
                <c:pt idx="61">
                  <c:v>39%</c:v>
                </c:pt>
                <c:pt idx="62">
                  <c:v>38%</c:v>
                </c:pt>
                <c:pt idx="63">
                  <c:v>37%</c:v>
                </c:pt>
                <c:pt idx="64">
                  <c:v>36%</c:v>
                </c:pt>
                <c:pt idx="65">
                  <c:v>35%</c:v>
                </c:pt>
                <c:pt idx="66">
                  <c:v>34%</c:v>
                </c:pt>
                <c:pt idx="67">
                  <c:v>33%</c:v>
                </c:pt>
                <c:pt idx="68">
                  <c:v>32%</c:v>
                </c:pt>
                <c:pt idx="69">
                  <c:v>31%</c:v>
                </c:pt>
                <c:pt idx="70">
                  <c:v>30%</c:v>
                </c:pt>
                <c:pt idx="71">
                  <c:v>29%</c:v>
                </c:pt>
                <c:pt idx="72">
                  <c:v>28%</c:v>
                </c:pt>
                <c:pt idx="73">
                  <c:v>27%</c:v>
                </c:pt>
                <c:pt idx="74">
                  <c:v>26%</c:v>
                </c:pt>
                <c:pt idx="75">
                  <c:v>25%</c:v>
                </c:pt>
                <c:pt idx="76">
                  <c:v>24%</c:v>
                </c:pt>
                <c:pt idx="77">
                  <c:v>23%</c:v>
                </c:pt>
                <c:pt idx="78">
                  <c:v>22%</c:v>
                </c:pt>
                <c:pt idx="79">
                  <c:v>21%</c:v>
                </c:pt>
                <c:pt idx="80">
                  <c:v>20%</c:v>
                </c:pt>
                <c:pt idx="81">
                  <c:v>19%</c:v>
                </c:pt>
                <c:pt idx="82">
                  <c:v>18%</c:v>
                </c:pt>
                <c:pt idx="83">
                  <c:v>17%</c:v>
                </c:pt>
                <c:pt idx="84">
                  <c:v>16%</c:v>
                </c:pt>
                <c:pt idx="85">
                  <c:v>15%</c:v>
                </c:pt>
                <c:pt idx="86">
                  <c:v>14%</c:v>
                </c:pt>
                <c:pt idx="87">
                  <c:v>13%</c:v>
                </c:pt>
                <c:pt idx="88">
                  <c:v>12%</c:v>
                </c:pt>
                <c:pt idx="89">
                  <c:v>11%</c:v>
                </c:pt>
                <c:pt idx="90">
                  <c:v>10%</c:v>
                </c:pt>
                <c:pt idx="91">
                  <c:v>9%</c:v>
                </c:pt>
                <c:pt idx="92">
                  <c:v>8%</c:v>
                </c:pt>
                <c:pt idx="93">
                  <c:v>7%</c:v>
                </c:pt>
                <c:pt idx="94">
                  <c:v>6%</c:v>
                </c:pt>
                <c:pt idx="95">
                  <c:v>5%</c:v>
                </c:pt>
                <c:pt idx="96">
                  <c:v>4%</c:v>
                </c:pt>
                <c:pt idx="97">
                  <c:v>3%</c:v>
                </c:pt>
                <c:pt idx="98">
                  <c:v>2%</c:v>
                </c:pt>
                <c:pt idx="99">
                  <c:v>1%</c:v>
                </c:pt>
                <c:pt idx="100">
                  <c:v>0%</c:v>
                </c:pt>
                <c:pt idx="101">
                  <c:v>-1%</c:v>
                </c:pt>
              </c:strCache>
            </c:strRef>
          </c:cat>
          <c:val>
            <c:numRef>
              <c:f>'result (2)'!$F$2:$F$103</c:f>
              <c:numCache>
                <c:formatCode>0%</c:formatCode>
                <c:ptCount val="102"/>
                <c:pt idx="0">
                  <c:v>0.27251589769448414</c:v>
                </c:pt>
                <c:pt idx="1">
                  <c:v>0.71958427879093478</c:v>
                </c:pt>
                <c:pt idx="2">
                  <c:v>0.71987842115583944</c:v>
                </c:pt>
                <c:pt idx="3">
                  <c:v>0.72123707874611309</c:v>
                </c:pt>
                <c:pt idx="4">
                  <c:v>0.72354819732750653</c:v>
                </c:pt>
                <c:pt idx="5">
                  <c:v>0.72648962097655267</c:v>
                </c:pt>
                <c:pt idx="6">
                  <c:v>0.72994929545900211</c:v>
                </c:pt>
                <c:pt idx="7">
                  <c:v>0.73346499705857637</c:v>
                </c:pt>
                <c:pt idx="8">
                  <c:v>0.73783511219430209</c:v>
                </c:pt>
                <c:pt idx="9">
                  <c:v>0.74235930190212063</c:v>
                </c:pt>
                <c:pt idx="10">
                  <c:v>0.74726167465053084</c:v>
                </c:pt>
                <c:pt idx="11">
                  <c:v>0.75195394570972351</c:v>
                </c:pt>
                <c:pt idx="12">
                  <c:v>0.75670224388604079</c:v>
                </c:pt>
                <c:pt idx="13">
                  <c:v>0.761030338683923</c:v>
                </c:pt>
                <c:pt idx="14">
                  <c:v>0.76624086057651908</c:v>
                </c:pt>
                <c:pt idx="15">
                  <c:v>0.77054094181583888</c:v>
                </c:pt>
                <c:pt idx="16">
                  <c:v>0.77464492814522223</c:v>
                </c:pt>
                <c:pt idx="17">
                  <c:v>0.77932319242513381</c:v>
                </c:pt>
                <c:pt idx="18">
                  <c:v>0.7840854973807323</c:v>
                </c:pt>
                <c:pt idx="19">
                  <c:v>0.78824551082724037</c:v>
                </c:pt>
                <c:pt idx="20">
                  <c:v>0.79271367341793431</c:v>
                </c:pt>
                <c:pt idx="21">
                  <c:v>0.79746197159425158</c:v>
                </c:pt>
                <c:pt idx="22">
                  <c:v>0.80173403927500908</c:v>
                </c:pt>
                <c:pt idx="23">
                  <c:v>0.80575398492870554</c:v>
                </c:pt>
                <c:pt idx="24">
                  <c:v>0.80985797125808889</c:v>
                </c:pt>
                <c:pt idx="25">
                  <c:v>0.81424209317309582</c:v>
                </c:pt>
                <c:pt idx="26">
                  <c:v>0.81798190324116871</c:v>
                </c:pt>
                <c:pt idx="27">
                  <c:v>0.82181976076420993</c:v>
                </c:pt>
                <c:pt idx="28">
                  <c:v>0.82596576743143679</c:v>
                </c:pt>
                <c:pt idx="29">
                  <c:v>0.82959352326526037</c:v>
                </c:pt>
                <c:pt idx="30">
                  <c:v>0.83344538756758269</c:v>
                </c:pt>
                <c:pt idx="31">
                  <c:v>0.83715718407709327</c:v>
                </c:pt>
                <c:pt idx="32">
                  <c:v>0.84079894669019806</c:v>
                </c:pt>
                <c:pt idx="33">
                  <c:v>0.84432865506905341</c:v>
                </c:pt>
                <c:pt idx="34">
                  <c:v>0.84805445835784521</c:v>
                </c:pt>
                <c:pt idx="35">
                  <c:v>0.85102389556545366</c:v>
                </c:pt>
                <c:pt idx="36">
                  <c:v>0.85452559038574671</c:v>
                </c:pt>
                <c:pt idx="37">
                  <c:v>0.8576491021654481</c:v>
                </c:pt>
                <c:pt idx="38">
                  <c:v>0.86063254615233775</c:v>
                </c:pt>
                <c:pt idx="39">
                  <c:v>0.86503067484662577</c:v>
                </c:pt>
                <c:pt idx="40">
                  <c:v>0.86874247135613636</c:v>
                </c:pt>
                <c:pt idx="41">
                  <c:v>0.87192201025296245</c:v>
                </c:pt>
                <c:pt idx="42">
                  <c:v>0.87525562372188137</c:v>
                </c:pt>
                <c:pt idx="43">
                  <c:v>0.87826708126733344</c:v>
                </c:pt>
                <c:pt idx="44">
                  <c:v>0.88133456592991011</c:v>
                </c:pt>
                <c:pt idx="45">
                  <c:v>0.88430400313751856</c:v>
                </c:pt>
                <c:pt idx="46">
                  <c:v>0.88714737933159649</c:v>
                </c:pt>
                <c:pt idx="47">
                  <c:v>0.8898927080707062</c:v>
                </c:pt>
                <c:pt idx="48">
                  <c:v>0.89239992156203607</c:v>
                </c:pt>
                <c:pt idx="49">
                  <c:v>0.89564949435526797</c:v>
                </c:pt>
                <c:pt idx="50">
                  <c:v>0.89854889766647061</c:v>
                </c:pt>
                <c:pt idx="51">
                  <c:v>0.90132223996414262</c:v>
                </c:pt>
                <c:pt idx="52">
                  <c:v>0.90367537888337957</c:v>
                </c:pt>
                <c:pt idx="53">
                  <c:v>0.90661680253242571</c:v>
                </c:pt>
                <c:pt idx="54">
                  <c:v>0.90901196178950616</c:v>
                </c:pt>
                <c:pt idx="55">
                  <c:v>0.91167324985292886</c:v>
                </c:pt>
                <c:pt idx="56">
                  <c:v>0.91422248368210213</c:v>
                </c:pt>
                <c:pt idx="57">
                  <c:v>0.91663164971846378</c:v>
                </c:pt>
                <c:pt idx="58">
                  <c:v>0.91929293778188648</c:v>
                </c:pt>
                <c:pt idx="59">
                  <c:v>0.92178614449393503</c:v>
                </c:pt>
                <c:pt idx="60">
                  <c:v>0.92423733086814019</c:v>
                </c:pt>
                <c:pt idx="61">
                  <c:v>0.92689861893156289</c:v>
                </c:pt>
                <c:pt idx="62">
                  <c:v>0.92955990699498559</c:v>
                </c:pt>
                <c:pt idx="63">
                  <c:v>0.93174496456284839</c:v>
                </c:pt>
                <c:pt idx="64">
                  <c:v>0.93429419839202177</c:v>
                </c:pt>
                <c:pt idx="65">
                  <c:v>0.93656329663557158</c:v>
                </c:pt>
                <c:pt idx="66">
                  <c:v>0.93894444911337083</c:v>
                </c:pt>
                <c:pt idx="67">
                  <c:v>0.94122755413620196</c:v>
                </c:pt>
                <c:pt idx="68">
                  <c:v>0.94381880830321874</c:v>
                </c:pt>
                <c:pt idx="69">
                  <c:v>0.94607389976748746</c:v>
                </c:pt>
                <c:pt idx="70">
                  <c:v>0.94831498445247497</c:v>
                </c:pt>
                <c:pt idx="71">
                  <c:v>0.95028994033112024</c:v>
                </c:pt>
                <c:pt idx="72">
                  <c:v>0.95247499789898316</c:v>
                </c:pt>
                <c:pt idx="73">
                  <c:v>0.95478611648037648</c:v>
                </c:pt>
                <c:pt idx="74">
                  <c:v>0.95691514693111468</c:v>
                </c:pt>
                <c:pt idx="75">
                  <c:v>0.95924027229178921</c:v>
                </c:pt>
                <c:pt idx="76">
                  <c:v>0.96113118749474746</c:v>
                </c:pt>
                <c:pt idx="77">
                  <c:v>0.96281200100848807</c:v>
                </c:pt>
                <c:pt idx="78">
                  <c:v>0.96487099756282035</c:v>
                </c:pt>
                <c:pt idx="79">
                  <c:v>0.96680393310362212</c:v>
                </c:pt>
                <c:pt idx="80">
                  <c:v>0.96869484830658037</c:v>
                </c:pt>
                <c:pt idx="81">
                  <c:v>0.9704456957167269</c:v>
                </c:pt>
                <c:pt idx="82">
                  <c:v>0.97226657702327923</c:v>
                </c:pt>
                <c:pt idx="83">
                  <c:v>0.97407345155055047</c:v>
                </c:pt>
                <c:pt idx="84">
                  <c:v>0.97567022438860407</c:v>
                </c:pt>
                <c:pt idx="85">
                  <c:v>0.97712692943384594</c:v>
                </c:pt>
                <c:pt idx="86">
                  <c:v>0.97876572260974315</c:v>
                </c:pt>
                <c:pt idx="87">
                  <c:v>0.98018040731714151</c:v>
                </c:pt>
                <c:pt idx="88">
                  <c:v>0.98131495643891642</c:v>
                </c:pt>
                <c:pt idx="89">
                  <c:v>0.98250553267781604</c:v>
                </c:pt>
                <c:pt idx="90">
                  <c:v>0.98359806146174744</c:v>
                </c:pt>
                <c:pt idx="91">
                  <c:v>0.98453651567358602</c:v>
                </c:pt>
                <c:pt idx="92">
                  <c:v>0.98540493598901868</c:v>
                </c:pt>
                <c:pt idx="93">
                  <c:v>0.98614729529092082</c:v>
                </c:pt>
                <c:pt idx="94">
                  <c:v>0.98687564781354176</c:v>
                </c:pt>
                <c:pt idx="95">
                  <c:v>0.98732386475053924</c:v>
                </c:pt>
                <c:pt idx="96">
                  <c:v>0.9876880410118497</c:v>
                </c:pt>
                <c:pt idx="97">
                  <c:v>0.98812225116956609</c:v>
                </c:pt>
                <c:pt idx="98">
                  <c:v>0.98854245454800127</c:v>
                </c:pt>
                <c:pt idx="99">
                  <c:v>0.98894865114715524</c:v>
                </c:pt>
                <c:pt idx="100">
                  <c:v>0.98918676639493519</c:v>
                </c:pt>
                <c:pt idx="101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46B-4A0E-A8C5-3CB01984A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2161231"/>
        <c:axId val="224604463"/>
      </c:lineChart>
      <c:catAx>
        <c:axId val="19621612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Оригинальность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4604463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22460446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Количество работ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2161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26444515536477"/>
          <c:y val="0.15628800354261516"/>
          <c:w val="0.77830445506238322"/>
          <c:h val="0.57778365138452592"/>
        </c:manualLayout>
      </c:layout>
      <c:lineChart>
        <c:grouping val="standard"/>
        <c:varyColors val="0"/>
        <c:ser>
          <c:idx val="1"/>
          <c:order val="0"/>
          <c:tx>
            <c:v>2 семестр (ДОТ)</c:v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'result (2)'!$B$2:$B$102</c:f>
              <c:strCache>
                <c:ptCount val="101"/>
                <c:pt idx="0">
                  <c:v>&lt;20 слов</c:v>
                </c:pt>
                <c:pt idx="1">
                  <c:v>99%</c:v>
                </c:pt>
                <c:pt idx="2">
                  <c:v>98%</c:v>
                </c:pt>
                <c:pt idx="3">
                  <c:v>97%</c:v>
                </c:pt>
                <c:pt idx="4">
                  <c:v>96%</c:v>
                </c:pt>
                <c:pt idx="5">
                  <c:v>95%</c:v>
                </c:pt>
                <c:pt idx="6">
                  <c:v>94%</c:v>
                </c:pt>
                <c:pt idx="7">
                  <c:v>93%</c:v>
                </c:pt>
                <c:pt idx="8">
                  <c:v>92%</c:v>
                </c:pt>
                <c:pt idx="9">
                  <c:v>91%</c:v>
                </c:pt>
                <c:pt idx="10">
                  <c:v>90%</c:v>
                </c:pt>
                <c:pt idx="11">
                  <c:v>89%</c:v>
                </c:pt>
                <c:pt idx="12">
                  <c:v>88%</c:v>
                </c:pt>
                <c:pt idx="13">
                  <c:v>87%</c:v>
                </c:pt>
                <c:pt idx="14">
                  <c:v>86%</c:v>
                </c:pt>
                <c:pt idx="15">
                  <c:v>85%</c:v>
                </c:pt>
                <c:pt idx="16">
                  <c:v>84%</c:v>
                </c:pt>
                <c:pt idx="17">
                  <c:v>83%</c:v>
                </c:pt>
                <c:pt idx="18">
                  <c:v>82%</c:v>
                </c:pt>
                <c:pt idx="19">
                  <c:v>81%</c:v>
                </c:pt>
                <c:pt idx="20">
                  <c:v>80%</c:v>
                </c:pt>
                <c:pt idx="21">
                  <c:v>79%</c:v>
                </c:pt>
                <c:pt idx="22">
                  <c:v>78%</c:v>
                </c:pt>
                <c:pt idx="23">
                  <c:v>77%</c:v>
                </c:pt>
                <c:pt idx="24">
                  <c:v>76%</c:v>
                </c:pt>
                <c:pt idx="25">
                  <c:v>75%</c:v>
                </c:pt>
                <c:pt idx="26">
                  <c:v>74%</c:v>
                </c:pt>
                <c:pt idx="27">
                  <c:v>73%</c:v>
                </c:pt>
                <c:pt idx="28">
                  <c:v>72%</c:v>
                </c:pt>
                <c:pt idx="29">
                  <c:v>71%</c:v>
                </c:pt>
                <c:pt idx="30">
                  <c:v>70%</c:v>
                </c:pt>
                <c:pt idx="31">
                  <c:v>69%</c:v>
                </c:pt>
                <c:pt idx="32">
                  <c:v>68%</c:v>
                </c:pt>
                <c:pt idx="33">
                  <c:v>67%</c:v>
                </c:pt>
                <c:pt idx="34">
                  <c:v>66%</c:v>
                </c:pt>
                <c:pt idx="35">
                  <c:v>65%</c:v>
                </c:pt>
                <c:pt idx="36">
                  <c:v>64%</c:v>
                </c:pt>
                <c:pt idx="37">
                  <c:v>63%</c:v>
                </c:pt>
                <c:pt idx="38">
                  <c:v>62%</c:v>
                </c:pt>
                <c:pt idx="39">
                  <c:v>61%</c:v>
                </c:pt>
                <c:pt idx="40">
                  <c:v>60%</c:v>
                </c:pt>
                <c:pt idx="41">
                  <c:v>59%</c:v>
                </c:pt>
                <c:pt idx="42">
                  <c:v>58%</c:v>
                </c:pt>
                <c:pt idx="43">
                  <c:v>57%</c:v>
                </c:pt>
                <c:pt idx="44">
                  <c:v>56%</c:v>
                </c:pt>
                <c:pt idx="45">
                  <c:v>55%</c:v>
                </c:pt>
                <c:pt idx="46">
                  <c:v>54%</c:v>
                </c:pt>
                <c:pt idx="47">
                  <c:v>53%</c:v>
                </c:pt>
                <c:pt idx="48">
                  <c:v>52%</c:v>
                </c:pt>
                <c:pt idx="49">
                  <c:v>51%</c:v>
                </c:pt>
                <c:pt idx="50">
                  <c:v>50%</c:v>
                </c:pt>
                <c:pt idx="51">
                  <c:v>49%</c:v>
                </c:pt>
                <c:pt idx="52">
                  <c:v>48%</c:v>
                </c:pt>
                <c:pt idx="53">
                  <c:v>47%</c:v>
                </c:pt>
                <c:pt idx="54">
                  <c:v>46%</c:v>
                </c:pt>
                <c:pt idx="55">
                  <c:v>45%</c:v>
                </c:pt>
                <c:pt idx="56">
                  <c:v>44%</c:v>
                </c:pt>
                <c:pt idx="57">
                  <c:v>43%</c:v>
                </c:pt>
                <c:pt idx="58">
                  <c:v>42%</c:v>
                </c:pt>
                <c:pt idx="59">
                  <c:v>41%</c:v>
                </c:pt>
                <c:pt idx="60">
                  <c:v>40%</c:v>
                </c:pt>
                <c:pt idx="61">
                  <c:v>39%</c:v>
                </c:pt>
                <c:pt idx="62">
                  <c:v>38%</c:v>
                </c:pt>
                <c:pt idx="63">
                  <c:v>37%</c:v>
                </c:pt>
                <c:pt idx="64">
                  <c:v>36%</c:v>
                </c:pt>
                <c:pt idx="65">
                  <c:v>35%</c:v>
                </c:pt>
                <c:pt idx="66">
                  <c:v>34%</c:v>
                </c:pt>
                <c:pt idx="67">
                  <c:v>33%</c:v>
                </c:pt>
                <c:pt idx="68">
                  <c:v>32%</c:v>
                </c:pt>
                <c:pt idx="69">
                  <c:v>31%</c:v>
                </c:pt>
                <c:pt idx="70">
                  <c:v>30%</c:v>
                </c:pt>
                <c:pt idx="71">
                  <c:v>29%</c:v>
                </c:pt>
                <c:pt idx="72">
                  <c:v>28%</c:v>
                </c:pt>
                <c:pt idx="73">
                  <c:v>27%</c:v>
                </c:pt>
                <c:pt idx="74">
                  <c:v>26%</c:v>
                </c:pt>
                <c:pt idx="75">
                  <c:v>25%</c:v>
                </c:pt>
                <c:pt idx="76">
                  <c:v>24%</c:v>
                </c:pt>
                <c:pt idx="77">
                  <c:v>23%</c:v>
                </c:pt>
                <c:pt idx="78">
                  <c:v>22%</c:v>
                </c:pt>
                <c:pt idx="79">
                  <c:v>21%</c:v>
                </c:pt>
                <c:pt idx="80">
                  <c:v>20%</c:v>
                </c:pt>
                <c:pt idx="81">
                  <c:v>19%</c:v>
                </c:pt>
                <c:pt idx="82">
                  <c:v>18%</c:v>
                </c:pt>
                <c:pt idx="83">
                  <c:v>17%</c:v>
                </c:pt>
                <c:pt idx="84">
                  <c:v>16%</c:v>
                </c:pt>
                <c:pt idx="85">
                  <c:v>15%</c:v>
                </c:pt>
                <c:pt idx="86">
                  <c:v>14%</c:v>
                </c:pt>
                <c:pt idx="87">
                  <c:v>13%</c:v>
                </c:pt>
                <c:pt idx="88">
                  <c:v>12%</c:v>
                </c:pt>
                <c:pt idx="89">
                  <c:v>11%</c:v>
                </c:pt>
                <c:pt idx="90">
                  <c:v>10%</c:v>
                </c:pt>
                <c:pt idx="91">
                  <c:v>9%</c:v>
                </c:pt>
                <c:pt idx="92">
                  <c:v>8%</c:v>
                </c:pt>
                <c:pt idx="93">
                  <c:v>7%</c:v>
                </c:pt>
                <c:pt idx="94">
                  <c:v>6%</c:v>
                </c:pt>
                <c:pt idx="95">
                  <c:v>5%</c:v>
                </c:pt>
                <c:pt idx="96">
                  <c:v>4%</c:v>
                </c:pt>
                <c:pt idx="97">
                  <c:v>3%</c:v>
                </c:pt>
                <c:pt idx="98">
                  <c:v>2%</c:v>
                </c:pt>
                <c:pt idx="99">
                  <c:v>1%</c:v>
                </c:pt>
                <c:pt idx="100">
                  <c:v>0%</c:v>
                </c:pt>
              </c:strCache>
            </c:strRef>
          </c:cat>
          <c:val>
            <c:numRef>
              <c:f>'result (2)'!$C$104:$C$204</c:f>
              <c:numCache>
                <c:formatCode>General</c:formatCode>
                <c:ptCount val="101"/>
                <c:pt idx="0">
                  <c:v>79.9482</c:v>
                </c:pt>
                <c:pt idx="1">
                  <c:v>80.152900000000002</c:v>
                </c:pt>
                <c:pt idx="2">
                  <c:v>87</c:v>
                </c:pt>
                <c:pt idx="3">
                  <c:v>87.354799999999997</c:v>
                </c:pt>
                <c:pt idx="4">
                  <c:v>85.377499999999998</c:v>
                </c:pt>
                <c:pt idx="5">
                  <c:v>85.0154</c:v>
                </c:pt>
                <c:pt idx="6">
                  <c:v>83.975999999999999</c:v>
                </c:pt>
                <c:pt idx="7">
                  <c:v>82.714299999999994</c:v>
                </c:pt>
                <c:pt idx="8">
                  <c:v>83.663499999999999</c:v>
                </c:pt>
                <c:pt idx="9">
                  <c:v>82.691599999999994</c:v>
                </c:pt>
                <c:pt idx="10">
                  <c:v>82.268699999999995</c:v>
                </c:pt>
                <c:pt idx="11">
                  <c:v>82.23</c:v>
                </c:pt>
                <c:pt idx="12">
                  <c:v>80.723500000000001</c:v>
                </c:pt>
                <c:pt idx="13">
                  <c:v>80.382199999999997</c:v>
                </c:pt>
                <c:pt idx="14">
                  <c:v>81.644400000000005</c:v>
                </c:pt>
                <c:pt idx="15">
                  <c:v>80.0809</c:v>
                </c:pt>
                <c:pt idx="16">
                  <c:v>79.090199999999996</c:v>
                </c:pt>
                <c:pt idx="17">
                  <c:v>79.712900000000005</c:v>
                </c:pt>
                <c:pt idx="18">
                  <c:v>80.056100000000001</c:v>
                </c:pt>
                <c:pt idx="19">
                  <c:v>78.954800000000006</c:v>
                </c:pt>
                <c:pt idx="20">
                  <c:v>78.068100000000001</c:v>
                </c:pt>
                <c:pt idx="21">
                  <c:v>79.763900000000007</c:v>
                </c:pt>
                <c:pt idx="22">
                  <c:v>78.975499999999997</c:v>
                </c:pt>
                <c:pt idx="23">
                  <c:v>79.486800000000002</c:v>
                </c:pt>
                <c:pt idx="24">
                  <c:v>80.806600000000003</c:v>
                </c:pt>
                <c:pt idx="25">
                  <c:v>79.344099999999997</c:v>
                </c:pt>
                <c:pt idx="26">
                  <c:v>79.821200000000005</c:v>
                </c:pt>
                <c:pt idx="27">
                  <c:v>79.158699999999996</c:v>
                </c:pt>
                <c:pt idx="28">
                  <c:v>79.037199999999999</c:v>
                </c:pt>
                <c:pt idx="29">
                  <c:v>79.605800000000002</c:v>
                </c:pt>
                <c:pt idx="30">
                  <c:v>78.756</c:v>
                </c:pt>
                <c:pt idx="31">
                  <c:v>78.837299999999999</c:v>
                </c:pt>
                <c:pt idx="32">
                  <c:v>78.458600000000004</c:v>
                </c:pt>
                <c:pt idx="33">
                  <c:v>79.052999999999997</c:v>
                </c:pt>
                <c:pt idx="34">
                  <c:v>79.284800000000004</c:v>
                </c:pt>
                <c:pt idx="35">
                  <c:v>79.060199999999995</c:v>
                </c:pt>
                <c:pt idx="36">
                  <c:v>79.381</c:v>
                </c:pt>
                <c:pt idx="37">
                  <c:v>77.567599999999999</c:v>
                </c:pt>
                <c:pt idx="38">
                  <c:v>79.101600000000005</c:v>
                </c:pt>
                <c:pt idx="39">
                  <c:v>80.057299999999998</c:v>
                </c:pt>
                <c:pt idx="40">
                  <c:v>79.687899999999999</c:v>
                </c:pt>
                <c:pt idx="41">
                  <c:v>78.628399999999999</c:v>
                </c:pt>
                <c:pt idx="42">
                  <c:v>77.837699999999998</c:v>
                </c:pt>
                <c:pt idx="43">
                  <c:v>77.222999999999999</c:v>
                </c:pt>
                <c:pt idx="44">
                  <c:v>76.730400000000003</c:v>
                </c:pt>
                <c:pt idx="45">
                  <c:v>78.984700000000004</c:v>
                </c:pt>
                <c:pt idx="46">
                  <c:v>75.630899999999997</c:v>
                </c:pt>
                <c:pt idx="47">
                  <c:v>78.846800000000002</c:v>
                </c:pt>
                <c:pt idx="48">
                  <c:v>77.403400000000005</c:v>
                </c:pt>
                <c:pt idx="49">
                  <c:v>77.602699999999999</c:v>
                </c:pt>
                <c:pt idx="50">
                  <c:v>76.473699999999994</c:v>
                </c:pt>
                <c:pt idx="51">
                  <c:v>78.302099999999996</c:v>
                </c:pt>
                <c:pt idx="52">
                  <c:v>77.386399999999995</c:v>
                </c:pt>
                <c:pt idx="53">
                  <c:v>76.979799999999997</c:v>
                </c:pt>
                <c:pt idx="54">
                  <c:v>77.050799999999995</c:v>
                </c:pt>
                <c:pt idx="55">
                  <c:v>77.631600000000006</c:v>
                </c:pt>
                <c:pt idx="56">
                  <c:v>74.157499999999999</c:v>
                </c:pt>
                <c:pt idx="57">
                  <c:v>78.554699999999997</c:v>
                </c:pt>
                <c:pt idx="58">
                  <c:v>76.909099999999995</c:v>
                </c:pt>
                <c:pt idx="59">
                  <c:v>76.538499999999999</c:v>
                </c:pt>
                <c:pt idx="60">
                  <c:v>75.646500000000003</c:v>
                </c:pt>
                <c:pt idx="61">
                  <c:v>78.479600000000005</c:v>
                </c:pt>
                <c:pt idx="62">
                  <c:v>78.760400000000004</c:v>
                </c:pt>
                <c:pt idx="63">
                  <c:v>76.9208</c:v>
                </c:pt>
                <c:pt idx="64">
                  <c:v>74.94</c:v>
                </c:pt>
                <c:pt idx="65">
                  <c:v>76.233599999999996</c:v>
                </c:pt>
                <c:pt idx="66">
                  <c:v>75.240499999999997</c:v>
                </c:pt>
                <c:pt idx="67">
                  <c:v>77.457800000000006</c:v>
                </c:pt>
                <c:pt idx="68">
                  <c:v>75.723399999999998</c:v>
                </c:pt>
                <c:pt idx="69">
                  <c:v>77.205500000000001</c:v>
                </c:pt>
                <c:pt idx="70">
                  <c:v>72.357100000000003</c:v>
                </c:pt>
                <c:pt idx="71">
                  <c:v>76.857100000000003</c:v>
                </c:pt>
                <c:pt idx="72">
                  <c:v>76.696200000000005</c:v>
                </c:pt>
                <c:pt idx="73">
                  <c:v>74.028999999999996</c:v>
                </c:pt>
                <c:pt idx="74">
                  <c:v>73.341499999999996</c:v>
                </c:pt>
                <c:pt idx="75">
                  <c:v>77.838399999999993</c:v>
                </c:pt>
                <c:pt idx="76">
                  <c:v>73.794499999999999</c:v>
                </c:pt>
                <c:pt idx="77">
                  <c:v>73.381</c:v>
                </c:pt>
                <c:pt idx="78">
                  <c:v>76.3</c:v>
                </c:pt>
                <c:pt idx="79">
                  <c:v>76.957099999999997</c:v>
                </c:pt>
                <c:pt idx="80">
                  <c:v>75.819699999999997</c:v>
                </c:pt>
                <c:pt idx="81">
                  <c:v>76.625</c:v>
                </c:pt>
                <c:pt idx="82">
                  <c:v>72.787899999999993</c:v>
                </c:pt>
                <c:pt idx="83">
                  <c:v>73.333299999999994</c:v>
                </c:pt>
                <c:pt idx="84">
                  <c:v>69.916700000000006</c:v>
                </c:pt>
                <c:pt idx="85">
                  <c:v>74.886799999999994</c:v>
                </c:pt>
                <c:pt idx="86">
                  <c:v>68.888900000000007</c:v>
                </c:pt>
                <c:pt idx="87">
                  <c:v>62.196100000000001</c:v>
                </c:pt>
                <c:pt idx="88">
                  <c:v>57.283000000000001</c:v>
                </c:pt>
                <c:pt idx="89">
                  <c:v>59.9756</c:v>
                </c:pt>
                <c:pt idx="90">
                  <c:v>57.395800000000001</c:v>
                </c:pt>
                <c:pt idx="91">
                  <c:v>61.230800000000002</c:v>
                </c:pt>
                <c:pt idx="92">
                  <c:v>55.757599999999996</c:v>
                </c:pt>
                <c:pt idx="93">
                  <c:v>61.328099999999999</c:v>
                </c:pt>
                <c:pt idx="94">
                  <c:v>62.216700000000003</c:v>
                </c:pt>
                <c:pt idx="95">
                  <c:v>60.219499999999996</c:v>
                </c:pt>
                <c:pt idx="96">
                  <c:v>66.341499999999996</c:v>
                </c:pt>
                <c:pt idx="97">
                  <c:v>56.147100000000002</c:v>
                </c:pt>
                <c:pt idx="98">
                  <c:v>64.863600000000005</c:v>
                </c:pt>
                <c:pt idx="99">
                  <c:v>68.7209</c:v>
                </c:pt>
                <c:pt idx="100">
                  <c:v>55.785699999999999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87D1-45A2-B816-EB18139E8332}"/>
            </c:ext>
          </c:extLst>
        </c:ser>
        <c:ser>
          <c:idx val="0"/>
          <c:order val="1"/>
          <c:tx>
            <c:v>1 семестр (без ДОТ)</c:v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'result (2)'!$B$2:$B$102</c:f>
              <c:strCache>
                <c:ptCount val="101"/>
                <c:pt idx="0">
                  <c:v>&lt;20 слов</c:v>
                </c:pt>
                <c:pt idx="1">
                  <c:v>99%</c:v>
                </c:pt>
                <c:pt idx="2">
                  <c:v>98%</c:v>
                </c:pt>
                <c:pt idx="3">
                  <c:v>97%</c:v>
                </c:pt>
                <c:pt idx="4">
                  <c:v>96%</c:v>
                </c:pt>
                <c:pt idx="5">
                  <c:v>95%</c:v>
                </c:pt>
                <c:pt idx="6">
                  <c:v>94%</c:v>
                </c:pt>
                <c:pt idx="7">
                  <c:v>93%</c:v>
                </c:pt>
                <c:pt idx="8">
                  <c:v>92%</c:v>
                </c:pt>
                <c:pt idx="9">
                  <c:v>91%</c:v>
                </c:pt>
                <c:pt idx="10">
                  <c:v>90%</c:v>
                </c:pt>
                <c:pt idx="11">
                  <c:v>89%</c:v>
                </c:pt>
                <c:pt idx="12">
                  <c:v>88%</c:v>
                </c:pt>
                <c:pt idx="13">
                  <c:v>87%</c:v>
                </c:pt>
                <c:pt idx="14">
                  <c:v>86%</c:v>
                </c:pt>
                <c:pt idx="15">
                  <c:v>85%</c:v>
                </c:pt>
                <c:pt idx="16">
                  <c:v>84%</c:v>
                </c:pt>
                <c:pt idx="17">
                  <c:v>83%</c:v>
                </c:pt>
                <c:pt idx="18">
                  <c:v>82%</c:v>
                </c:pt>
                <c:pt idx="19">
                  <c:v>81%</c:v>
                </c:pt>
                <c:pt idx="20">
                  <c:v>80%</c:v>
                </c:pt>
                <c:pt idx="21">
                  <c:v>79%</c:v>
                </c:pt>
                <c:pt idx="22">
                  <c:v>78%</c:v>
                </c:pt>
                <c:pt idx="23">
                  <c:v>77%</c:v>
                </c:pt>
                <c:pt idx="24">
                  <c:v>76%</c:v>
                </c:pt>
                <c:pt idx="25">
                  <c:v>75%</c:v>
                </c:pt>
                <c:pt idx="26">
                  <c:v>74%</c:v>
                </c:pt>
                <c:pt idx="27">
                  <c:v>73%</c:v>
                </c:pt>
                <c:pt idx="28">
                  <c:v>72%</c:v>
                </c:pt>
                <c:pt idx="29">
                  <c:v>71%</c:v>
                </c:pt>
                <c:pt idx="30">
                  <c:v>70%</c:v>
                </c:pt>
                <c:pt idx="31">
                  <c:v>69%</c:v>
                </c:pt>
                <c:pt idx="32">
                  <c:v>68%</c:v>
                </c:pt>
                <c:pt idx="33">
                  <c:v>67%</c:v>
                </c:pt>
                <c:pt idx="34">
                  <c:v>66%</c:v>
                </c:pt>
                <c:pt idx="35">
                  <c:v>65%</c:v>
                </c:pt>
                <c:pt idx="36">
                  <c:v>64%</c:v>
                </c:pt>
                <c:pt idx="37">
                  <c:v>63%</c:v>
                </c:pt>
                <c:pt idx="38">
                  <c:v>62%</c:v>
                </c:pt>
                <c:pt idx="39">
                  <c:v>61%</c:v>
                </c:pt>
                <c:pt idx="40">
                  <c:v>60%</c:v>
                </c:pt>
                <c:pt idx="41">
                  <c:v>59%</c:v>
                </c:pt>
                <c:pt idx="42">
                  <c:v>58%</c:v>
                </c:pt>
                <c:pt idx="43">
                  <c:v>57%</c:v>
                </c:pt>
                <c:pt idx="44">
                  <c:v>56%</c:v>
                </c:pt>
                <c:pt idx="45">
                  <c:v>55%</c:v>
                </c:pt>
                <c:pt idx="46">
                  <c:v>54%</c:v>
                </c:pt>
                <c:pt idx="47">
                  <c:v>53%</c:v>
                </c:pt>
                <c:pt idx="48">
                  <c:v>52%</c:v>
                </c:pt>
                <c:pt idx="49">
                  <c:v>51%</c:v>
                </c:pt>
                <c:pt idx="50">
                  <c:v>50%</c:v>
                </c:pt>
                <c:pt idx="51">
                  <c:v>49%</c:v>
                </c:pt>
                <c:pt idx="52">
                  <c:v>48%</c:v>
                </c:pt>
                <c:pt idx="53">
                  <c:v>47%</c:v>
                </c:pt>
                <c:pt idx="54">
                  <c:v>46%</c:v>
                </c:pt>
                <c:pt idx="55">
                  <c:v>45%</c:v>
                </c:pt>
                <c:pt idx="56">
                  <c:v>44%</c:v>
                </c:pt>
                <c:pt idx="57">
                  <c:v>43%</c:v>
                </c:pt>
                <c:pt idx="58">
                  <c:v>42%</c:v>
                </c:pt>
                <c:pt idx="59">
                  <c:v>41%</c:v>
                </c:pt>
                <c:pt idx="60">
                  <c:v>40%</c:v>
                </c:pt>
                <c:pt idx="61">
                  <c:v>39%</c:v>
                </c:pt>
                <c:pt idx="62">
                  <c:v>38%</c:v>
                </c:pt>
                <c:pt idx="63">
                  <c:v>37%</c:v>
                </c:pt>
                <c:pt idx="64">
                  <c:v>36%</c:v>
                </c:pt>
                <c:pt idx="65">
                  <c:v>35%</c:v>
                </c:pt>
                <c:pt idx="66">
                  <c:v>34%</c:v>
                </c:pt>
                <c:pt idx="67">
                  <c:v>33%</c:v>
                </c:pt>
                <c:pt idx="68">
                  <c:v>32%</c:v>
                </c:pt>
                <c:pt idx="69">
                  <c:v>31%</c:v>
                </c:pt>
                <c:pt idx="70">
                  <c:v>30%</c:v>
                </c:pt>
                <c:pt idx="71">
                  <c:v>29%</c:v>
                </c:pt>
                <c:pt idx="72">
                  <c:v>28%</c:v>
                </c:pt>
                <c:pt idx="73">
                  <c:v>27%</c:v>
                </c:pt>
                <c:pt idx="74">
                  <c:v>26%</c:v>
                </c:pt>
                <c:pt idx="75">
                  <c:v>25%</c:v>
                </c:pt>
                <c:pt idx="76">
                  <c:v>24%</c:v>
                </c:pt>
                <c:pt idx="77">
                  <c:v>23%</c:v>
                </c:pt>
                <c:pt idx="78">
                  <c:v>22%</c:v>
                </c:pt>
                <c:pt idx="79">
                  <c:v>21%</c:v>
                </c:pt>
                <c:pt idx="80">
                  <c:v>20%</c:v>
                </c:pt>
                <c:pt idx="81">
                  <c:v>19%</c:v>
                </c:pt>
                <c:pt idx="82">
                  <c:v>18%</c:v>
                </c:pt>
                <c:pt idx="83">
                  <c:v>17%</c:v>
                </c:pt>
                <c:pt idx="84">
                  <c:v>16%</c:v>
                </c:pt>
                <c:pt idx="85">
                  <c:v>15%</c:v>
                </c:pt>
                <c:pt idx="86">
                  <c:v>14%</c:v>
                </c:pt>
                <c:pt idx="87">
                  <c:v>13%</c:v>
                </c:pt>
                <c:pt idx="88">
                  <c:v>12%</c:v>
                </c:pt>
                <c:pt idx="89">
                  <c:v>11%</c:v>
                </c:pt>
                <c:pt idx="90">
                  <c:v>10%</c:v>
                </c:pt>
                <c:pt idx="91">
                  <c:v>9%</c:v>
                </c:pt>
                <c:pt idx="92">
                  <c:v>8%</c:v>
                </c:pt>
                <c:pt idx="93">
                  <c:v>7%</c:v>
                </c:pt>
                <c:pt idx="94">
                  <c:v>6%</c:v>
                </c:pt>
                <c:pt idx="95">
                  <c:v>5%</c:v>
                </c:pt>
                <c:pt idx="96">
                  <c:v>4%</c:v>
                </c:pt>
                <c:pt idx="97">
                  <c:v>3%</c:v>
                </c:pt>
                <c:pt idx="98">
                  <c:v>2%</c:v>
                </c:pt>
                <c:pt idx="99">
                  <c:v>1%</c:v>
                </c:pt>
                <c:pt idx="100">
                  <c:v>0%</c:v>
                </c:pt>
              </c:strCache>
            </c:strRef>
          </c:cat>
          <c:val>
            <c:numRef>
              <c:f>'result (2)'!$C$2:$C$102</c:f>
              <c:numCache>
                <c:formatCode>General</c:formatCode>
                <c:ptCount val="101"/>
                <c:pt idx="0">
                  <c:v>66.497900000000001</c:v>
                </c:pt>
                <c:pt idx="1">
                  <c:v>73.825699999999998</c:v>
                </c:pt>
                <c:pt idx="2">
                  <c:v>84.523799999999994</c:v>
                </c:pt>
                <c:pt idx="3">
                  <c:v>87.113399999999999</c:v>
                </c:pt>
                <c:pt idx="4">
                  <c:v>85.048500000000004</c:v>
                </c:pt>
                <c:pt idx="5">
                  <c:v>82.823800000000006</c:v>
                </c:pt>
                <c:pt idx="6">
                  <c:v>81.542500000000004</c:v>
                </c:pt>
                <c:pt idx="7">
                  <c:v>79.717100000000002</c:v>
                </c:pt>
                <c:pt idx="8">
                  <c:v>80.137799999999999</c:v>
                </c:pt>
                <c:pt idx="9">
                  <c:v>80.142399999999995</c:v>
                </c:pt>
                <c:pt idx="10">
                  <c:v>78.425700000000006</c:v>
                </c:pt>
                <c:pt idx="11">
                  <c:v>77.802999999999997</c:v>
                </c:pt>
                <c:pt idx="12">
                  <c:v>79.144499999999994</c:v>
                </c:pt>
                <c:pt idx="13">
                  <c:v>76.899699999999996</c:v>
                </c:pt>
                <c:pt idx="14">
                  <c:v>76.698899999999995</c:v>
                </c:pt>
                <c:pt idx="15">
                  <c:v>77.433199999999999</c:v>
                </c:pt>
                <c:pt idx="16">
                  <c:v>74.880499999999998</c:v>
                </c:pt>
                <c:pt idx="17">
                  <c:v>73.125699999999995</c:v>
                </c:pt>
                <c:pt idx="18">
                  <c:v>75.261799999999994</c:v>
                </c:pt>
                <c:pt idx="19">
                  <c:v>76.407399999999996</c:v>
                </c:pt>
                <c:pt idx="20">
                  <c:v>73.802499999999995</c:v>
                </c:pt>
                <c:pt idx="21">
                  <c:v>75.345100000000002</c:v>
                </c:pt>
                <c:pt idx="22">
                  <c:v>74.350800000000007</c:v>
                </c:pt>
                <c:pt idx="23">
                  <c:v>75.076700000000002</c:v>
                </c:pt>
                <c:pt idx="24">
                  <c:v>75.102400000000003</c:v>
                </c:pt>
                <c:pt idx="25">
                  <c:v>74.003200000000007</c:v>
                </c:pt>
                <c:pt idx="26">
                  <c:v>74.295900000000003</c:v>
                </c:pt>
                <c:pt idx="27">
                  <c:v>74.127700000000004</c:v>
                </c:pt>
                <c:pt idx="28">
                  <c:v>75.209500000000006</c:v>
                </c:pt>
                <c:pt idx="29">
                  <c:v>74.918899999999994</c:v>
                </c:pt>
                <c:pt idx="30">
                  <c:v>76.101799999999997</c:v>
                </c:pt>
                <c:pt idx="31">
                  <c:v>74.494299999999996</c:v>
                </c:pt>
                <c:pt idx="32">
                  <c:v>74.873099999999994</c:v>
                </c:pt>
                <c:pt idx="33">
                  <c:v>74.666700000000006</c:v>
                </c:pt>
                <c:pt idx="34">
                  <c:v>73.383499999999998</c:v>
                </c:pt>
                <c:pt idx="35">
                  <c:v>75.462299999999999</c:v>
                </c:pt>
                <c:pt idx="36">
                  <c:v>73.64</c:v>
                </c:pt>
                <c:pt idx="37">
                  <c:v>75.152500000000003</c:v>
                </c:pt>
                <c:pt idx="38">
                  <c:v>74.859200000000001</c:v>
                </c:pt>
                <c:pt idx="39">
                  <c:v>73.057299999999998</c:v>
                </c:pt>
                <c:pt idx="40">
                  <c:v>72.566000000000003</c:v>
                </c:pt>
                <c:pt idx="41">
                  <c:v>75.039599999999993</c:v>
                </c:pt>
                <c:pt idx="42">
                  <c:v>73.605000000000004</c:v>
                </c:pt>
                <c:pt idx="43">
                  <c:v>72.525599999999997</c:v>
                </c:pt>
                <c:pt idx="44">
                  <c:v>72.8767</c:v>
                </c:pt>
                <c:pt idx="45">
                  <c:v>73.622600000000006</c:v>
                </c:pt>
                <c:pt idx="46">
                  <c:v>72.965500000000006</c:v>
                </c:pt>
                <c:pt idx="47">
                  <c:v>71.387799999999999</c:v>
                </c:pt>
                <c:pt idx="48">
                  <c:v>72.832400000000007</c:v>
                </c:pt>
                <c:pt idx="49">
                  <c:v>73.163799999999995</c:v>
                </c:pt>
                <c:pt idx="50">
                  <c:v>74.430000000000007</c:v>
                </c:pt>
                <c:pt idx="51">
                  <c:v>73.545500000000004</c:v>
                </c:pt>
                <c:pt idx="52">
                  <c:v>73.381</c:v>
                </c:pt>
                <c:pt idx="53">
                  <c:v>72.599999999999994</c:v>
                </c:pt>
                <c:pt idx="54">
                  <c:v>73.760199999999998</c:v>
                </c:pt>
                <c:pt idx="55">
                  <c:v>73.989500000000007</c:v>
                </c:pt>
                <c:pt idx="56">
                  <c:v>73.351600000000005</c:v>
                </c:pt>
                <c:pt idx="57">
                  <c:v>74.168599999999998</c:v>
                </c:pt>
                <c:pt idx="58">
                  <c:v>72.205299999999994</c:v>
                </c:pt>
                <c:pt idx="59">
                  <c:v>72.988799999999998</c:v>
                </c:pt>
                <c:pt idx="60">
                  <c:v>70.788600000000002</c:v>
                </c:pt>
                <c:pt idx="61">
                  <c:v>69.347399999999993</c:v>
                </c:pt>
                <c:pt idx="62">
                  <c:v>72.284199999999998</c:v>
                </c:pt>
                <c:pt idx="63">
                  <c:v>71.948700000000002</c:v>
                </c:pt>
                <c:pt idx="64">
                  <c:v>70.373599999999996</c:v>
                </c:pt>
                <c:pt idx="65">
                  <c:v>71.154300000000006</c:v>
                </c:pt>
                <c:pt idx="66">
                  <c:v>72.070599999999999</c:v>
                </c:pt>
                <c:pt idx="67">
                  <c:v>72.816000000000003</c:v>
                </c:pt>
                <c:pt idx="68">
                  <c:v>70.286500000000004</c:v>
                </c:pt>
                <c:pt idx="69">
                  <c:v>69.130399999999995</c:v>
                </c:pt>
                <c:pt idx="70">
                  <c:v>72.231300000000005</c:v>
                </c:pt>
                <c:pt idx="71">
                  <c:v>71.120599999999996</c:v>
                </c:pt>
                <c:pt idx="72">
                  <c:v>72.346199999999996</c:v>
                </c:pt>
                <c:pt idx="73">
                  <c:v>71.248500000000007</c:v>
                </c:pt>
                <c:pt idx="74">
                  <c:v>69.782899999999998</c:v>
                </c:pt>
                <c:pt idx="75">
                  <c:v>71.060199999999995</c:v>
                </c:pt>
                <c:pt idx="76">
                  <c:v>69.044399999999996</c:v>
                </c:pt>
                <c:pt idx="77">
                  <c:v>69.958299999999994</c:v>
                </c:pt>
                <c:pt idx="78">
                  <c:v>66.523799999999994</c:v>
                </c:pt>
                <c:pt idx="79">
                  <c:v>71.471000000000004</c:v>
                </c:pt>
                <c:pt idx="80">
                  <c:v>69.363</c:v>
                </c:pt>
                <c:pt idx="81">
                  <c:v>68.048000000000002</c:v>
                </c:pt>
                <c:pt idx="82">
                  <c:v>66.253799999999998</c:v>
                </c:pt>
                <c:pt idx="83">
                  <c:v>67.984499999999997</c:v>
                </c:pt>
                <c:pt idx="84">
                  <c:v>69</c:v>
                </c:pt>
                <c:pt idx="85">
                  <c:v>65.125</c:v>
                </c:pt>
                <c:pt idx="86">
                  <c:v>62.7607</c:v>
                </c:pt>
                <c:pt idx="87">
                  <c:v>40.861400000000003</c:v>
                </c:pt>
                <c:pt idx="88">
                  <c:v>37.679000000000002</c:v>
                </c:pt>
                <c:pt idx="89">
                  <c:v>44.258800000000001</c:v>
                </c:pt>
                <c:pt idx="90">
                  <c:v>34.833300000000001</c:v>
                </c:pt>
                <c:pt idx="91">
                  <c:v>32.462699999999998</c:v>
                </c:pt>
                <c:pt idx="92">
                  <c:v>35.2742</c:v>
                </c:pt>
                <c:pt idx="93">
                  <c:v>37.716999999999999</c:v>
                </c:pt>
                <c:pt idx="94">
                  <c:v>40.673099999999998</c:v>
                </c:pt>
                <c:pt idx="95">
                  <c:v>35.375</c:v>
                </c:pt>
                <c:pt idx="96">
                  <c:v>34.346200000000003</c:v>
                </c:pt>
                <c:pt idx="97">
                  <c:v>46.419400000000003</c:v>
                </c:pt>
                <c:pt idx="98">
                  <c:v>28.6</c:v>
                </c:pt>
                <c:pt idx="99">
                  <c:v>29.8276</c:v>
                </c:pt>
                <c:pt idx="100">
                  <c:v>35.235300000000002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87D1-45A2-B816-EB18139E83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5237327"/>
        <c:axId val="1958329711"/>
      </c:lineChart>
      <c:catAx>
        <c:axId val="275237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Оригинальность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8329711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958329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Оценка,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52373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20876-1591-4D6C-9935-8190FAA753E2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FF441-F276-4FD5-838D-896FE80B47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09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5FDDE4-B4E1-4783-8576-D19D98AEBB2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21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5FDDE4-B4E1-4783-8576-D19D98AEBB2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736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5FDDE4-B4E1-4783-8576-D19D98AEBB2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642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5FDDE4-B4E1-4783-8576-D19D98AEBB2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66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3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1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33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6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16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07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23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41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6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95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5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7064E-B1BA-4F19-8F6A-073AE8066F2A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DCD37-585E-4291-9B5D-A3EC4D6FE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47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3560" y="5572443"/>
            <a:ext cx="7772400" cy="178117"/>
          </a:xfrm>
        </p:spPr>
        <p:txBody>
          <a:bodyPr>
            <a:noAutofit/>
          </a:bodyPr>
          <a:lstStyle/>
          <a:p>
            <a:r>
              <a:rPr lang="ru-RU" sz="4000" b="1" u="sng" dirty="0"/>
              <a:t>Вопрос 4.2. </a:t>
            </a:r>
            <a:br>
              <a:rPr lang="ru-RU" sz="4000" b="1" dirty="0"/>
            </a:br>
            <a:r>
              <a:rPr lang="ru-RU" sz="4000" b="1" dirty="0"/>
              <a:t>О проведении промежуточной и итоговой аттестации в медицинских ВУЗах в 2019-2020 учебном году</a:t>
            </a:r>
            <a:br>
              <a:rPr lang="en-GB" sz="4000" b="1" dirty="0"/>
            </a:br>
            <a:br>
              <a:rPr lang="en-GB" sz="4000" b="1" dirty="0"/>
            </a:br>
            <a:br>
              <a:rPr lang="ru-RU" sz="4000" b="1" dirty="0"/>
            </a:br>
            <a:br>
              <a:rPr lang="ru-RU" sz="4000" b="1" dirty="0"/>
            </a:br>
            <a:r>
              <a:rPr lang="ru-RU" sz="1800" b="1" dirty="0"/>
              <a:t>ЗАСЕДАНИЕ УМО ПО НАПРАВЛЕНИЮ ПОДГОТОВКИ – ЗДРАВООХРАНЕНИЕ</a:t>
            </a:r>
            <a:br>
              <a:rPr lang="ru-RU" sz="1800" b="1" dirty="0"/>
            </a:br>
            <a:br>
              <a:rPr lang="ru-RU" sz="1800" b="1" dirty="0"/>
            </a:br>
            <a:r>
              <a:rPr lang="ru-RU" sz="1800" b="1" dirty="0"/>
              <a:t>30 апреля 2020 г.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8216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85FFB4AE-D135-4AE5-8B76-D2926624B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72138"/>
              </p:ext>
            </p:extLst>
          </p:nvPr>
        </p:nvGraphicFramePr>
        <p:xfrm>
          <a:off x="132080" y="883921"/>
          <a:ext cx="8910320" cy="576186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696207">
                  <a:extLst>
                    <a:ext uri="{9D8B030D-6E8A-4147-A177-3AD203B41FA5}">
                      <a16:colId xmlns:a16="http://schemas.microsoft.com/office/drawing/2014/main" val="747092394"/>
                    </a:ext>
                  </a:extLst>
                </a:gridCol>
                <a:gridCol w="7214113">
                  <a:extLst>
                    <a:ext uri="{9D8B030D-6E8A-4147-A177-3AD203B41FA5}">
                      <a16:colId xmlns:a16="http://schemas.microsoft.com/office/drawing/2014/main" val="532344533"/>
                    </a:ext>
                  </a:extLst>
                </a:gridCol>
              </a:tblGrid>
              <a:tr h="336898">
                <a:tc>
                  <a:txBody>
                    <a:bodyPr/>
                    <a:lstStyle/>
                    <a:p>
                      <a:r>
                        <a:rPr lang="ru-RU" dirty="0"/>
                        <a:t>Проблема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err="1"/>
                        <a:t>Описание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проблемы</a:t>
                      </a:r>
                      <a:endParaRPr lang="kk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135893"/>
                  </a:ext>
                </a:extLst>
              </a:tr>
              <a:tr h="2105614">
                <a:tc>
                  <a:txBody>
                    <a:bodyPr/>
                    <a:lstStyle/>
                    <a:p>
                      <a:endParaRPr lang="kk-KZ" sz="1600" b="1" dirty="0"/>
                    </a:p>
                    <a:p>
                      <a:endParaRPr lang="kk-KZ" sz="1600" b="1" dirty="0"/>
                    </a:p>
                    <a:p>
                      <a:r>
                        <a:rPr lang="kk-KZ" sz="1600" b="1" dirty="0" err="1"/>
                        <a:t>Невозможность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оценивания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по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текущим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оценкам</a:t>
                      </a:r>
                      <a:endParaRPr lang="kk-KZ" sz="1600" b="1" dirty="0"/>
                    </a:p>
                    <a:p>
                      <a:endParaRPr lang="kk-KZ" sz="1600" b="1" dirty="0"/>
                    </a:p>
                    <a:p>
                      <a:pPr marL="985838" indent="0"/>
                      <a:endParaRPr lang="kk-K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Отсутствие реальной накопительной системы оценивания, чётко связанной с результатами обучения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Сомнения в объективности текущих оценок обучающихся, полученных в условиях ДОТ и недостаточных технических возможностей обучающихся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Неизбежный хаос при «сессии по желанию» – студенты могут быть несогласны с текущими оценками, настаивать на экзамене, а потом оспаривать его результаты</a:t>
                      </a:r>
                      <a:endParaRPr lang="kk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009869"/>
                  </a:ext>
                </a:extLst>
              </a:tr>
              <a:tr h="9826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Сложности оценки практического компонента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k-KZ" dirty="0"/>
                        <a:t>ОСКЭ и </a:t>
                      </a:r>
                      <a:r>
                        <a:rPr lang="kk-KZ" dirty="0" err="1"/>
                        <a:t>сдача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практических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навыков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невозможны</a:t>
                      </a:r>
                      <a:r>
                        <a:rPr lang="kk-KZ" dirty="0"/>
                        <a:t> в </a:t>
                      </a:r>
                      <a:r>
                        <a:rPr lang="kk-KZ" dirty="0" err="1"/>
                        <a:t>условиях</a:t>
                      </a:r>
                      <a:r>
                        <a:rPr lang="kk-KZ" dirty="0"/>
                        <a:t> ДОТ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kk-KZ" dirty="0" err="1"/>
                        <a:t>Большинство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результатов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обучения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по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клиническим</a:t>
                      </a:r>
                      <a:r>
                        <a:rPr lang="kk-KZ" dirty="0"/>
                        <a:t> дисциплинам </a:t>
                      </a:r>
                      <a:r>
                        <a:rPr lang="kk-KZ" dirty="0" err="1"/>
                        <a:t>предусматривают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оценку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овладения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практическими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навыками</a:t>
                      </a:r>
                      <a:endParaRPr lang="kk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63634"/>
                  </a:ext>
                </a:extLst>
              </a:tr>
              <a:tr h="1094919">
                <a:tc>
                  <a:txBody>
                    <a:bodyPr/>
                    <a:lstStyle/>
                    <a:p>
                      <a:pPr marL="0" indent="0"/>
                      <a:r>
                        <a:rPr lang="ru-RU" sz="1600" b="1" dirty="0"/>
                        <a:t>Технические возможности организации </a:t>
                      </a:r>
                      <a:r>
                        <a:rPr lang="ru-RU" sz="1600" b="1" dirty="0" err="1"/>
                        <a:t>прокторинга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Отсутствие лицензионных систем </a:t>
                      </a:r>
                      <a:r>
                        <a:rPr lang="ru-RU" dirty="0" err="1"/>
                        <a:t>прокторинга</a:t>
                      </a:r>
                      <a:endParaRPr lang="ru-RU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Недостаточные технические возможности обучающихся (скорость Интернета, </a:t>
                      </a:r>
                      <a:r>
                        <a:rPr lang="ru-RU" dirty="0" err="1"/>
                        <a:t>вебкамеры</a:t>
                      </a:r>
                      <a:r>
                        <a:rPr lang="ru-RU" dirty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err="1"/>
                        <a:t>Трудозатратность</a:t>
                      </a:r>
                      <a:endParaRPr lang="kk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860946"/>
                  </a:ext>
                </a:extLst>
              </a:tr>
              <a:tr h="854588">
                <a:tc>
                  <a:txBody>
                    <a:bodyPr/>
                    <a:lstStyle/>
                    <a:p>
                      <a:pPr marL="0" indent="0"/>
                      <a:r>
                        <a:rPr lang="ru-RU" sz="1600" b="1" dirty="0"/>
                        <a:t>Недостаточные технические возможности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altLang="ru-RU" dirty="0"/>
                        <a:t>Опасения обучающихся в срыве экзамена или невозможности сдать его без соответствующих технических средств</a:t>
                      </a:r>
                      <a:endParaRPr lang="kk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06416"/>
                  </a:ext>
                </a:extLst>
              </a:tr>
            </a:tbl>
          </a:graphicData>
        </a:graphic>
      </p:graphicFrame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A9B26F14-F3F4-4983-82F2-0224AAE1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" y="182247"/>
            <a:ext cx="8413750" cy="549274"/>
          </a:xfrm>
        </p:spPr>
        <p:txBody>
          <a:bodyPr>
            <a:noAutofit/>
          </a:bodyPr>
          <a:lstStyle/>
          <a:p>
            <a:r>
              <a:rPr lang="ru-RU" sz="2800" b="1" dirty="0"/>
              <a:t>Основные проблемы организации промежуточной и итоговой аттестации в условиях ДОТ</a:t>
            </a:r>
          </a:p>
        </p:txBody>
      </p:sp>
    </p:spTree>
    <p:extLst>
      <p:ext uri="{BB962C8B-B14F-4D97-AF65-F5344CB8AC3E}">
        <p14:creationId xmlns:p14="http://schemas.microsoft.com/office/powerpoint/2010/main" val="237310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04397" y="172023"/>
            <a:ext cx="3853940" cy="660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ru-RU" sz="1846" b="1" dirty="0">
                <a:solidFill>
                  <a:prstClr val="white"/>
                </a:solidFill>
                <a:cs typeface="Arial" panose="020B0604020202020204" pitchFamily="34" charset="0"/>
              </a:rPr>
              <a:t>СН 2. Совершенство в образовании </a:t>
            </a:r>
          </a:p>
          <a:p>
            <a:pPr lvl="0" algn="ctr">
              <a:defRPr/>
            </a:pPr>
            <a:r>
              <a:rPr lang="ru-RU" sz="1846" b="1" dirty="0">
                <a:solidFill>
                  <a:prstClr val="white"/>
                </a:solidFill>
                <a:cs typeface="Arial" panose="020B0604020202020204" pitchFamily="34" charset="0"/>
              </a:rPr>
              <a:t>и студенческой жизни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-1" y="136895"/>
            <a:ext cx="9144002" cy="981408"/>
            <a:chOff x="791" y="-126785"/>
            <a:chExt cx="9906002" cy="1063192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791" y="10716"/>
              <a:ext cx="9906002" cy="830264"/>
              <a:chOff x="-2" y="7830"/>
              <a:chExt cx="9906002" cy="830264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0" y="738103"/>
                <a:ext cx="9906000" cy="9999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solidFill>
                  <a:schemeClr val="bg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844083">
                  <a:defRPr/>
                </a:pPr>
                <a:endParaRPr lang="ru-RU" sz="1662" b="1" kern="0" dirty="0">
                  <a:solidFill>
                    <a:srgbClr val="2A166F"/>
                  </a:solidFill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-2" y="7830"/>
                <a:ext cx="9900001" cy="573757"/>
              </a:xfrm>
              <a:prstGeom prst="rect">
                <a:avLst/>
              </a:prstGeom>
              <a:solidFill>
                <a:srgbClr val="1B045C"/>
              </a:solidFill>
              <a:ln>
                <a:solidFill>
                  <a:srgbClr val="240C8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ru-RU" sz="1846" b="1" cap="small" dirty="0"/>
                  <a:t>Решение: письменная работа через информационные системы</a:t>
                </a:r>
              </a:p>
            </p:txBody>
          </p:sp>
        </p:grp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296" y="-126785"/>
              <a:ext cx="1660214" cy="1063192"/>
            </a:xfrm>
            <a:prstGeom prst="rect">
              <a:avLst/>
            </a:prstGeom>
          </p:spPr>
        </p:pic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99F9199-8D1A-4D46-B889-EB07EB5A8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42" y="1174694"/>
            <a:ext cx="1897936" cy="908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58541F-8E8D-414B-BFBD-A16C2B6BEA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370" y="1135675"/>
            <a:ext cx="3207011" cy="125073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BEC7B52-6671-4790-825D-E0976D9277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7996" y="1135675"/>
            <a:ext cx="2800682" cy="135530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DCA0B9C-695D-46F4-9717-6381BDEC22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41257" y="4399855"/>
            <a:ext cx="2644939" cy="132247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A89A33C-1025-4731-B549-B7A23BD3B6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6884" y="2578300"/>
            <a:ext cx="2935192" cy="14198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5024EA6-2BB5-4A27-A177-2B320381A05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21511" y="2664545"/>
            <a:ext cx="3371161" cy="168558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6D0DE96-4055-401F-89D2-3D65D0E7D8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9542" y="4183008"/>
            <a:ext cx="2644938" cy="136320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71D1854-CD09-422F-ACA5-15458CE595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58646" y="4350126"/>
            <a:ext cx="3248445" cy="956273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84722E8-F8CA-42FF-9C78-5055C14A2F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58646" y="5591937"/>
            <a:ext cx="3194892" cy="96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67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-1" y="136895"/>
            <a:ext cx="9144002" cy="981408"/>
            <a:chOff x="791" y="-126785"/>
            <a:chExt cx="9906002" cy="1063192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791" y="10716"/>
              <a:ext cx="9906002" cy="830264"/>
              <a:chOff x="-2" y="7830"/>
              <a:chExt cx="9906002" cy="830264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0" y="738103"/>
                <a:ext cx="9906000" cy="9999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solidFill>
                  <a:schemeClr val="bg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844083">
                  <a:defRPr/>
                </a:pPr>
                <a:endParaRPr lang="ru-RU" sz="1662" b="1" kern="0" dirty="0">
                  <a:solidFill>
                    <a:srgbClr val="2A166F"/>
                  </a:solidFill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-2" y="7830"/>
                <a:ext cx="9900001" cy="573757"/>
              </a:xfrm>
              <a:prstGeom prst="rect">
                <a:avLst/>
              </a:prstGeom>
              <a:solidFill>
                <a:srgbClr val="1B045C"/>
              </a:solidFill>
              <a:ln>
                <a:solidFill>
                  <a:srgbClr val="240C8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ru-RU" sz="1846" b="1" cap="small" dirty="0"/>
                  <a:t>Решение: письменная работа через информационные системы</a:t>
                </a:r>
              </a:p>
            </p:txBody>
          </p:sp>
        </p:grp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296" y="-126785"/>
              <a:ext cx="1660214" cy="1063192"/>
            </a:xfrm>
            <a:prstGeom prst="rect">
              <a:avLst/>
            </a:prstGeom>
          </p:spPr>
        </p:pic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E1632A1-0E19-4C28-B5CF-F569D7BAB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3751" y="1174694"/>
            <a:ext cx="5074711" cy="4426664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59CB28F-7B60-4C7E-AD48-6AF74B05C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538" y="1118303"/>
            <a:ext cx="4410216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7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-1" y="136895"/>
            <a:ext cx="9144002" cy="981408"/>
            <a:chOff x="791" y="-126785"/>
            <a:chExt cx="9906002" cy="1063192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791" y="10716"/>
              <a:ext cx="9906002" cy="830264"/>
              <a:chOff x="-2" y="7830"/>
              <a:chExt cx="9906002" cy="830264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0" y="738103"/>
                <a:ext cx="9906000" cy="9999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solidFill>
                  <a:schemeClr val="bg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844083">
                  <a:defRPr/>
                </a:pPr>
                <a:endParaRPr lang="ru-RU" sz="1662" b="1" kern="0" dirty="0">
                  <a:solidFill>
                    <a:srgbClr val="2A166F"/>
                  </a:solidFill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-2" y="7830"/>
                <a:ext cx="9900001" cy="573757"/>
              </a:xfrm>
              <a:prstGeom prst="rect">
                <a:avLst/>
              </a:prstGeom>
              <a:solidFill>
                <a:srgbClr val="1B045C"/>
              </a:solidFill>
              <a:ln>
                <a:solidFill>
                  <a:srgbClr val="240C8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ru-RU" sz="1846" b="1" cap="small" dirty="0"/>
                  <a:t>Решение: письменная работа через информационные системы</a:t>
                </a:r>
              </a:p>
            </p:txBody>
          </p:sp>
        </p:grp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296" y="-126785"/>
              <a:ext cx="1660214" cy="1063192"/>
            </a:xfrm>
            <a:prstGeom prst="rect">
              <a:avLst/>
            </a:prstGeom>
          </p:spPr>
        </p:pic>
      </p:grp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1D86210-5E49-4050-8D27-63A035B797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67381"/>
            <a:ext cx="9144000" cy="565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04397" y="172023"/>
            <a:ext cx="3853940" cy="660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ru-RU" sz="1846" b="1" dirty="0">
                <a:solidFill>
                  <a:prstClr val="white"/>
                </a:solidFill>
                <a:cs typeface="Arial" panose="020B0604020202020204" pitchFamily="34" charset="0"/>
              </a:rPr>
              <a:t>СН 2. Совершенство в образовании </a:t>
            </a:r>
          </a:p>
          <a:p>
            <a:pPr lvl="0" algn="ctr">
              <a:defRPr/>
            </a:pPr>
            <a:r>
              <a:rPr lang="ru-RU" sz="1846" b="1" dirty="0">
                <a:solidFill>
                  <a:prstClr val="white"/>
                </a:solidFill>
                <a:cs typeface="Arial" panose="020B0604020202020204" pitchFamily="34" charset="0"/>
              </a:rPr>
              <a:t>и студенческой жизни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-1" y="48809"/>
            <a:ext cx="9144002" cy="981408"/>
            <a:chOff x="791" y="-222212"/>
            <a:chExt cx="9906002" cy="1063192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791" y="10716"/>
              <a:ext cx="9906002" cy="830264"/>
              <a:chOff x="-2" y="7830"/>
              <a:chExt cx="9906002" cy="830264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0" y="738103"/>
                <a:ext cx="9906000" cy="99991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solidFill>
                  <a:schemeClr val="bg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844083">
                  <a:defRPr/>
                </a:pPr>
                <a:endParaRPr lang="ru-RU" sz="1662" b="1" kern="0" dirty="0">
                  <a:solidFill>
                    <a:srgbClr val="2A166F"/>
                  </a:solidFill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-2" y="7830"/>
                <a:ext cx="9900001" cy="573757"/>
              </a:xfrm>
              <a:prstGeom prst="rect">
                <a:avLst/>
              </a:prstGeom>
              <a:solidFill>
                <a:srgbClr val="1B045C"/>
              </a:solidFill>
              <a:ln>
                <a:solidFill>
                  <a:srgbClr val="240C8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ru-RU" sz="1846" b="1" cap="small" dirty="0"/>
                  <a:t>Решение: письменная работа через информационные системы</a:t>
                </a:r>
              </a:p>
            </p:txBody>
          </p:sp>
        </p:grpSp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79" y="-222212"/>
              <a:ext cx="1660214" cy="1063192"/>
            </a:xfrm>
            <a:prstGeom prst="rect">
              <a:avLst/>
            </a:prstGeom>
          </p:spPr>
        </p:pic>
      </p:grpSp>
      <p:graphicFrame>
        <p:nvGraphicFramePr>
          <p:cNvPr id="21" name="Таблица 7">
            <a:extLst>
              <a:ext uri="{FF2B5EF4-FFF2-40B4-BE49-F238E27FC236}">
                <a16:creationId xmlns:a16="http://schemas.microsoft.com/office/drawing/2014/main" id="{79D4C308-C5C1-40AD-B34F-4165B6E29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8354"/>
              </p:ext>
            </p:extLst>
          </p:nvPr>
        </p:nvGraphicFramePr>
        <p:xfrm>
          <a:off x="132080" y="1077657"/>
          <a:ext cx="8910320" cy="56083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696207">
                  <a:extLst>
                    <a:ext uri="{9D8B030D-6E8A-4147-A177-3AD203B41FA5}">
                      <a16:colId xmlns:a16="http://schemas.microsoft.com/office/drawing/2014/main" val="747092394"/>
                    </a:ext>
                  </a:extLst>
                </a:gridCol>
                <a:gridCol w="7214113">
                  <a:extLst>
                    <a:ext uri="{9D8B030D-6E8A-4147-A177-3AD203B41FA5}">
                      <a16:colId xmlns:a16="http://schemas.microsoft.com/office/drawing/2014/main" val="532344533"/>
                    </a:ext>
                  </a:extLst>
                </a:gridCol>
              </a:tblGrid>
              <a:tr h="336898">
                <a:tc>
                  <a:txBody>
                    <a:bodyPr/>
                    <a:lstStyle/>
                    <a:p>
                      <a:r>
                        <a:rPr lang="ru-RU" dirty="0"/>
                        <a:t>Проблема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err="1"/>
                        <a:t>Решение</a:t>
                      </a:r>
                      <a:r>
                        <a:rPr lang="kk-KZ" dirty="0"/>
                        <a:t> </a:t>
                      </a:r>
                      <a:r>
                        <a:rPr lang="kk-KZ" dirty="0" err="1"/>
                        <a:t>проблемы</a:t>
                      </a:r>
                      <a:endParaRPr lang="kk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135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kk-KZ" sz="1600" b="1" dirty="0" err="1"/>
                        <a:t>Невозможность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оценивания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по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текущим</a:t>
                      </a:r>
                      <a:r>
                        <a:rPr lang="kk-KZ" sz="1600" b="1" dirty="0"/>
                        <a:t> </a:t>
                      </a:r>
                      <a:r>
                        <a:rPr lang="kk-KZ" sz="1600" b="1" dirty="0" err="1"/>
                        <a:t>оценкам</a:t>
                      </a:r>
                      <a:endParaRPr lang="kk-K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Все задания для письменной работы непосредственно связаны с результатами обучения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Не более 5-10 заданий на дисциплину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Продолжительность 100 минут (5-10 минут на каждое задание)</a:t>
                      </a:r>
                      <a:endParaRPr lang="kk-K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009869"/>
                  </a:ext>
                </a:extLst>
              </a:tr>
              <a:tr h="9826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Сложности оценки практического компонента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noProof="0" dirty="0"/>
                        <a:t>Задания сформулированы в виде практических задач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noProof="0" dirty="0"/>
                        <a:t>Решение задачи предусматривает развёрнутый ответ обучающимся с обоснованием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263634"/>
                  </a:ext>
                </a:extLst>
              </a:tr>
              <a:tr h="1094919">
                <a:tc>
                  <a:txBody>
                    <a:bodyPr/>
                    <a:lstStyle/>
                    <a:p>
                      <a:pPr marL="0" indent="0"/>
                      <a:r>
                        <a:rPr lang="ru-RU" sz="1600" b="1" dirty="0"/>
                        <a:t>Технические возможности организации </a:t>
                      </a:r>
                      <a:r>
                        <a:rPr lang="ru-RU" sz="1600" b="1" dirty="0" err="1"/>
                        <a:t>прокторинга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оздана</a:t>
                      </a: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группа прокторов из числа сотрудников университета</a:t>
                      </a:r>
                      <a:r>
                        <a:rPr lang="en-GB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контролируют организацию онлайн-экзамена</a:t>
                      </a:r>
                      <a:endParaRPr lang="en-GB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осуществляют мониторинг статистики участия студентов в письменных работах и использования системы </a:t>
                      </a:r>
                      <a:r>
                        <a:rPr lang="ru-RU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Turnitin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проверки работ на оригинальность</a:t>
                      </a:r>
                      <a:endParaRPr lang="en-GB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отслеживание обратной связи со студентами</a:t>
                      </a:r>
                      <a:endParaRPr lang="en-GB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контролируют своевременность предпринимаемых мер по техническому обеспечению и устранению неполадок в системе онлайн </a:t>
                      </a:r>
                      <a:r>
                        <a:rPr lang="ru-RU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экзаменации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оперативному реагированию на запросы студентов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осуществляют мониторинг работы по апелляционным случаям</a:t>
                      </a:r>
                      <a:endParaRPr lang="kk-K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860946"/>
                  </a:ext>
                </a:extLst>
              </a:tr>
              <a:tr h="854588">
                <a:tc>
                  <a:txBody>
                    <a:bodyPr/>
                    <a:lstStyle/>
                    <a:p>
                      <a:pPr marL="0" indent="0"/>
                      <a:r>
                        <a:rPr lang="ru-RU" sz="1600" b="1" dirty="0"/>
                        <a:t>Недостаточные технические возможности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Минимальные требования к техническому обеспечению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Оперативная связь со студентами во время экзамена осуществляется путём созданных школами чатов в мессенджерах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Возможен индивидуальный перенос экзамена</a:t>
                      </a:r>
                      <a:endParaRPr lang="kk-K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06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68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F45B3-E1F7-4C51-9A5E-8D1B5134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10" y="233047"/>
            <a:ext cx="3516630" cy="579754"/>
          </a:xfrm>
        </p:spPr>
        <p:txBody>
          <a:bodyPr>
            <a:normAutofit fontScale="90000"/>
          </a:bodyPr>
          <a:lstStyle/>
          <a:p>
            <a:r>
              <a:rPr lang="kk-KZ" sz="3600" b="1" dirty="0" err="1"/>
              <a:t>Итоги</a:t>
            </a:r>
            <a:r>
              <a:rPr lang="kk-KZ" sz="3600" b="1" dirty="0"/>
              <a:t> </a:t>
            </a:r>
            <a:r>
              <a:rPr lang="kk-KZ" sz="3600" b="1" dirty="0" err="1"/>
              <a:t>апробации</a:t>
            </a:r>
            <a:endParaRPr lang="ru-RU" sz="3600" b="1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76842B45-6D80-4905-9C18-A1BF6D993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08" y="1003936"/>
            <a:ext cx="3648710" cy="4351338"/>
          </a:xfrm>
        </p:spPr>
        <p:txBody>
          <a:bodyPr>
            <a:noAutofit/>
          </a:bodyPr>
          <a:lstStyle/>
          <a:p>
            <a:r>
              <a:rPr lang="kk-KZ" sz="1600" dirty="0" err="1"/>
              <a:t>Проверено</a:t>
            </a:r>
            <a:r>
              <a:rPr lang="kk-KZ" sz="1600" dirty="0"/>
              <a:t> </a:t>
            </a:r>
            <a:r>
              <a:rPr lang="ru-RU" sz="1600" dirty="0"/>
              <a:t>97555 письменных работ (1550 студентов во втором семестре и 3750 студентов в первом семестре)</a:t>
            </a:r>
          </a:p>
          <a:p>
            <a:r>
              <a:rPr lang="ru-RU" sz="1600" dirty="0"/>
              <a:t>По сравнению между семестрами с ДОТ и без: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Количество работ с ответами менее 20 слов снизилось при ДОТ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Количество 100%-оригинальных работ снизилось с 70% до 50% при ДОТ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Краткие ответы преподаватели оценивают хуже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Практически нет взаимосвязи между оригинальностью ответа и полученной оценкой при оригинальности до 15%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Резкое падение оценок при оригинальности менее 15%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600" dirty="0"/>
              <a:t>Преподаватели более высоко оценивают работы студентов при ДОТ</a:t>
            </a:r>
          </a:p>
          <a:p>
            <a:pPr marL="457200" lvl="1" indent="0">
              <a:buNone/>
            </a:pPr>
            <a:endParaRPr lang="ru-RU" sz="160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D7CB316B-C4B3-41DF-B925-CBE1C7D4B7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305663"/>
              </p:ext>
            </p:extLst>
          </p:nvPr>
        </p:nvGraphicFramePr>
        <p:xfrm>
          <a:off x="3587115" y="233047"/>
          <a:ext cx="5273675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C9F8EF2C-7BD5-47A5-AC78-3BAA61165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757070"/>
              </p:ext>
            </p:extLst>
          </p:nvPr>
        </p:nvGraphicFramePr>
        <p:xfrm>
          <a:off x="3799840" y="3244850"/>
          <a:ext cx="5060950" cy="361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9125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778211-2D75-4471-8C68-CFB5E0F2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Проект решения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4F2E83-1A50-4562-9B1E-28214EE2E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Вузам разместить информацию о формах проведения промежуточной и итоговой аттестации в дистанционном формате на вебсайте вуза и в социальных сетях. Разместить инструкции для студентов. Ссылки предоставить в УМО до 5 мая.</a:t>
            </a:r>
          </a:p>
          <a:p>
            <a:r>
              <a:rPr lang="ru-RU" dirty="0"/>
              <a:t>Рекомендовать вузам воздержаться от проведения промежуточной аттестации по текущим оценкам, за исключением дисциплин, по которым имеется достаточное количество текущих оценок, выставленное за выполнение заданий, непосредственно связанных с конечными результатами обучения по дисциплине.</a:t>
            </a:r>
          </a:p>
        </p:txBody>
      </p:sp>
    </p:spTree>
    <p:extLst>
      <p:ext uri="{BB962C8B-B14F-4D97-AF65-F5344CB8AC3E}">
        <p14:creationId xmlns:p14="http://schemas.microsoft.com/office/powerpoint/2010/main" val="575206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2703</TotalTime>
  <Words>524</Words>
  <Application>Microsoft Office PowerPoint</Application>
  <PresentationFormat>Экран (4:3)</PresentationFormat>
  <Paragraphs>67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Тема Office</vt:lpstr>
      <vt:lpstr>Вопрос 4.2.  О проведении промежуточной и итоговой аттестации в медицинских ВУЗах в 2019-2020 учебном году    ЗАСЕДАНИЕ УМО ПО НАПРАВЛЕНИЮ ПОДГОТОВКИ – ЗДРАВООХРАНЕНИЕ  30 апреля 2020 г.</vt:lpstr>
      <vt:lpstr>Основные проблемы организации промежуточной и итоговой аттестации в условиях ДОТ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Итоги апробации</vt:lpstr>
      <vt:lpstr>Проект решения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Букеева Алия</dc:creator>
  <cp:lastModifiedBy>Риклефс Виктор</cp:lastModifiedBy>
  <cp:revision>31</cp:revision>
  <dcterms:created xsi:type="dcterms:W3CDTF">2020-04-27T17:04:24Z</dcterms:created>
  <dcterms:modified xsi:type="dcterms:W3CDTF">2020-04-30T01:14:44Z</dcterms:modified>
</cp:coreProperties>
</file>