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76" autoAdjust="0"/>
  </p:normalViewPr>
  <p:slideViewPr>
    <p:cSldViewPr>
      <p:cViewPr>
        <p:scale>
          <a:sx n="65" d="100"/>
          <a:sy n="65" d="100"/>
        </p:scale>
        <p:origin x="-225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536365"/>
            <a:ext cx="6544768" cy="31692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chemeClr val="accent1"/>
                </a:solidFill>
                <a:latin typeface="Footlight MT Light" panose="0204060206030A020304" pitchFamily="18" charset="0"/>
              </a:rPr>
              <a:t>ШМНУ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Школа </a:t>
            </a:r>
            <a:r>
              <a:rPr lang="kk-KZ" b="1" dirty="0">
                <a:solidFill>
                  <a:schemeClr val="bg1"/>
                </a:solidFill>
                <a:latin typeface="Footlight MT Light" panose="0204060206030A020304" pitchFamily="18" charset="0"/>
              </a:rPr>
              <a:t>медицины Назарбаев Университет</a:t>
            </a:r>
            <a:endParaRPr lang="en-US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350" y="836538"/>
            <a:ext cx="1864043" cy="1864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07"/>
            <a:ext cx="6544768" cy="3500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71" y="420658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3541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Необходимость гармонизации 2-х систем</a:t>
            </a:r>
            <a:br>
              <a:rPr lang="ru-RU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(</a:t>
            </a:r>
            <a:r>
              <a:rPr lang="ru-RU" sz="3600" b="1" dirty="0" err="1" smtClean="0">
                <a:latin typeface="+mn-lt"/>
              </a:rPr>
              <a:t>Бакалавриат</a:t>
            </a:r>
            <a:r>
              <a:rPr lang="ru-RU" sz="3600" b="1" dirty="0" smtClean="0">
                <a:latin typeface="+mn-lt"/>
              </a:rPr>
              <a:t> и</a:t>
            </a:r>
            <a:r>
              <a:rPr lang="en-US" sz="36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Последипломная программа</a:t>
            </a:r>
            <a:r>
              <a:rPr lang="en-US" sz="3600" b="1" dirty="0" smtClean="0">
                <a:latin typeface="+mn-lt"/>
              </a:rPr>
              <a:t>)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248472"/>
          </a:xfrm>
        </p:spPr>
        <p:txBody>
          <a:bodyPr>
            <a:noAutofit/>
          </a:bodyPr>
          <a:lstStyle/>
          <a:p>
            <a:r>
              <a:rPr lang="ru-RU" sz="2800" dirty="0"/>
              <a:t>Для обеспечения большей ясности для будущих и текущих </a:t>
            </a:r>
            <a:r>
              <a:rPr lang="ru-RU" sz="2800" dirty="0" smtClean="0"/>
              <a:t>студентов медицины</a:t>
            </a:r>
          </a:p>
          <a:p>
            <a:r>
              <a:rPr lang="ru-RU" sz="2800" dirty="0" smtClean="0"/>
              <a:t>Стимулирование обмена выпускниками между двумя системами при поступлении на  все программы резидентуры в РК </a:t>
            </a:r>
          </a:p>
          <a:p>
            <a:r>
              <a:rPr lang="ru-RU" sz="2800" dirty="0" smtClean="0"/>
              <a:t>Стимулирование сотрудничества и партнерства со Школой медициной НУ для разработки последипломных программ медицинских ВУЗ-</a:t>
            </a:r>
            <a:r>
              <a:rPr lang="ru-RU" sz="2800" dirty="0" err="1" smtClean="0"/>
              <a:t>ов</a:t>
            </a:r>
            <a:r>
              <a:rPr lang="ru-RU" sz="2800" dirty="0" smtClean="0"/>
              <a:t> РК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8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8722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Программа </a:t>
            </a:r>
            <a:r>
              <a:rPr lang="en-US" sz="3600" b="1" dirty="0" smtClean="0">
                <a:latin typeface="+mn-lt"/>
              </a:rPr>
              <a:t>MD </a:t>
            </a:r>
            <a:r>
              <a:rPr lang="ru-RU" sz="3600" b="1" dirty="0" smtClean="0">
                <a:latin typeface="+mn-lt"/>
              </a:rPr>
              <a:t>Школы медицины НУ</a:t>
            </a:r>
            <a:r>
              <a:rPr lang="en-US" sz="3600" b="1" dirty="0" smtClean="0">
                <a:latin typeface="+mn-lt"/>
              </a:rPr>
              <a:t>: </a:t>
            </a:r>
            <a:br>
              <a:rPr lang="en-US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Эквивалентность со степенью бакалавра в области медицины других мед. ВУЗ-</a:t>
            </a:r>
            <a:r>
              <a:rPr lang="ru-RU" sz="3600" b="1" dirty="0" err="1" smtClean="0">
                <a:latin typeface="+mn-lt"/>
              </a:rPr>
              <a:t>ов</a:t>
            </a:r>
            <a:r>
              <a:rPr lang="ru-RU" sz="3600" b="1" dirty="0" smtClean="0">
                <a:latin typeface="+mn-lt"/>
              </a:rPr>
              <a:t> РК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281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Мы просим Учебно-методическое Объединение</a:t>
            </a:r>
            <a:r>
              <a:rPr lang="en-US" sz="2800" b="1" dirty="0" smtClean="0"/>
              <a:t>: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ru-RU" sz="2400" dirty="0" smtClean="0"/>
              <a:t>Приравнять последипломную программу </a:t>
            </a:r>
            <a:r>
              <a:rPr lang="en-US" sz="2400" dirty="0" smtClean="0"/>
              <a:t>MD</a:t>
            </a:r>
            <a:r>
              <a:rPr lang="ru-RU" sz="2400" dirty="0" smtClean="0"/>
              <a:t>, преподаваемую в Назарбаев Университет и программы бакалавра по медицине, преподаваемых в медицинских ВУЗ-ах РК с точки зрения выходных компетенций и результатов обучения </a:t>
            </a:r>
          </a:p>
          <a:p>
            <a:r>
              <a:rPr lang="ru-RU" sz="2400" dirty="0" smtClean="0"/>
              <a:t>Рассматривать выпускников программ </a:t>
            </a:r>
            <a:r>
              <a:rPr lang="ru-RU" sz="2400" dirty="0" smtClean="0"/>
              <a:t>обеих </a:t>
            </a:r>
            <a:r>
              <a:rPr lang="ru-RU" sz="2400" dirty="0" smtClean="0"/>
              <a:t>систем одинаково способными к поступлению на последипломное обучение (на пример, резидентура) для получения клинических компетенций и получения сертификации/лицензии на медицинскую практику в РК</a:t>
            </a:r>
            <a:endParaRPr lang="en-US" sz="2400" dirty="0" smtClean="0"/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Бакалавр в области прикладного сестринского дела (</a:t>
            </a:r>
            <a:r>
              <a:rPr lang="en-US" b="1" dirty="0" err="1" smtClean="0"/>
              <a:t>BApN</a:t>
            </a:r>
            <a:r>
              <a:rPr lang="ru-RU" b="1" dirty="0" smtClean="0"/>
              <a:t>, БПСД</a:t>
            </a:r>
            <a:r>
              <a:rPr lang="ru-RU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Название программы является синонимом других терминов или степеней, предлагаемых другими международными университетами для практикующих </a:t>
            </a:r>
            <a:r>
              <a:rPr lang="ru-RU" dirty="0" smtClean="0"/>
              <a:t>медсестер </a:t>
            </a:r>
            <a:r>
              <a:rPr lang="en-US" dirty="0" smtClean="0"/>
              <a:t>(Registered Nurse-to-Bachelor of Science in Nursing, RN to BSN)</a:t>
            </a:r>
          </a:p>
          <a:p>
            <a:r>
              <a:rPr lang="ru-RU" dirty="0" smtClean="0"/>
              <a:t>Составляет </a:t>
            </a:r>
            <a:r>
              <a:rPr lang="en-US" dirty="0" smtClean="0"/>
              <a:t>240 </a:t>
            </a:r>
            <a:r>
              <a:rPr lang="ru-RU" dirty="0" smtClean="0"/>
              <a:t>кредитов </a:t>
            </a:r>
            <a:r>
              <a:rPr lang="en-US" dirty="0" smtClean="0"/>
              <a:t>ECTS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(!) </a:t>
            </a:r>
            <a:r>
              <a:rPr lang="ru-RU" dirty="0" smtClean="0"/>
              <a:t>Первые </a:t>
            </a:r>
            <a:r>
              <a:rPr lang="en-US" dirty="0" smtClean="0"/>
              <a:t>120</a:t>
            </a:r>
            <a:r>
              <a:rPr lang="ru-RU" dirty="0" smtClean="0"/>
              <a:t> кредитов</a:t>
            </a:r>
            <a:r>
              <a:rPr lang="en-US" dirty="0" smtClean="0"/>
              <a:t> ECTS </a:t>
            </a:r>
            <a:r>
              <a:rPr lang="ru-RU" dirty="0" smtClean="0"/>
              <a:t>зачисляются посредством признания предшествующего практического опыта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(!) </a:t>
            </a:r>
            <a:r>
              <a:rPr lang="ru-RU" dirty="0" smtClean="0"/>
              <a:t>Остальные </a:t>
            </a:r>
            <a:r>
              <a:rPr lang="en-US" dirty="0" smtClean="0"/>
              <a:t>120</a:t>
            </a:r>
            <a:r>
              <a:rPr lang="ru-RU" dirty="0" smtClean="0"/>
              <a:t> кредитов</a:t>
            </a:r>
            <a:r>
              <a:rPr lang="en-US" dirty="0" smtClean="0"/>
              <a:t> ECTS </a:t>
            </a:r>
            <a:r>
              <a:rPr lang="ru-RU" dirty="0" smtClean="0"/>
              <a:t>зачисляются при обучении в университете </a:t>
            </a:r>
            <a:r>
              <a:rPr lang="en-US" dirty="0" smtClean="0"/>
              <a:t>(2 </a:t>
            </a:r>
            <a:r>
              <a:rPr lang="ru-RU" dirty="0" smtClean="0"/>
              <a:t>года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7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БПСД</a:t>
            </a:r>
            <a:r>
              <a:rPr lang="en-US" b="1" dirty="0" smtClean="0"/>
              <a:t>: </a:t>
            </a:r>
            <a:r>
              <a:rPr lang="ru-RU" b="1" dirty="0" smtClean="0"/>
              <a:t>Выходные результаты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00160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Преобразование сестринского дела путем предоставления экспериментальной модели сестринского образования, разработанной для </a:t>
            </a:r>
            <a:r>
              <a:rPr lang="ru-RU" sz="2600" dirty="0" smtClean="0"/>
              <a:t>соответствия </a:t>
            </a:r>
            <a:r>
              <a:rPr lang="ru-RU" sz="2600" dirty="0"/>
              <a:t>быстро меняющейся </a:t>
            </a:r>
            <a:r>
              <a:rPr lang="ru-RU" sz="2600" dirty="0" smtClean="0"/>
              <a:t>среде </a:t>
            </a:r>
            <a:r>
              <a:rPr lang="ru-RU" sz="2600" dirty="0"/>
              <a:t>здравоохранения, о чем свидетельствует мандат на реформирование системы здравоохранения в Республике Казахстан.</a:t>
            </a:r>
          </a:p>
          <a:p>
            <a:r>
              <a:rPr lang="ru-RU" sz="2600" b="1" dirty="0" smtClean="0"/>
              <a:t>Представление новой модели сестринского ухода</a:t>
            </a:r>
            <a:r>
              <a:rPr lang="en-US" sz="2600" b="1" dirty="0" smtClean="0"/>
              <a:t>: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Междисциплинарное сотрудничество в команде 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Фокус на укреплении здоровья и профилактики заболеваний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Интеграция комплексной помощи обществу в рамках всей системы здравоохранения 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Обеспечение сестринского ухода и образования с пониманием культурных особенностей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Использование технологий для </a:t>
            </a:r>
            <a:r>
              <a:rPr lang="ru-RU" sz="2600" dirty="0" smtClean="0"/>
              <a:t>совершенствования медсестринской </a:t>
            </a:r>
            <a:r>
              <a:rPr lang="ru-RU" sz="2600" dirty="0" smtClean="0"/>
              <a:t>практики</a:t>
            </a:r>
            <a:endParaRPr lang="en-US" sz="2600" dirty="0" smtClean="0"/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БПСД</a:t>
            </a:r>
            <a:r>
              <a:rPr lang="en-US" b="1" dirty="0" smtClean="0"/>
              <a:t>: </a:t>
            </a:r>
            <a:r>
              <a:rPr lang="ru-RU" b="1" dirty="0"/>
              <a:t>Выходные результаты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45638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Обеспечить среду обучения и клинический опыт, </a:t>
            </a:r>
            <a:r>
              <a:rPr lang="ru-RU" sz="2400" dirty="0" smtClean="0"/>
              <a:t>которая </a:t>
            </a:r>
            <a:r>
              <a:rPr lang="ru-RU" sz="2400" dirty="0"/>
              <a:t>будет интеллектуально стимулировать студента и </a:t>
            </a:r>
            <a:r>
              <a:rPr lang="ru-RU" sz="2400" dirty="0" smtClean="0"/>
              <a:t>вооружать </a:t>
            </a:r>
            <a:r>
              <a:rPr lang="ru-RU" sz="2400" dirty="0"/>
              <a:t>медсестер необходимыми навыками для применения исследований </a:t>
            </a:r>
            <a:r>
              <a:rPr lang="ru-RU" sz="2400" dirty="0" smtClean="0"/>
              <a:t>и </a:t>
            </a:r>
            <a:r>
              <a:rPr lang="ru-RU" sz="2400" dirty="0"/>
              <a:t>предоставления высококачественной, безопасной, эффективной и основанной на фактических данных медицинской помощи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Способствовать обучению на протяжении всей жизни и </a:t>
            </a:r>
            <a:r>
              <a:rPr lang="ru-RU" sz="2400" dirty="0" smtClean="0"/>
              <a:t>открытости критического мышления </a:t>
            </a:r>
            <a:r>
              <a:rPr lang="ru-RU" sz="2400" dirty="0"/>
              <a:t>посредством интеграции новых знаний и навыков с предыдущим обучением и </a:t>
            </a:r>
            <a:r>
              <a:rPr lang="ru-RU" sz="2400" dirty="0" smtClean="0"/>
              <a:t>опытом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БПСД</a:t>
            </a:r>
            <a:r>
              <a:rPr lang="en-US" b="1" dirty="0" smtClean="0"/>
              <a:t>: </a:t>
            </a:r>
            <a:r>
              <a:rPr lang="ru-RU" b="1" dirty="0" smtClean="0"/>
              <a:t>Список предметов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87727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Питание в клинической практике</a:t>
            </a:r>
            <a:endParaRPr lang="en-US" sz="2400" dirty="0"/>
          </a:p>
          <a:p>
            <a:r>
              <a:rPr lang="ru-RU" sz="2400" dirty="0" smtClean="0"/>
              <a:t>Физическое оценивание в течение продолжительности жизни</a:t>
            </a:r>
            <a:endParaRPr lang="en-US" sz="2400" dirty="0"/>
          </a:p>
          <a:p>
            <a:r>
              <a:rPr lang="ru-RU" sz="2400" dirty="0" smtClean="0"/>
              <a:t>Уход за пожилыми людьми </a:t>
            </a:r>
            <a:endParaRPr lang="en-US" sz="2400" dirty="0"/>
          </a:p>
          <a:p>
            <a:r>
              <a:rPr lang="ru-RU" sz="2400" dirty="0" smtClean="0"/>
              <a:t>Введение в основы статистики для конструктивной практики </a:t>
            </a:r>
            <a:endParaRPr lang="en-US" sz="2400" dirty="0"/>
          </a:p>
          <a:p>
            <a:r>
              <a:rPr lang="ru-RU" sz="2400" dirty="0" smtClean="0"/>
              <a:t>Исследовательские методы в области сестринского дела </a:t>
            </a:r>
            <a:endParaRPr lang="en-US" sz="2400" dirty="0"/>
          </a:p>
          <a:p>
            <a:r>
              <a:rPr lang="ru-RU" sz="2400" dirty="0" smtClean="0"/>
              <a:t>Сохранение здоровья и предотвращение заболеваний для населения, относящегося к различным культурам </a:t>
            </a:r>
            <a:endParaRPr lang="en-US" sz="2400" dirty="0"/>
          </a:p>
          <a:p>
            <a:r>
              <a:rPr lang="ru-RU" sz="2400" dirty="0" smtClean="0"/>
              <a:t>Улучшенное взаимодействие в профессиональном сестринском деле </a:t>
            </a:r>
            <a:endParaRPr lang="en-US" sz="2400" dirty="0"/>
          </a:p>
          <a:p>
            <a:r>
              <a:rPr lang="ru-RU" sz="2400" dirty="0" smtClean="0"/>
              <a:t>Образование: Принципы и практики преподавания сестринского дела </a:t>
            </a:r>
            <a:endParaRPr lang="en-US" sz="2400" dirty="0"/>
          </a:p>
          <a:p>
            <a:r>
              <a:rPr lang="ru-RU" sz="2400" dirty="0" smtClean="0"/>
              <a:t>Принципы управление здравоохранением </a:t>
            </a:r>
            <a:endParaRPr lang="en-US" sz="2400" dirty="0"/>
          </a:p>
          <a:p>
            <a:r>
              <a:rPr lang="ru-RU" sz="2400" dirty="0" smtClean="0"/>
              <a:t>Аналитика данных для качественного улучшения системы здравоохранения</a:t>
            </a:r>
            <a:endParaRPr lang="en-US" sz="2400" dirty="0"/>
          </a:p>
          <a:p>
            <a:r>
              <a:rPr lang="ru-RU" sz="2400" dirty="0" smtClean="0"/>
              <a:t>Медицинско-хирургический уход: Комплексный хирургический уход</a:t>
            </a:r>
            <a:endParaRPr lang="en-US" sz="2400" dirty="0"/>
          </a:p>
          <a:p>
            <a:r>
              <a:rPr lang="ru-RU" sz="2400" dirty="0" smtClean="0"/>
              <a:t>Уход за здоровьем в обществе и дома </a:t>
            </a:r>
            <a:endParaRPr lang="en-US" sz="2400" dirty="0"/>
          </a:p>
          <a:p>
            <a:r>
              <a:rPr lang="ru-RU" sz="2400" dirty="0" smtClean="0"/>
              <a:t>Вопросы и тенденции в области сестринского дела </a:t>
            </a:r>
            <a:endParaRPr lang="en-US" sz="2400" dirty="0"/>
          </a:p>
          <a:p>
            <a:r>
              <a:rPr lang="ru-RU" sz="2400" dirty="0" smtClean="0"/>
              <a:t>Научно-исследовательский проект (клинический + исследовательский проект по улучшению качества) 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961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Бакалавр прикладного сестринского дела (БПСД)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472608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Мы просим Учебно-методическое объединение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 smtClean="0"/>
              <a:t>Приравнять программу «Бакалавр прикладного сестринского дела», преподаваемую в Школе медицины Назарбаев Университет к программам Бакалавра в области сестринского дела, преподаваемых в других медицинских ВУЗ-ах РК. </a:t>
            </a:r>
            <a:endParaRPr lang="en-US" sz="2400" dirty="0" smtClean="0"/>
          </a:p>
          <a:p>
            <a:r>
              <a:rPr lang="ru-RU" sz="2400" dirty="0" smtClean="0"/>
              <a:t>Предоставить возможность выпускникам БПСД Школы медицины НУ поступать на магистерские программы других медицинских ВУЗ-</a:t>
            </a:r>
            <a:r>
              <a:rPr lang="ru-RU" sz="2400" dirty="0" err="1" smtClean="0"/>
              <a:t>ов</a:t>
            </a:r>
            <a:r>
              <a:rPr lang="ru-RU" sz="2400" dirty="0" smtClean="0"/>
              <a:t> РК. 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86771"/>
            <a:ext cx="4104456" cy="5222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3254" y="215048"/>
            <a:ext cx="581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5" dirty="0" smtClean="0">
                <a:cs typeface="Calibri"/>
              </a:rPr>
              <a:t>Миссия Школы медицины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7" y="1070451"/>
            <a:ext cx="4716016" cy="5657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9900" marR="84455" indent="-4572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1368425" algn="l"/>
              </a:tabLst>
            </a:pPr>
            <a:r>
              <a:rPr lang="ru-RU" sz="2400" b="1" spc="-5" dirty="0">
                <a:cs typeface="Calibri"/>
              </a:rPr>
              <a:t>Подготовить научно-ориентированных и квалифицированных практиков здравоохранения для 21-го века </a:t>
            </a:r>
          </a:p>
          <a:p>
            <a:pPr marL="469900" marR="84455" indent="-4572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1368425" algn="l"/>
              </a:tabLst>
            </a:pPr>
            <a:r>
              <a:rPr lang="ru-RU" sz="2400" b="1" spc="-5" dirty="0">
                <a:cs typeface="Calibri"/>
              </a:rPr>
              <a:t>Проведение прорывных исследований для повышения уровня понимания науки медицины улучшения здоровья населения</a:t>
            </a:r>
          </a:p>
          <a:p>
            <a:pPr marL="469900" marR="84455" indent="-457200">
              <a:lnSpc>
                <a:spcPct val="100299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  <a:tab pos="1368425" algn="l"/>
              </a:tabLst>
            </a:pPr>
            <a:r>
              <a:rPr lang="ru-RU" sz="2400" b="1" spc="-5" dirty="0">
                <a:cs typeface="Calibri"/>
              </a:rPr>
              <a:t>Улучшения здоровья и благосостояния населения Казахстана, Центральной Азии и за её пределами </a:t>
            </a: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9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1030287" y="4395128"/>
            <a:ext cx="1295400" cy="1084271"/>
          </a:xfrm>
          <a:prstGeom prst="rect">
            <a:avLst/>
          </a:prstGeom>
          <a:solidFill>
            <a:srgbClr val="FF0000"/>
          </a:solidFill>
          <a:ln w="9524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53975" marR="142240">
              <a:lnSpc>
                <a:spcPts val="2100"/>
              </a:lnSpc>
            </a:pPr>
            <a:r>
              <a:rPr lang="kk-KZ" sz="1800" b="1" spc="-5" dirty="0" smtClean="0">
                <a:latin typeface="Calibri"/>
                <a:cs typeface="Calibri"/>
              </a:rPr>
              <a:t>Бакалавр «Общая </a:t>
            </a:r>
            <a:r>
              <a:rPr lang="kk-KZ" sz="1800" b="1" spc="-5" dirty="0" smtClean="0">
                <a:latin typeface="Calibri"/>
                <a:cs typeface="Calibri"/>
              </a:rPr>
              <a:t>медицина» </a:t>
            </a:r>
            <a:r>
              <a:rPr lang="kk-KZ" sz="1800" b="1" spc="-5" dirty="0" smtClean="0">
                <a:latin typeface="Calibri"/>
                <a:cs typeface="Calibri"/>
              </a:rPr>
              <a:t>5 лет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493640" y="4838548"/>
            <a:ext cx="324485" cy="379730"/>
          </a:xfrm>
          <a:custGeom>
            <a:avLst/>
            <a:gdLst/>
            <a:ahLst/>
            <a:cxnLst/>
            <a:rect l="l" t="t" r="r" b="b"/>
            <a:pathLst>
              <a:path w="324485" h="379729">
                <a:moveTo>
                  <a:pt x="161823" y="0"/>
                </a:moveTo>
                <a:lnTo>
                  <a:pt x="161823" y="94900"/>
                </a:lnTo>
                <a:lnTo>
                  <a:pt x="0" y="94900"/>
                </a:lnTo>
                <a:lnTo>
                  <a:pt x="0" y="284712"/>
                </a:lnTo>
                <a:lnTo>
                  <a:pt x="161823" y="284712"/>
                </a:lnTo>
                <a:lnTo>
                  <a:pt x="161823" y="379618"/>
                </a:lnTo>
                <a:lnTo>
                  <a:pt x="324408" y="189806"/>
                </a:lnTo>
                <a:lnTo>
                  <a:pt x="16182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4476072" y="4792987"/>
            <a:ext cx="324485" cy="379730"/>
          </a:xfrm>
          <a:custGeom>
            <a:avLst/>
            <a:gdLst/>
            <a:ahLst/>
            <a:cxnLst/>
            <a:rect l="l" t="t" r="r" b="b"/>
            <a:pathLst>
              <a:path w="324485" h="379729">
                <a:moveTo>
                  <a:pt x="0" y="94905"/>
                </a:moveTo>
                <a:lnTo>
                  <a:pt x="161828" y="94905"/>
                </a:lnTo>
                <a:lnTo>
                  <a:pt x="161828" y="0"/>
                </a:lnTo>
                <a:lnTo>
                  <a:pt x="324417" y="189811"/>
                </a:lnTo>
                <a:lnTo>
                  <a:pt x="161828" y="379622"/>
                </a:lnTo>
                <a:lnTo>
                  <a:pt x="161828" y="284716"/>
                </a:lnTo>
                <a:lnTo>
                  <a:pt x="0" y="284716"/>
                </a:lnTo>
                <a:lnTo>
                  <a:pt x="0" y="9490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673417" y="4750405"/>
            <a:ext cx="356870" cy="345440"/>
          </a:xfrm>
          <a:custGeom>
            <a:avLst/>
            <a:gdLst/>
            <a:ahLst/>
            <a:cxnLst/>
            <a:rect l="l" t="t" r="r" b="b"/>
            <a:pathLst>
              <a:path w="356869" h="345439">
                <a:moveTo>
                  <a:pt x="183898" y="0"/>
                </a:moveTo>
                <a:lnTo>
                  <a:pt x="183898" y="86283"/>
                </a:lnTo>
                <a:lnTo>
                  <a:pt x="0" y="86283"/>
                </a:lnTo>
                <a:lnTo>
                  <a:pt x="0" y="258837"/>
                </a:lnTo>
                <a:lnTo>
                  <a:pt x="183898" y="258837"/>
                </a:lnTo>
                <a:lnTo>
                  <a:pt x="183898" y="345114"/>
                </a:lnTo>
                <a:lnTo>
                  <a:pt x="356858" y="172558"/>
                </a:lnTo>
                <a:lnTo>
                  <a:pt x="183898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673417" y="4765033"/>
            <a:ext cx="356870" cy="345440"/>
          </a:xfrm>
          <a:custGeom>
            <a:avLst/>
            <a:gdLst/>
            <a:ahLst/>
            <a:cxnLst/>
            <a:rect l="l" t="t" r="r" b="b"/>
            <a:pathLst>
              <a:path w="356869" h="345439">
                <a:moveTo>
                  <a:pt x="0" y="86277"/>
                </a:moveTo>
                <a:lnTo>
                  <a:pt x="183898" y="86277"/>
                </a:lnTo>
                <a:lnTo>
                  <a:pt x="183898" y="0"/>
                </a:lnTo>
                <a:lnTo>
                  <a:pt x="356858" y="172555"/>
                </a:lnTo>
                <a:lnTo>
                  <a:pt x="183898" y="345111"/>
                </a:lnTo>
                <a:lnTo>
                  <a:pt x="183898" y="258833"/>
                </a:lnTo>
                <a:lnTo>
                  <a:pt x="0" y="258833"/>
                </a:lnTo>
                <a:lnTo>
                  <a:pt x="0" y="8627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4810590" y="4703660"/>
            <a:ext cx="1729105" cy="561051"/>
          </a:xfrm>
          <a:prstGeom prst="rect">
            <a:avLst/>
          </a:prstGeom>
          <a:solidFill>
            <a:srgbClr val="FFFF00"/>
          </a:solidFill>
          <a:ln w="9524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R="26670" algn="ctr" defTabSz="1141413">
              <a:spcBef>
                <a:spcPts val="10"/>
              </a:spcBef>
            </a:pPr>
            <a:r>
              <a:rPr lang="kk-KZ" b="1" spc="-5" dirty="0">
                <a:solidFill>
                  <a:srgbClr val="000066"/>
                </a:solidFill>
                <a:cs typeface="Calibri"/>
              </a:rPr>
              <a:t>Резидентура </a:t>
            </a:r>
          </a:p>
          <a:p>
            <a:pPr marR="26670" algn="ctr" defTabSz="1141413">
              <a:spcBef>
                <a:spcPts val="10"/>
              </a:spcBef>
            </a:pPr>
            <a:r>
              <a:rPr lang="kk-KZ" b="1" spc="-5" dirty="0">
                <a:solidFill>
                  <a:srgbClr val="000066"/>
                </a:solidFill>
                <a:cs typeface="Calibri"/>
              </a:rPr>
              <a:t>3-5 лет</a:t>
            </a:r>
            <a:endParaRPr lang="kk-KZ" dirty="0">
              <a:cs typeface="Calibri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47035" y="1418595"/>
            <a:ext cx="553998" cy="1803782"/>
          </a:xfrm>
          <a:prstGeom prst="rect">
            <a:avLst/>
          </a:prstGeom>
          <a:solidFill>
            <a:schemeClr val="tx2"/>
          </a:solidFill>
          <a:ln w="9524">
            <a:solidFill>
              <a:srgbClr val="000000"/>
            </a:solidFill>
          </a:ln>
        </p:spPr>
        <p:txBody>
          <a:bodyPr vert="vert" wrap="square" lIns="0" tIns="6985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55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Calibri"/>
                <a:cs typeface="Calibri"/>
              </a:rPr>
              <a:t>Школьное образование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1"/>
          <p:cNvSpPr txBox="1"/>
          <p:nvPr/>
        </p:nvSpPr>
        <p:spPr>
          <a:xfrm>
            <a:off x="1047750" y="1872311"/>
            <a:ext cx="1440180" cy="738664"/>
          </a:xfrm>
          <a:prstGeom prst="rect">
            <a:avLst/>
          </a:prstGeom>
          <a:solidFill>
            <a:schemeClr val="tx2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57785" algn="ctr">
              <a:spcBef>
                <a:spcPts val="10"/>
              </a:spcBef>
            </a:pPr>
            <a:r>
              <a:rPr lang="ru-RU" sz="1600" b="1" spc="-5" dirty="0" smtClean="0">
                <a:solidFill>
                  <a:srgbClr val="000066"/>
                </a:solidFill>
                <a:latin typeface="Calibri"/>
                <a:cs typeface="Calibri"/>
              </a:rPr>
              <a:t>Степень Бакалавра</a:t>
            </a:r>
          </a:p>
          <a:p>
            <a:pPr marR="57785" algn="ctr">
              <a:spcBef>
                <a:spcPts val="10"/>
              </a:spcBef>
            </a:pPr>
            <a:r>
              <a:rPr lang="ru-RU" sz="1600" b="1" spc="-5" dirty="0" smtClean="0">
                <a:solidFill>
                  <a:srgbClr val="000066"/>
                </a:solidFill>
                <a:latin typeface="Calibri"/>
                <a:cs typeface="Calibri"/>
              </a:rPr>
              <a:t>4 года</a:t>
            </a:r>
            <a:r>
              <a:rPr lang="kk-KZ" sz="1600" b="1" spc="-5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15" name="object 14"/>
          <p:cNvSpPr/>
          <p:nvPr/>
        </p:nvSpPr>
        <p:spPr>
          <a:xfrm>
            <a:off x="634947" y="1983422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180501" y="0"/>
                </a:moveTo>
                <a:lnTo>
                  <a:pt x="180501" y="152844"/>
                </a:lnTo>
                <a:lnTo>
                  <a:pt x="0" y="152844"/>
                </a:lnTo>
                <a:lnTo>
                  <a:pt x="0" y="458533"/>
                </a:lnTo>
                <a:lnTo>
                  <a:pt x="180501" y="458533"/>
                </a:lnTo>
                <a:lnTo>
                  <a:pt x="180501" y="611390"/>
                </a:lnTo>
                <a:lnTo>
                  <a:pt x="360362" y="305688"/>
                </a:lnTo>
                <a:lnTo>
                  <a:pt x="180501" y="0"/>
                </a:lnTo>
                <a:close/>
              </a:path>
            </a:pathLst>
          </a:custGeom>
          <a:solidFill>
            <a:srgbClr val="38F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611557" y="1983422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0" y="152846"/>
                </a:moveTo>
                <a:lnTo>
                  <a:pt x="180501" y="152846"/>
                </a:lnTo>
                <a:lnTo>
                  <a:pt x="180501" y="0"/>
                </a:lnTo>
                <a:lnTo>
                  <a:pt x="360362" y="305692"/>
                </a:lnTo>
                <a:lnTo>
                  <a:pt x="180501" y="611385"/>
                </a:lnTo>
                <a:lnTo>
                  <a:pt x="180501" y="458539"/>
                </a:lnTo>
                <a:lnTo>
                  <a:pt x="0" y="458539"/>
                </a:lnTo>
                <a:lnTo>
                  <a:pt x="0" y="15284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/>
          <p:cNvSpPr txBox="1"/>
          <p:nvPr/>
        </p:nvSpPr>
        <p:spPr>
          <a:xfrm>
            <a:off x="2979679" y="1519732"/>
            <a:ext cx="1505585" cy="1538883"/>
          </a:xfrm>
          <a:prstGeom prst="rect">
            <a:avLst/>
          </a:prstGeom>
          <a:solidFill>
            <a:srgbClr val="FF000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0640" algn="ctr">
              <a:spcBef>
                <a:spcPts val="10"/>
              </a:spcBef>
            </a:pPr>
            <a:r>
              <a:rPr lang="ru-RU" sz="2000" b="1" dirty="0" smtClean="0">
                <a:latin typeface="Calibri"/>
                <a:cs typeface="Calibri"/>
              </a:rPr>
              <a:t>ШМНУ Программа доктор медицины (</a:t>
            </a:r>
            <a:r>
              <a:rPr lang="en-US" sz="2000" b="1" dirty="0" smtClean="0">
                <a:latin typeface="Calibri"/>
                <a:cs typeface="Calibri"/>
              </a:rPr>
              <a:t>MD</a:t>
            </a:r>
            <a:r>
              <a:rPr lang="ru-RU" sz="2000" b="1" dirty="0" smtClean="0">
                <a:latin typeface="Calibri"/>
                <a:cs typeface="Calibri"/>
              </a:rPr>
              <a:t>)</a:t>
            </a:r>
            <a:r>
              <a:rPr lang="en-US" sz="2000" b="1" dirty="0" smtClean="0">
                <a:latin typeface="Calibri"/>
                <a:cs typeface="Calibri"/>
              </a:rPr>
              <a:t> 4 </a:t>
            </a:r>
            <a:r>
              <a:rPr lang="kk-KZ" sz="2000" b="1" dirty="0" smtClean="0">
                <a:latin typeface="Calibri"/>
                <a:cs typeface="Calibri"/>
              </a:rPr>
              <a:t>года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4907772" y="2018584"/>
            <a:ext cx="1534743" cy="615553"/>
          </a:xfrm>
          <a:prstGeom prst="rect">
            <a:avLst/>
          </a:prstGeom>
          <a:solidFill>
            <a:srgbClr val="FFFF00"/>
          </a:solidFill>
          <a:ln w="952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26670" algn="ctr" defTabSz="1141413">
              <a:spcBef>
                <a:spcPts val="10"/>
              </a:spcBef>
            </a:pPr>
            <a:r>
              <a:rPr lang="kk-KZ" sz="2000" b="1" spc="-5" dirty="0" smtClean="0">
                <a:solidFill>
                  <a:srgbClr val="000066"/>
                </a:solidFill>
                <a:latin typeface="Calibri"/>
                <a:cs typeface="Calibri"/>
              </a:rPr>
              <a:t>Резидентура</a:t>
            </a:r>
            <a:r>
              <a:rPr sz="2000" b="1" spc="-5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endParaRPr lang="en-US" sz="2000" b="1" spc="-5" dirty="0">
              <a:solidFill>
                <a:srgbClr val="000066"/>
              </a:solidFill>
              <a:latin typeface="Calibri"/>
              <a:cs typeface="Calibri"/>
            </a:endParaRPr>
          </a:p>
          <a:p>
            <a:pPr marR="26670" algn="ctr" defTabSz="1141413">
              <a:spcBef>
                <a:spcPts val="10"/>
              </a:spcBef>
            </a:pPr>
            <a:r>
              <a:rPr lang="en-US" sz="2000" b="1" spc="-5" dirty="0">
                <a:solidFill>
                  <a:srgbClr val="000066"/>
                </a:solidFill>
                <a:latin typeface="Calibri"/>
                <a:cs typeface="Calibri"/>
              </a:rPr>
              <a:t>3-5 </a:t>
            </a:r>
            <a:r>
              <a:rPr lang="kk-KZ" sz="2000" b="1" spc="-5" dirty="0" smtClean="0">
                <a:solidFill>
                  <a:srgbClr val="000066"/>
                </a:solidFill>
                <a:latin typeface="Calibri"/>
                <a:cs typeface="Calibri"/>
              </a:rPr>
              <a:t>лет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0"/>
          <p:cNvSpPr txBox="1"/>
          <p:nvPr/>
        </p:nvSpPr>
        <p:spPr>
          <a:xfrm>
            <a:off x="6553044" y="1188970"/>
            <a:ext cx="276999" cy="2200406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20"/>
              </a:spcBef>
            </a:pPr>
            <a:r>
              <a:rPr lang="kk-KZ" b="1" i="1" spc="-5" dirty="0" smtClean="0">
                <a:solidFill>
                  <a:srgbClr val="FFFF00"/>
                </a:solidFill>
                <a:latin typeface="Calibri"/>
                <a:cs typeface="Calibri"/>
              </a:rPr>
              <a:t>Сертификация</a:t>
            </a:r>
            <a:endParaRPr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2" name="object 21"/>
          <p:cNvSpPr txBox="1"/>
          <p:nvPr/>
        </p:nvSpPr>
        <p:spPr>
          <a:xfrm>
            <a:off x="6860100" y="1963437"/>
            <a:ext cx="2144760" cy="556563"/>
          </a:xfrm>
          <a:prstGeom prst="rect">
            <a:avLst/>
          </a:prstGeom>
          <a:solidFill>
            <a:schemeClr val="tx2"/>
          </a:solidFill>
          <a:ln w="952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R="316230" algn="ctr">
              <a:spcBef>
                <a:spcPts val="10"/>
              </a:spcBef>
            </a:pPr>
            <a:r>
              <a:rPr lang="kk-KZ" b="1" dirty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kk-KZ" b="1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kk-KZ" sz="1800" b="1" dirty="0" smtClean="0">
                <a:solidFill>
                  <a:srgbClr val="000066"/>
                </a:solidFill>
                <a:latin typeface="Calibri"/>
                <a:cs typeface="Calibri"/>
              </a:rPr>
              <a:t>Самостоятельная</a:t>
            </a:r>
          </a:p>
          <a:p>
            <a:pPr marR="316230" algn="ctr">
              <a:spcBef>
                <a:spcPts val="10"/>
              </a:spcBef>
            </a:pPr>
            <a:r>
              <a:rPr lang="kk-KZ" sz="1800" b="1" dirty="0" smtClean="0">
                <a:solidFill>
                  <a:srgbClr val="000066"/>
                </a:solidFill>
                <a:latin typeface="Calibri"/>
                <a:cs typeface="Calibri"/>
              </a:rPr>
              <a:t>практика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2"/>
          <p:cNvSpPr txBox="1"/>
          <p:nvPr/>
        </p:nvSpPr>
        <p:spPr>
          <a:xfrm>
            <a:off x="6813212" y="4656738"/>
            <a:ext cx="2191648" cy="561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4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R="316230" algn="ctr">
              <a:spcBef>
                <a:spcPts val="10"/>
              </a:spcBef>
            </a:pPr>
            <a:r>
              <a:rPr lang="kk-KZ" b="1" dirty="0" smtClean="0">
                <a:solidFill>
                  <a:srgbClr val="000066"/>
                </a:solidFill>
                <a:cs typeface="Calibri"/>
              </a:rPr>
              <a:t> Самостоятельная</a:t>
            </a:r>
            <a:endParaRPr lang="kk-KZ" b="1" dirty="0">
              <a:solidFill>
                <a:srgbClr val="000066"/>
              </a:solidFill>
              <a:cs typeface="Calibri"/>
            </a:endParaRPr>
          </a:p>
          <a:p>
            <a:pPr marR="316230" algn="ctr">
              <a:spcBef>
                <a:spcPts val="10"/>
              </a:spcBef>
            </a:pPr>
            <a:r>
              <a:rPr lang="kk-KZ" b="1" dirty="0">
                <a:solidFill>
                  <a:srgbClr val="000066"/>
                </a:solidFill>
                <a:cs typeface="Calibri"/>
              </a:rPr>
              <a:t>практика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2650172" y="4691531"/>
            <a:ext cx="1765426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48285" marR="229235" algn="ctr">
              <a:lnSpc>
                <a:spcPts val="1900"/>
              </a:lnSpc>
              <a:spcBef>
                <a:spcPts val="5"/>
              </a:spcBef>
            </a:pPr>
            <a:r>
              <a:rPr lang="kk-KZ" sz="1600" b="1" dirty="0" smtClean="0">
                <a:solidFill>
                  <a:srgbClr val="000066"/>
                </a:solidFill>
                <a:latin typeface="Calibri"/>
                <a:cs typeface="Calibri"/>
              </a:rPr>
              <a:t>Интернатура 1-2 года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25"/>
          <p:cNvSpPr/>
          <p:nvPr/>
        </p:nvSpPr>
        <p:spPr>
          <a:xfrm>
            <a:off x="2325687" y="4764544"/>
            <a:ext cx="324485" cy="345440"/>
          </a:xfrm>
          <a:custGeom>
            <a:avLst/>
            <a:gdLst/>
            <a:ahLst/>
            <a:cxnLst/>
            <a:rect l="l" t="t" r="r" b="b"/>
            <a:pathLst>
              <a:path w="324485" h="345439">
                <a:moveTo>
                  <a:pt x="161823" y="0"/>
                </a:moveTo>
                <a:lnTo>
                  <a:pt x="161823" y="86281"/>
                </a:lnTo>
                <a:lnTo>
                  <a:pt x="0" y="86281"/>
                </a:lnTo>
                <a:lnTo>
                  <a:pt x="0" y="258837"/>
                </a:lnTo>
                <a:lnTo>
                  <a:pt x="161823" y="258837"/>
                </a:lnTo>
                <a:lnTo>
                  <a:pt x="161823" y="345116"/>
                </a:lnTo>
                <a:lnTo>
                  <a:pt x="324408" y="172559"/>
                </a:lnTo>
                <a:lnTo>
                  <a:pt x="161823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/>
          <p:nvPr/>
        </p:nvSpPr>
        <p:spPr>
          <a:xfrm>
            <a:off x="2343260" y="4764544"/>
            <a:ext cx="324485" cy="345440"/>
          </a:xfrm>
          <a:custGeom>
            <a:avLst/>
            <a:gdLst/>
            <a:ahLst/>
            <a:cxnLst/>
            <a:rect l="l" t="t" r="r" b="b"/>
            <a:pathLst>
              <a:path w="324485" h="345439">
                <a:moveTo>
                  <a:pt x="0" y="86277"/>
                </a:moveTo>
                <a:lnTo>
                  <a:pt x="161828" y="86277"/>
                </a:lnTo>
                <a:lnTo>
                  <a:pt x="161828" y="0"/>
                </a:lnTo>
                <a:lnTo>
                  <a:pt x="324416" y="172555"/>
                </a:lnTo>
                <a:lnTo>
                  <a:pt x="161828" y="345111"/>
                </a:lnTo>
                <a:lnTo>
                  <a:pt x="161828" y="258833"/>
                </a:lnTo>
                <a:lnTo>
                  <a:pt x="0" y="258833"/>
                </a:lnTo>
                <a:lnTo>
                  <a:pt x="0" y="86277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9"/>
          <p:cNvSpPr txBox="1"/>
          <p:nvPr/>
        </p:nvSpPr>
        <p:spPr>
          <a:xfrm>
            <a:off x="5458572" y="5944535"/>
            <a:ext cx="2875259" cy="300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10" dirty="0" smtClean="0">
                <a:solidFill>
                  <a:srgbClr val="000066"/>
                </a:solidFill>
                <a:latin typeface="Calibri"/>
                <a:cs typeface="Calibri"/>
              </a:rPr>
              <a:t>Продолжительность 8-</a:t>
            </a:r>
            <a:r>
              <a:rPr sz="1800" b="1" spc="-5" dirty="0" smtClean="0">
                <a:solidFill>
                  <a:srgbClr val="000066"/>
                </a:solidFill>
                <a:latin typeface="Calibri"/>
                <a:cs typeface="Calibri"/>
              </a:rPr>
              <a:t>11</a:t>
            </a:r>
            <a:r>
              <a:rPr sz="1800" b="1" spc="-40" dirty="0" smtClean="0">
                <a:solidFill>
                  <a:srgbClr val="000066"/>
                </a:solidFill>
                <a:latin typeface="Calibri"/>
                <a:cs typeface="Calibri"/>
              </a:rPr>
              <a:t> </a:t>
            </a:r>
            <a:r>
              <a:rPr lang="kk-KZ" sz="1800" b="1" spc="-5" dirty="0" smtClean="0">
                <a:solidFill>
                  <a:srgbClr val="000066"/>
                </a:solidFill>
                <a:latin typeface="Calibri"/>
                <a:cs typeface="Calibri"/>
              </a:rPr>
              <a:t>лет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0"/>
          <p:cNvSpPr txBox="1"/>
          <p:nvPr/>
        </p:nvSpPr>
        <p:spPr>
          <a:xfrm>
            <a:off x="999814" y="5893004"/>
            <a:ext cx="2856939" cy="5777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85"/>
              </a:spcBef>
            </a:pPr>
            <a:r>
              <a:rPr lang="ru-RU" sz="1800" b="1" spc="-5" dirty="0" smtClean="0">
                <a:solidFill>
                  <a:srgbClr val="000066"/>
                </a:solidFill>
                <a:latin typeface="Calibri"/>
                <a:cs typeface="Calibri"/>
              </a:rPr>
              <a:t>Базовое медицинское образование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14"/>
          <p:cNvSpPr/>
          <p:nvPr/>
        </p:nvSpPr>
        <p:spPr>
          <a:xfrm>
            <a:off x="2561628" y="1935890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180501" y="0"/>
                </a:moveTo>
                <a:lnTo>
                  <a:pt x="180501" y="152844"/>
                </a:lnTo>
                <a:lnTo>
                  <a:pt x="0" y="152844"/>
                </a:lnTo>
                <a:lnTo>
                  <a:pt x="0" y="458533"/>
                </a:lnTo>
                <a:lnTo>
                  <a:pt x="180501" y="458533"/>
                </a:lnTo>
                <a:lnTo>
                  <a:pt x="180501" y="611390"/>
                </a:lnTo>
                <a:lnTo>
                  <a:pt x="360362" y="305688"/>
                </a:lnTo>
                <a:lnTo>
                  <a:pt x="180501" y="0"/>
                </a:lnTo>
                <a:close/>
              </a:path>
            </a:pathLst>
          </a:custGeom>
          <a:solidFill>
            <a:srgbClr val="38F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/>
          <p:cNvSpPr/>
          <p:nvPr/>
        </p:nvSpPr>
        <p:spPr>
          <a:xfrm>
            <a:off x="2548222" y="1935889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0" y="152846"/>
                </a:moveTo>
                <a:lnTo>
                  <a:pt x="180501" y="152846"/>
                </a:lnTo>
                <a:lnTo>
                  <a:pt x="180501" y="0"/>
                </a:lnTo>
                <a:lnTo>
                  <a:pt x="360362" y="305692"/>
                </a:lnTo>
                <a:lnTo>
                  <a:pt x="180501" y="611385"/>
                </a:lnTo>
                <a:lnTo>
                  <a:pt x="180501" y="458539"/>
                </a:lnTo>
                <a:lnTo>
                  <a:pt x="0" y="458539"/>
                </a:lnTo>
                <a:lnTo>
                  <a:pt x="0" y="15284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4"/>
          <p:cNvSpPr/>
          <p:nvPr/>
        </p:nvSpPr>
        <p:spPr>
          <a:xfrm>
            <a:off x="4523143" y="2014734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180501" y="0"/>
                </a:moveTo>
                <a:lnTo>
                  <a:pt x="180501" y="152844"/>
                </a:lnTo>
                <a:lnTo>
                  <a:pt x="0" y="152844"/>
                </a:lnTo>
                <a:lnTo>
                  <a:pt x="0" y="458533"/>
                </a:lnTo>
                <a:lnTo>
                  <a:pt x="180501" y="458533"/>
                </a:lnTo>
                <a:lnTo>
                  <a:pt x="180501" y="611390"/>
                </a:lnTo>
                <a:lnTo>
                  <a:pt x="360362" y="305688"/>
                </a:lnTo>
                <a:lnTo>
                  <a:pt x="180501" y="0"/>
                </a:lnTo>
                <a:close/>
              </a:path>
            </a:pathLst>
          </a:custGeom>
          <a:solidFill>
            <a:srgbClr val="38F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5"/>
          <p:cNvSpPr/>
          <p:nvPr/>
        </p:nvSpPr>
        <p:spPr>
          <a:xfrm>
            <a:off x="4530233" y="2014733"/>
            <a:ext cx="360680" cy="611505"/>
          </a:xfrm>
          <a:custGeom>
            <a:avLst/>
            <a:gdLst/>
            <a:ahLst/>
            <a:cxnLst/>
            <a:rect l="l" t="t" r="r" b="b"/>
            <a:pathLst>
              <a:path w="360680" h="611505">
                <a:moveTo>
                  <a:pt x="0" y="152846"/>
                </a:moveTo>
                <a:lnTo>
                  <a:pt x="180501" y="152846"/>
                </a:lnTo>
                <a:lnTo>
                  <a:pt x="180501" y="0"/>
                </a:lnTo>
                <a:lnTo>
                  <a:pt x="360362" y="305692"/>
                </a:lnTo>
                <a:lnTo>
                  <a:pt x="180501" y="611385"/>
                </a:lnTo>
                <a:lnTo>
                  <a:pt x="180501" y="458539"/>
                </a:lnTo>
                <a:lnTo>
                  <a:pt x="0" y="458539"/>
                </a:lnTo>
                <a:lnTo>
                  <a:pt x="0" y="15284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3"/>
          <p:cNvSpPr txBox="1"/>
          <p:nvPr/>
        </p:nvSpPr>
        <p:spPr>
          <a:xfrm>
            <a:off x="4348105" y="5264711"/>
            <a:ext cx="615553" cy="1494586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20"/>
              </a:spcBef>
            </a:pPr>
            <a:r>
              <a:rPr lang="kk-KZ" sz="2000" b="1" i="1" spc="-5" dirty="0" smtClean="0">
                <a:solidFill>
                  <a:srgbClr val="FFFF00"/>
                </a:solidFill>
                <a:latin typeface="Calibri"/>
                <a:cs typeface="Calibri"/>
              </a:rPr>
              <a:t>Врач общей практики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7840" y="396373"/>
            <a:ext cx="643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Модель Школы медицины НУ 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61628" y="3435963"/>
            <a:ext cx="504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Казахстанская модель</a:t>
            </a:r>
            <a:endParaRPr lang="en-US" sz="3600" b="1" dirty="0"/>
          </a:p>
        </p:txBody>
      </p:sp>
      <p:sp>
        <p:nvSpPr>
          <p:cNvPr id="37" name="object 20"/>
          <p:cNvSpPr txBox="1"/>
          <p:nvPr/>
        </p:nvSpPr>
        <p:spPr>
          <a:xfrm>
            <a:off x="6553043" y="3826247"/>
            <a:ext cx="276999" cy="2200406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6510" algn="ctr">
              <a:lnSpc>
                <a:spcPct val="100000"/>
              </a:lnSpc>
              <a:spcBef>
                <a:spcPts val="20"/>
              </a:spcBef>
            </a:pPr>
            <a:r>
              <a:rPr lang="kk-KZ" b="1" i="1" spc="-5" dirty="0" smtClean="0">
                <a:solidFill>
                  <a:srgbClr val="FFFF00"/>
                </a:solidFill>
                <a:latin typeface="Calibri"/>
                <a:cs typeface="Calibri"/>
              </a:rPr>
              <a:t>Сертификация</a:t>
            </a:r>
            <a:endParaRPr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8" name="object 10"/>
          <p:cNvSpPr txBox="1"/>
          <p:nvPr/>
        </p:nvSpPr>
        <p:spPr>
          <a:xfrm>
            <a:off x="47035" y="4082294"/>
            <a:ext cx="553998" cy="1803782"/>
          </a:xfrm>
          <a:prstGeom prst="rect">
            <a:avLst/>
          </a:prstGeom>
          <a:solidFill>
            <a:schemeClr val="tx2"/>
          </a:solidFill>
          <a:ln w="9524">
            <a:solidFill>
              <a:srgbClr val="000000"/>
            </a:solidFill>
          </a:ln>
        </p:spPr>
        <p:txBody>
          <a:bodyPr vert="vert" wrap="square" lIns="0" tIns="6985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550"/>
              </a:spcBef>
            </a:pPr>
            <a:r>
              <a:rPr lang="ru-RU" sz="1800" b="1" dirty="0" smtClean="0">
                <a:solidFill>
                  <a:srgbClr val="000066"/>
                </a:solidFill>
                <a:latin typeface="Calibri"/>
                <a:cs typeface="Calibri"/>
              </a:rPr>
              <a:t>Школьное образование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0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1616487" y="116632"/>
            <a:ext cx="5927723" cy="10079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52705">
              <a:lnSpc>
                <a:spcPts val="3800"/>
              </a:lnSpc>
              <a:spcBef>
                <a:spcPts val="260"/>
              </a:spcBef>
            </a:pPr>
            <a:r>
              <a:rPr sz="3600" b="1" spc="-5" dirty="0">
                <a:solidFill>
                  <a:schemeClr val="tx1"/>
                </a:solidFill>
                <a:latin typeface="Calibri"/>
                <a:cs typeface="Calibri"/>
              </a:rPr>
              <a:t>MD </a:t>
            </a:r>
            <a:r>
              <a:rPr sz="3600" b="1" spc="-5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kk-KZ" sz="3600" b="1" spc="-5" dirty="0" smtClean="0">
                <a:solidFill>
                  <a:schemeClr val="tx1"/>
                </a:solidFill>
                <a:latin typeface="Calibri"/>
                <a:cs typeface="Calibri"/>
              </a:rPr>
              <a:t>Доктор медицины</a:t>
            </a:r>
            <a:r>
              <a:rPr sz="3600" b="1" spc="-5" dirty="0" smtClean="0">
                <a:solidFill>
                  <a:schemeClr val="tx1"/>
                </a:solidFill>
                <a:latin typeface="Calibri"/>
                <a:cs typeface="Calibri"/>
              </a:rPr>
              <a:t>)  </a:t>
            </a:r>
            <a:r>
              <a:rPr lang="kk-KZ" sz="3600" b="1" spc="-5" dirty="0" smtClean="0">
                <a:solidFill>
                  <a:schemeClr val="tx1"/>
                </a:solidFill>
                <a:latin typeface="Calibri"/>
                <a:cs typeface="Calibri"/>
              </a:rPr>
              <a:t>ОБЗОР ПРОГРАММЫ</a:t>
            </a:r>
            <a:endParaRPr sz="36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object 14"/>
          <p:cNvSpPr/>
          <p:nvPr/>
        </p:nvSpPr>
        <p:spPr>
          <a:xfrm>
            <a:off x="1143484" y="1237622"/>
            <a:ext cx="7327076" cy="556952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5"/>
          <p:cNvSpPr txBox="1"/>
          <p:nvPr/>
        </p:nvSpPr>
        <p:spPr>
          <a:xfrm>
            <a:off x="2133811" y="1352632"/>
            <a:ext cx="547260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4-</a:t>
            </a:r>
            <a:r>
              <a:rPr lang="kk-KZ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х годичная программа</a:t>
            </a:r>
            <a:r>
              <a:rPr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MD </a:t>
            </a:r>
            <a:r>
              <a:rPr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2000" b="1" spc="-5" dirty="0">
                <a:solidFill>
                  <a:schemeClr val="bg1"/>
                </a:solidFill>
                <a:latin typeface="Calibri"/>
                <a:cs typeface="Calibri"/>
              </a:rPr>
              <a:t>15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2000" b="1" spc="-5" dirty="0">
                <a:solidFill>
                  <a:schemeClr val="bg1"/>
                </a:solidFill>
                <a:latin typeface="Calibri"/>
                <a:cs typeface="Calibri"/>
              </a:rPr>
              <a:t>32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kk-KZ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студента</a:t>
            </a:r>
            <a:r>
              <a:rPr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902524" y="4199193"/>
            <a:ext cx="7327076" cy="7315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 txBox="1"/>
          <p:nvPr/>
        </p:nvSpPr>
        <p:spPr>
          <a:xfrm>
            <a:off x="383021" y="4246967"/>
            <a:ext cx="8316883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err="1" smtClean="0">
                <a:solidFill>
                  <a:schemeClr val="bg2"/>
                </a:solidFill>
                <a:latin typeface="Calibri"/>
                <a:cs typeface="Calibri"/>
              </a:rPr>
              <a:t>Пациенто</a:t>
            </a:r>
            <a:r>
              <a:rPr lang="ru-RU" sz="2000" b="1" spc="-10" dirty="0" smtClean="0">
                <a:solidFill>
                  <a:schemeClr val="bg2"/>
                </a:solidFill>
                <a:latin typeface="Calibri"/>
                <a:cs typeface="Calibri"/>
              </a:rPr>
              <a:t>-ориентированный подход с 1-го года</a:t>
            </a:r>
            <a:r>
              <a:rPr lang="en-US" sz="2000" b="1" dirty="0" smtClean="0">
                <a:solidFill>
                  <a:schemeClr val="bg2"/>
                </a:solidFill>
                <a:latin typeface="Calibri"/>
                <a:cs typeface="Calibri"/>
              </a:rPr>
              <a:t>–</a:t>
            </a:r>
            <a:r>
              <a:rPr sz="2000" b="1" dirty="0" smtClean="0">
                <a:solidFill>
                  <a:schemeClr val="bg2"/>
                </a:solidFill>
                <a:latin typeface="Calibri"/>
                <a:cs typeface="Calibri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Calibri"/>
                <a:cs typeface="Calibri"/>
              </a:rPr>
              <a:t>первый предмет</a:t>
            </a:r>
            <a:endParaRPr lang="en-US" sz="2000" b="1" dirty="0">
              <a:solidFill>
                <a:schemeClr val="bg2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chemeClr val="bg2"/>
                </a:solidFill>
                <a:latin typeface="Calibri"/>
                <a:cs typeface="Calibri"/>
              </a:rPr>
              <a:t>“</a:t>
            </a:r>
            <a:r>
              <a:rPr lang="ru-RU" sz="2000" b="1" spc="-10" dirty="0" smtClean="0">
                <a:solidFill>
                  <a:schemeClr val="bg2"/>
                </a:solidFill>
                <a:latin typeface="Calibri"/>
                <a:cs typeface="Calibri"/>
              </a:rPr>
              <a:t>Введение в уход за пациентами</a:t>
            </a:r>
            <a:r>
              <a:rPr lang="en-US" sz="2000" b="1" spc="-5" dirty="0" smtClean="0">
                <a:solidFill>
                  <a:schemeClr val="bg2"/>
                </a:solidFill>
                <a:latin typeface="Calibri"/>
                <a:cs typeface="Calibri"/>
              </a:rPr>
              <a:t>"</a:t>
            </a:r>
            <a:endParaRPr sz="20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603475" y="2204023"/>
            <a:ext cx="1891144" cy="16916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/>
          <p:nvPr/>
        </p:nvSpPr>
        <p:spPr>
          <a:xfrm>
            <a:off x="789247" y="2576297"/>
            <a:ext cx="151959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Основы базовых наук </a:t>
            </a: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kk-KZ" sz="2000" b="1" dirty="0" smtClean="0">
                <a:solidFill>
                  <a:schemeClr val="bg1"/>
                </a:solidFill>
                <a:latin typeface="Calibri"/>
                <a:cs typeface="Calibri"/>
              </a:rPr>
              <a:t> год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2654472" y="2200377"/>
            <a:ext cx="1886991" cy="169163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 txBox="1"/>
          <p:nvPr/>
        </p:nvSpPr>
        <p:spPr>
          <a:xfrm>
            <a:off x="2654472" y="2262108"/>
            <a:ext cx="188699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165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Пато-физиология органов </a:t>
            </a:r>
          </a:p>
          <a:p>
            <a:pPr marL="12700" marR="5080" indent="50165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и систем </a:t>
            </a:r>
          </a:p>
          <a:p>
            <a:pPr marL="12700" marR="5080" indent="50165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spc="-40" dirty="0" smtClean="0">
                <a:solidFill>
                  <a:schemeClr val="bg1"/>
                </a:solidFill>
                <a:latin typeface="Calibri"/>
                <a:cs typeface="Calibri"/>
              </a:rPr>
              <a:t>2 год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object 10"/>
          <p:cNvSpPr/>
          <p:nvPr/>
        </p:nvSpPr>
        <p:spPr>
          <a:xfrm>
            <a:off x="4807022" y="2200376"/>
            <a:ext cx="1886991" cy="1691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4863932" y="2428821"/>
            <a:ext cx="177317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kk-KZ" sz="2000" b="1" dirty="0" smtClean="0">
                <a:solidFill>
                  <a:schemeClr val="bg1"/>
                </a:solidFill>
                <a:latin typeface="Calibri"/>
                <a:cs typeface="Calibri"/>
              </a:rPr>
              <a:t>Клинические дисциплины (клеркшипы)</a:t>
            </a:r>
            <a:r>
              <a:rPr sz="20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ru-RU" sz="20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cs typeface="Calibri"/>
              </a:rPr>
              <a:t> год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6950520" y="2200375"/>
            <a:ext cx="1891144" cy="1691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7092280" y="2413154"/>
            <a:ext cx="1607624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chemeClr val="bg1"/>
                </a:solidFill>
                <a:latin typeface="Calibri"/>
                <a:cs typeface="Calibri"/>
              </a:rPr>
              <a:t>Клинические дисциплины и курсы </a:t>
            </a:r>
          </a:p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Calibri"/>
                <a:cs typeface="Calibri"/>
              </a:rPr>
              <a:t> год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276362" y="5144248"/>
            <a:ext cx="8565302" cy="15971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0"/>
          <p:cNvSpPr txBox="1"/>
          <p:nvPr/>
        </p:nvSpPr>
        <p:spPr>
          <a:xfrm>
            <a:off x="391034" y="5174144"/>
            <a:ext cx="8092439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Лекции</a:t>
            </a:r>
            <a:r>
              <a:rPr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Интервью со стандартизированными пациентами</a:t>
            </a:r>
            <a:r>
              <a:rPr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обучение на решении конкретных проблем</a:t>
            </a:r>
            <a:r>
              <a:rPr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endParaRPr lang="en-US" sz="2000" spc="-5" dirty="0">
              <a:solidFill>
                <a:srgbClr val="4D0000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Групповое обучение</a:t>
            </a:r>
            <a:r>
              <a:rPr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err="1" smtClean="0">
                <a:solidFill>
                  <a:srgbClr val="4D0000"/>
                </a:solidFill>
                <a:latin typeface="Calibri"/>
                <a:cs typeface="Calibri"/>
              </a:rPr>
              <a:t>симуляционное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 обучение</a:t>
            </a:r>
            <a:r>
              <a:rPr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лабораторные сессии по анатомии</a:t>
            </a:r>
            <a:r>
              <a:rPr lang="en-US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лабораторные сессии по молекулярной биологии</a:t>
            </a:r>
            <a:r>
              <a:rPr lang="en-US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, </a:t>
            </a:r>
            <a:r>
              <a:rPr lang="ru-RU" sz="2000" spc="-5" dirty="0" smtClean="0">
                <a:solidFill>
                  <a:srgbClr val="4D0000"/>
                </a:solidFill>
                <a:latin typeface="Calibri"/>
                <a:cs typeface="Calibri"/>
              </a:rPr>
              <a:t>лабораторные сессии по патологии</a:t>
            </a:r>
            <a:r>
              <a:rPr lang="ru-RU" sz="2000" spc="-5" dirty="0">
                <a:solidFill>
                  <a:srgbClr val="4D0000"/>
                </a:solidFill>
                <a:latin typeface="Calibri"/>
                <a:cs typeface="Calibri"/>
              </a:rPr>
              <a:t> </a:t>
            </a:r>
            <a:endParaRPr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8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4495800" cy="69976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Программа стандартизированных пациентов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70" y="27160"/>
            <a:ext cx="3302930" cy="46774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2994407" cy="4761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77" y="2650412"/>
            <a:ext cx="3200400" cy="1890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41067"/>
            <a:ext cx="5257800" cy="22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/>
          <p:nvPr/>
        </p:nvSpPr>
        <p:spPr>
          <a:xfrm>
            <a:off x="354541" y="1700808"/>
            <a:ext cx="8763450" cy="3890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ru-RU" sz="2400" b="1" spc="-5" dirty="0" smtClean="0">
                <a:solidFill>
                  <a:srgbClr val="FFFF00"/>
                </a:solidFill>
                <a:cs typeface="Arial" panose="020B0604020202020204" pitchFamily="34" charset="0"/>
              </a:rPr>
              <a:t>Степень бакалавра </a:t>
            </a:r>
            <a:r>
              <a:rPr lang="en-US" sz="2400" b="1" spc="-15" dirty="0" smtClean="0">
                <a:solidFill>
                  <a:srgbClr val="F46A2C"/>
                </a:solidFill>
                <a:cs typeface="Arial" panose="020B0604020202020204" pitchFamily="34" charset="0"/>
              </a:rPr>
              <a:t>(</a:t>
            </a:r>
            <a:r>
              <a:rPr lang="ru-RU" sz="2400" b="1" spc="-15" dirty="0" smtClean="0">
                <a:solidFill>
                  <a:srgbClr val="F46A2C"/>
                </a:solidFill>
                <a:cs typeface="Arial" panose="020B0604020202020204" pitchFamily="34" charset="0"/>
              </a:rPr>
              <a:t>в любой области</a:t>
            </a:r>
            <a:r>
              <a:rPr lang="en-US" sz="2400" b="1" spc="-15" dirty="0" smtClean="0">
                <a:solidFill>
                  <a:srgbClr val="F46A2C"/>
                </a:solidFill>
                <a:cs typeface="Arial" panose="020B0604020202020204" pitchFamily="34" charset="0"/>
              </a:rPr>
              <a:t>)</a:t>
            </a:r>
            <a:endParaRPr sz="2400" dirty="0">
              <a:solidFill>
                <a:srgbClr val="F46A2C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400" dirty="0"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b="1" spc="-35" dirty="0">
                <a:solidFill>
                  <a:srgbClr val="FFFF00"/>
                </a:solidFill>
                <a:cs typeface="Arial" panose="020B0604020202020204" pitchFamily="34" charset="0"/>
              </a:rPr>
              <a:t>GPA</a:t>
            </a:r>
            <a:r>
              <a:rPr sz="2400" b="1" spc="-35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sz="2400" b="1" spc="-35" dirty="0">
                <a:solidFill>
                  <a:srgbClr val="FFFF00"/>
                </a:solidFill>
                <a:cs typeface="Arial" panose="020B0604020202020204" pitchFamily="34" charset="0"/>
              </a:rPr>
              <a:t>=&gt;</a:t>
            </a:r>
            <a:r>
              <a:rPr sz="2400" b="1" spc="-5" dirty="0">
                <a:solidFill>
                  <a:srgbClr val="FFFF00"/>
                </a:solidFill>
                <a:cs typeface="Arial" panose="020B0604020202020204" pitchFamily="34" charset="0"/>
              </a:rPr>
              <a:t>3.00 </a:t>
            </a:r>
            <a:r>
              <a:rPr lang="en-US" sz="2400" b="1" spc="-5" dirty="0">
                <a:cs typeface="Arial" panose="020B0604020202020204" pitchFamily="34" charset="0"/>
              </a:rPr>
              <a:t>Grade </a:t>
            </a:r>
            <a:r>
              <a:rPr lang="en-US" sz="2400" b="1" spc="-45" dirty="0">
                <a:cs typeface="Arial" panose="020B0604020202020204" pitchFamily="34" charset="0"/>
              </a:rPr>
              <a:t>Point </a:t>
            </a:r>
            <a:r>
              <a:rPr lang="en-US" sz="2400" b="1" spc="-35" dirty="0">
                <a:cs typeface="Arial" panose="020B0604020202020204" pitchFamily="34" charset="0"/>
              </a:rPr>
              <a:t>Average / </a:t>
            </a:r>
            <a:r>
              <a:rPr sz="2400" spc="-5" dirty="0">
                <a:cs typeface="Arial" panose="020B0604020202020204" pitchFamily="34" charset="0"/>
              </a:rPr>
              <a:t>(out of</a:t>
            </a:r>
            <a:r>
              <a:rPr sz="2400" spc="-204" dirty="0">
                <a:cs typeface="Arial" panose="020B0604020202020204" pitchFamily="34" charset="0"/>
              </a:rPr>
              <a:t> </a:t>
            </a:r>
            <a:r>
              <a:rPr sz="2400" spc="-5" dirty="0">
                <a:cs typeface="Arial" panose="020B0604020202020204" pitchFamily="34" charset="0"/>
              </a:rPr>
              <a:t>4.00)</a:t>
            </a:r>
            <a:endParaRPr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00" dirty="0">
              <a:cs typeface="Arial" panose="020B0604020202020204" pitchFamily="34" charset="0"/>
            </a:endParaRPr>
          </a:p>
          <a:p>
            <a:pPr marL="469900" marR="5080" indent="-457200">
              <a:lnSpc>
                <a:spcPts val="33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b="1" spc="-5" dirty="0">
                <a:solidFill>
                  <a:srgbClr val="FFFF00"/>
                </a:solidFill>
                <a:cs typeface="Arial" panose="020B0604020202020204" pitchFamily="34" charset="0"/>
              </a:rPr>
              <a:t>IELTS =&gt; 7.00</a:t>
            </a:r>
          </a:p>
          <a:p>
            <a:pPr marL="469900" marR="5080" indent="-457200">
              <a:lnSpc>
                <a:spcPts val="33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endParaRPr lang="en-US" sz="2400" dirty="0">
              <a:cs typeface="Arial" panose="020B0604020202020204" pitchFamily="34" charset="0"/>
            </a:endParaRPr>
          </a:p>
          <a:p>
            <a:pPr marL="469900" marR="200660" indent="-457200">
              <a:lnSpc>
                <a:spcPct val="1012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400" b="1" spc="-5" dirty="0">
                <a:solidFill>
                  <a:srgbClr val="FFFF00"/>
                </a:solidFill>
                <a:cs typeface="Arial" panose="020B0604020202020204" pitchFamily="34" charset="0"/>
              </a:rPr>
              <a:t>MCAT =&gt; 491 </a:t>
            </a:r>
          </a:p>
          <a:p>
            <a:pPr marL="12700" marR="200660">
              <a:lnSpc>
                <a:spcPct val="101200"/>
              </a:lnSpc>
              <a:tabLst>
                <a:tab pos="469265" algn="l"/>
                <a:tab pos="469900" algn="l"/>
              </a:tabLst>
            </a:pPr>
            <a:endParaRPr lang="en-US" sz="28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00660">
              <a:lnSpc>
                <a:spcPct val="101200"/>
              </a:lnSpc>
              <a:tabLst>
                <a:tab pos="469265" algn="l"/>
                <a:tab pos="469900" algn="l"/>
              </a:tabLst>
            </a:pPr>
            <a:r>
              <a:rPr sz="2400" b="1" spc="-5" dirty="0" smtClean="0">
                <a:cs typeface="Arial" panose="020B0604020202020204" pitchFamily="34" charset="0"/>
              </a:rPr>
              <a:t>Medical </a:t>
            </a:r>
            <a:r>
              <a:rPr sz="2400" b="1" spc="-10" dirty="0">
                <a:cs typeface="Arial" panose="020B0604020202020204" pitchFamily="34" charset="0"/>
              </a:rPr>
              <a:t>College </a:t>
            </a:r>
            <a:r>
              <a:rPr sz="2400" b="1" spc="-5" dirty="0">
                <a:cs typeface="Arial" panose="020B0604020202020204" pitchFamily="34" charset="0"/>
              </a:rPr>
              <a:t>Admission</a:t>
            </a:r>
            <a:r>
              <a:rPr sz="2400" b="1" spc="-555" dirty="0">
                <a:cs typeface="Arial" panose="020B0604020202020204" pitchFamily="34" charset="0"/>
              </a:rPr>
              <a:t> </a:t>
            </a:r>
            <a:r>
              <a:rPr sz="2400" b="1" spc="-120" dirty="0">
                <a:cs typeface="Arial" panose="020B0604020202020204" pitchFamily="34" charset="0"/>
              </a:rPr>
              <a:t>Test </a:t>
            </a:r>
            <a:r>
              <a:rPr lang="en-US" sz="2400" b="1" spc="-120" dirty="0" smtClean="0">
                <a:cs typeface="Arial" panose="020B0604020202020204" pitchFamily="34" charset="0"/>
              </a:rPr>
              <a:t> </a:t>
            </a:r>
            <a:r>
              <a:rPr sz="2400" b="1" dirty="0" smtClean="0">
                <a:cs typeface="Arial" panose="020B0604020202020204" pitchFamily="34" charset="0"/>
              </a:rPr>
              <a:t>to </a:t>
            </a:r>
            <a:r>
              <a:rPr sz="2400" b="1" spc="-5" dirty="0" smtClean="0">
                <a:cs typeface="Arial" panose="020B0604020202020204" pitchFamily="34" charset="0"/>
              </a:rPr>
              <a:t>be </a:t>
            </a:r>
            <a:r>
              <a:rPr sz="2400" b="1" spc="-15" dirty="0">
                <a:cs typeface="Arial" panose="020B0604020202020204" pitchFamily="34" charset="0"/>
              </a:rPr>
              <a:t>invited </a:t>
            </a:r>
            <a:r>
              <a:rPr sz="2400" b="1" dirty="0">
                <a:cs typeface="Arial" panose="020B0604020202020204" pitchFamily="34" charset="0"/>
              </a:rPr>
              <a:t>to an</a:t>
            </a:r>
            <a:r>
              <a:rPr sz="2400" b="1" spc="-5" dirty="0">
                <a:cs typeface="Arial" panose="020B0604020202020204" pitchFamily="34" charset="0"/>
              </a:rPr>
              <a:t> </a:t>
            </a:r>
            <a:r>
              <a:rPr sz="2400" b="1" dirty="0">
                <a:cs typeface="Arial" panose="020B0604020202020204" pitchFamily="34" charset="0"/>
              </a:rPr>
              <a:t>interview</a:t>
            </a:r>
            <a:r>
              <a:rPr lang="en-US" sz="2400" b="1" dirty="0">
                <a:cs typeface="Arial" panose="020B0604020202020204" pitchFamily="34" charset="0"/>
              </a:rPr>
              <a:t> with 2 NUSOM faculty members </a:t>
            </a:r>
            <a:endParaRPr sz="2400" dirty="0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Требования для поступления на программу </a:t>
            </a:r>
            <a:r>
              <a:rPr lang="en-US" sz="3600" b="1" dirty="0" smtClean="0"/>
              <a:t>MD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95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62" y="1661178"/>
            <a:ext cx="8810038" cy="49361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Разработаны совместно со стратегическим партнером </a:t>
            </a:r>
            <a:r>
              <a:rPr lang="en-US" sz="2800" dirty="0" smtClean="0"/>
              <a:t>University of Pittsburgh Medical Center (UPMC) </a:t>
            </a:r>
          </a:p>
          <a:p>
            <a:r>
              <a:rPr lang="ru-RU" sz="2800" dirty="0" smtClean="0"/>
              <a:t>На основе американских стандартов</a:t>
            </a:r>
            <a:r>
              <a:rPr lang="en-US" sz="2800" dirty="0" smtClean="0"/>
              <a:t> Accreditation Council for Graduate Medical Education (ACGME)</a:t>
            </a:r>
          </a:p>
          <a:p>
            <a:r>
              <a:rPr lang="ru-RU" sz="2800" dirty="0" smtClean="0"/>
              <a:t>Длительность </a:t>
            </a:r>
            <a:r>
              <a:rPr lang="en-US" sz="2800" dirty="0" smtClean="0"/>
              <a:t>3-5 </a:t>
            </a:r>
            <a:r>
              <a:rPr lang="ru-RU" sz="2800" dirty="0" smtClean="0"/>
              <a:t>лет</a:t>
            </a:r>
            <a:r>
              <a:rPr lang="en-US" sz="2800" dirty="0" smtClean="0"/>
              <a:t> </a:t>
            </a:r>
          </a:p>
          <a:p>
            <a:r>
              <a:rPr lang="ru-RU" sz="2800" dirty="0" smtClean="0"/>
              <a:t>Базовая медицинская и хирургическая подготовка (2 года) с последующим обучением на программах </a:t>
            </a:r>
            <a:r>
              <a:rPr lang="en-US" sz="2800" dirty="0" smtClean="0"/>
              <a:t>fellowships</a:t>
            </a:r>
            <a:r>
              <a:rPr lang="ru-RU" sz="2800" dirty="0" smtClean="0"/>
              <a:t> для получения узкой медицинской и хирургической специализации </a:t>
            </a:r>
          </a:p>
          <a:p>
            <a:r>
              <a:rPr lang="ru-RU" sz="2800" dirty="0" smtClean="0"/>
              <a:t>Квалификация специалиста после окончания программы резидентуры 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26064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Программы резидентуры </a:t>
            </a:r>
          </a:p>
          <a:p>
            <a:r>
              <a:rPr lang="ru-RU" sz="3600" b="1" dirty="0" smtClean="0"/>
              <a:t>Школы медицины НУ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3" y="499273"/>
            <a:ext cx="929721" cy="9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94" y="499273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4618" y="2276872"/>
            <a:ext cx="7386954" cy="345638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Внутренние болезни (Терапия)</a:t>
            </a:r>
            <a:r>
              <a:rPr lang="en-US" sz="2800" b="1" dirty="0" smtClean="0"/>
              <a:t>– 3 </a:t>
            </a:r>
            <a:r>
              <a:rPr lang="ru-RU" sz="2800" b="1" dirty="0" smtClean="0"/>
              <a:t>года</a:t>
            </a:r>
            <a:endParaRPr lang="en-US" sz="2800" b="1" dirty="0"/>
          </a:p>
          <a:p>
            <a:r>
              <a:rPr lang="ru-RU" sz="2800" b="1" dirty="0" smtClean="0"/>
              <a:t>Хирургия</a:t>
            </a:r>
            <a:r>
              <a:rPr lang="en-US" sz="2800" b="1" dirty="0" smtClean="0"/>
              <a:t>– 5 </a:t>
            </a:r>
            <a:r>
              <a:rPr lang="ru-RU" sz="2800" b="1" dirty="0" smtClean="0"/>
              <a:t>лет</a:t>
            </a:r>
            <a:endParaRPr lang="en-US" sz="2800" b="1" dirty="0"/>
          </a:p>
          <a:p>
            <a:r>
              <a:rPr lang="ru-RU" sz="2800" b="1" dirty="0" smtClean="0"/>
              <a:t>Педиатрия</a:t>
            </a:r>
            <a:r>
              <a:rPr lang="en-US" sz="2800" b="1" dirty="0" smtClean="0"/>
              <a:t>– 3 </a:t>
            </a:r>
            <a:r>
              <a:rPr lang="ru-RU" sz="2800" b="1" dirty="0" smtClean="0"/>
              <a:t>года</a:t>
            </a:r>
            <a:endParaRPr lang="en-US" sz="2800" b="1" dirty="0"/>
          </a:p>
          <a:p>
            <a:r>
              <a:rPr lang="ru-RU" sz="2800" b="1" dirty="0" smtClean="0"/>
              <a:t>Акушерство и гинекология </a:t>
            </a:r>
            <a:r>
              <a:rPr lang="en-US" sz="2800" b="1" dirty="0" smtClean="0"/>
              <a:t>– 4 </a:t>
            </a:r>
            <a:r>
              <a:rPr lang="ru-RU" sz="2800" b="1" dirty="0" smtClean="0"/>
              <a:t>года</a:t>
            </a:r>
            <a:endParaRPr lang="en-US" sz="2800" b="1" dirty="0"/>
          </a:p>
          <a:p>
            <a:r>
              <a:rPr lang="ru-RU" sz="2800" b="1" dirty="0" smtClean="0"/>
              <a:t>Семейная медицина </a:t>
            </a:r>
            <a:r>
              <a:rPr lang="en-US" sz="2800" b="1" dirty="0" smtClean="0"/>
              <a:t>– 3 </a:t>
            </a:r>
            <a:r>
              <a:rPr lang="ru-RU" sz="2800" b="1" dirty="0" smtClean="0"/>
              <a:t>года</a:t>
            </a:r>
            <a:endParaRPr lang="en-US" sz="2800" b="1" dirty="0" smtClean="0"/>
          </a:p>
          <a:p>
            <a:r>
              <a:rPr lang="ru-RU" sz="2800" b="1" dirty="0" smtClean="0"/>
              <a:t>Патологическая анатомия </a:t>
            </a:r>
            <a:r>
              <a:rPr lang="en-US" sz="2800" b="1" dirty="0" smtClean="0"/>
              <a:t>– 3 </a:t>
            </a:r>
            <a:r>
              <a:rPr lang="ru-RU" sz="2800" b="1" dirty="0" smtClean="0"/>
              <a:t>года</a:t>
            </a:r>
            <a:endParaRPr lang="en-US" sz="2800" b="1" dirty="0" smtClean="0"/>
          </a:p>
          <a:p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3" y="474957"/>
            <a:ext cx="929721" cy="932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188" y="474957"/>
            <a:ext cx="932769" cy="93276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26193" y="241077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/>
              <a:t>Программы резидентуры </a:t>
            </a:r>
          </a:p>
          <a:p>
            <a:r>
              <a:rPr lang="ru-RU" sz="3600" b="1" dirty="0" smtClean="0"/>
              <a:t>Школы медицины НУ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796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37" y="2204864"/>
            <a:ext cx="7543800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cs typeface="Arial" panose="020B0604020202020204" pitchFamily="34" charset="0"/>
              </a:rPr>
              <a:t>Требования для поступления</a:t>
            </a:r>
            <a:r>
              <a:rPr lang="en-US" sz="2800" b="1" dirty="0" smtClean="0">
                <a:cs typeface="Arial" panose="020B0604020202020204" pitchFamily="34" charset="0"/>
              </a:rPr>
              <a:t>:</a:t>
            </a:r>
            <a:endParaRPr lang="en-US" sz="2800" b="1" dirty="0">
              <a:cs typeface="Arial" panose="020B0604020202020204" pitchFamily="34" charset="0"/>
            </a:endParaRPr>
          </a:p>
          <a:p>
            <a:r>
              <a:rPr lang="ru-RU" sz="2800" b="1" dirty="0" smtClean="0">
                <a:cs typeface="Arial" panose="020B0604020202020204" pitchFamily="34" charset="0"/>
              </a:rPr>
              <a:t>Степень «Доктор медицины» (</a:t>
            </a:r>
            <a:r>
              <a:rPr lang="en-US" sz="2800" b="1" dirty="0" smtClean="0">
                <a:cs typeface="Arial" panose="020B0604020202020204" pitchFamily="34" charset="0"/>
              </a:rPr>
              <a:t>MD</a:t>
            </a:r>
            <a:r>
              <a:rPr lang="ru-RU" sz="2800" b="1" dirty="0" smtClean="0"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ЛИБО</a:t>
            </a:r>
            <a:r>
              <a:rPr lang="en-US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эквивалентная медицинская степень</a:t>
            </a:r>
            <a:endParaRPr 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sz="2800" b="1" dirty="0">
                <a:cs typeface="Arial" panose="020B0604020202020204" pitchFamily="34" charset="0"/>
              </a:rPr>
              <a:t>IELTS =&gt;7.00</a:t>
            </a:r>
          </a:p>
          <a:p>
            <a:r>
              <a:rPr lang="en-US" sz="2800" b="1" dirty="0">
                <a:cs typeface="Arial" panose="020B0604020202020204" pitchFamily="34" charset="0"/>
              </a:rPr>
              <a:t>IFOM BASIC </a:t>
            </a:r>
            <a:r>
              <a:rPr lang="en-US" sz="2800" b="1" dirty="0" smtClean="0">
                <a:cs typeface="Arial" panose="020B0604020202020204" pitchFamily="34" charset="0"/>
              </a:rPr>
              <a:t>SCIENCE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or USMLE STEP I</a:t>
            </a:r>
            <a:endParaRPr lang="en-US" sz="2800" b="1" dirty="0">
              <a:cs typeface="Arial" panose="020B0604020202020204" pitchFamily="34" charset="0"/>
            </a:endParaRPr>
          </a:p>
          <a:p>
            <a:r>
              <a:rPr lang="ru-RU" sz="2800" b="1" dirty="0" smtClean="0">
                <a:cs typeface="Arial" panose="020B0604020202020204" pitchFamily="34" charset="0"/>
              </a:rPr>
              <a:t>СОБЕСЕДОВАНИЯ с приемной комиссией</a:t>
            </a:r>
            <a:endParaRPr lang="en-US" sz="28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5617673"/>
            <a:ext cx="4608512" cy="9943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26193" y="241076"/>
            <a:ext cx="7055380" cy="1819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/>
              <a:t>Программы резидентуры </a:t>
            </a:r>
          </a:p>
          <a:p>
            <a:r>
              <a:rPr lang="ru-RU" sz="4000" b="1" dirty="0"/>
              <a:t>Школы медицины НУ </a:t>
            </a:r>
            <a:endParaRPr lang="en-US" sz="4000" b="1" dirty="0"/>
          </a:p>
          <a:p>
            <a:endParaRPr lang="en-US" sz="3100" b="1" dirty="0" smtClean="0"/>
          </a:p>
          <a:p>
            <a:r>
              <a:rPr lang="ru-RU" sz="3100" b="1" dirty="0" smtClean="0"/>
              <a:t>Открылись с</a:t>
            </a:r>
            <a:r>
              <a:rPr lang="en-US" sz="3100" b="1" dirty="0" smtClean="0"/>
              <a:t> </a:t>
            </a:r>
            <a:r>
              <a:rPr lang="ru-RU" sz="3100" b="1" dirty="0" smtClean="0"/>
              <a:t>Августа</a:t>
            </a:r>
            <a:r>
              <a:rPr lang="en-US" sz="3100" b="1" dirty="0" smtClean="0"/>
              <a:t> 2019</a:t>
            </a:r>
            <a:r>
              <a:rPr lang="ru-RU" sz="3100" b="1" dirty="0" smtClean="0"/>
              <a:t>-го года</a:t>
            </a:r>
            <a:r>
              <a:rPr lang="en-US" sz="3100" b="1" dirty="0" smtClean="0"/>
              <a:t> </a:t>
            </a:r>
            <a:endParaRPr lang="en-US" sz="31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23" y="474957"/>
            <a:ext cx="929721" cy="932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5188" y="531395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849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PowerPoint Presentation</vt:lpstr>
      <vt:lpstr>PowerPoint Presentation</vt:lpstr>
      <vt:lpstr>PowerPoint Presentation</vt:lpstr>
      <vt:lpstr>MD (Доктор медицины)  ОБЗОР ПРОГРАММЫ</vt:lpstr>
      <vt:lpstr>Программа стандартизированных пациентов</vt:lpstr>
      <vt:lpstr>Требования для поступления на программу MD</vt:lpstr>
      <vt:lpstr>PowerPoint Presentation</vt:lpstr>
      <vt:lpstr>PowerPoint Presentation</vt:lpstr>
      <vt:lpstr>PowerPoint Presentation</vt:lpstr>
      <vt:lpstr>Необходимость гармонизации 2-х систем (Бакалавриат и Последипломная программа)</vt:lpstr>
      <vt:lpstr>Программа MD Школы медицины НУ:  Эквивалентность со степенью бакалавра в области медицины других мед. ВУЗ-ов РК</vt:lpstr>
      <vt:lpstr>Бакалавр в области прикладного сестринского дела (BApN, БПСД)</vt:lpstr>
      <vt:lpstr>БПСД: Выходные результаты</vt:lpstr>
      <vt:lpstr>БПСД: Выходные результаты</vt:lpstr>
      <vt:lpstr>БПСД: Список предметов</vt:lpstr>
      <vt:lpstr>Бакалавр прикладного сестринского дела (БПСД)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Zhaxylyk Bekzhassarov</dc:creator>
  <cp:lastModifiedBy>Zhaxylyk Bekzhassarov</cp:lastModifiedBy>
  <cp:revision>64</cp:revision>
  <dcterms:created xsi:type="dcterms:W3CDTF">2019-09-30T06:01:24Z</dcterms:created>
  <dcterms:modified xsi:type="dcterms:W3CDTF">2019-10-09T03:27:50Z</dcterms:modified>
</cp:coreProperties>
</file>