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 id="271" r:id="rId12"/>
    <p:sldId id="266" r:id="rId13"/>
    <p:sldId id="267"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76" autoAdjust="0"/>
  </p:normalViewPr>
  <p:slideViewPr>
    <p:cSldViewPr>
      <p:cViewPr>
        <p:scale>
          <a:sx n="65" d="100"/>
          <a:sy n="65" d="100"/>
        </p:scale>
        <p:origin x="-120" y="-5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536365"/>
            <a:ext cx="6544768" cy="3169235"/>
          </a:xfrm>
          <a:prstGeom prst="rect">
            <a:avLst/>
          </a:prstGeom>
          <a:solidFill>
            <a:schemeClr val="bg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effectLst>
                  <a:outerShdw blurRad="38100" dist="38100" dir="2700000" algn="tl">
                    <a:srgbClr val="000000">
                      <a:alpha val="43137"/>
                    </a:srgbClr>
                  </a:outerShdw>
                </a:effectLst>
                <a:latin typeface="Footlight MT Light" panose="0204060206030A020304" pitchFamily="18" charset="0"/>
              </a:rPr>
              <a:t>NUSOM</a:t>
            </a:r>
            <a:r>
              <a:rPr lang="en-US" b="1" dirty="0" smtClean="0">
                <a:solidFill>
                  <a:schemeClr val="bg1"/>
                </a:solidFill>
                <a:latin typeface="Footlight MT Light" panose="0204060206030A020304" pitchFamily="18" charset="0"/>
              </a:rPr>
              <a:t/>
            </a:r>
            <a:br>
              <a:rPr lang="en-US" b="1" dirty="0" smtClean="0">
                <a:solidFill>
                  <a:schemeClr val="bg1"/>
                </a:solidFill>
                <a:latin typeface="Footlight MT Light" panose="0204060206030A020304" pitchFamily="18" charset="0"/>
              </a:rPr>
            </a:br>
            <a:r>
              <a:rPr lang="en-US" b="1" dirty="0" err="1" smtClean="0">
                <a:solidFill>
                  <a:schemeClr val="bg1"/>
                </a:solidFill>
                <a:latin typeface="Footlight MT Light" panose="0204060206030A020304" pitchFamily="18" charset="0"/>
              </a:rPr>
              <a:t>Nazarbayev</a:t>
            </a:r>
            <a:r>
              <a:rPr lang="en-US" b="1" dirty="0" smtClean="0">
                <a:solidFill>
                  <a:schemeClr val="bg1"/>
                </a:solidFill>
                <a:latin typeface="Footlight MT Light" panose="0204060206030A020304" pitchFamily="18" charset="0"/>
              </a:rPr>
              <a:t> University </a:t>
            </a:r>
            <a:br>
              <a:rPr lang="en-US" b="1" dirty="0" smtClean="0">
                <a:solidFill>
                  <a:schemeClr val="bg1"/>
                </a:solidFill>
                <a:latin typeface="Footlight MT Light" panose="0204060206030A020304" pitchFamily="18" charset="0"/>
              </a:rPr>
            </a:br>
            <a:r>
              <a:rPr lang="en-US" b="1" dirty="0" smtClean="0">
                <a:solidFill>
                  <a:schemeClr val="bg1"/>
                </a:solidFill>
                <a:latin typeface="Footlight MT Light" panose="0204060206030A020304" pitchFamily="18" charset="0"/>
              </a:rPr>
              <a:t>School of Medicine </a:t>
            </a:r>
            <a:endParaRPr lang="en-US" b="1" dirty="0">
              <a:solidFill>
                <a:schemeClr val="bg1"/>
              </a:solidFill>
              <a:latin typeface="Footlight MT Light" panose="0204060206030A020304" pitchFamily="18" charset="0"/>
            </a:endParaRPr>
          </a:p>
        </p:txBody>
      </p:sp>
      <p:pic>
        <p:nvPicPr>
          <p:cNvPr id="5" name="Picture 4"/>
          <p:cNvPicPr>
            <a:picLocks noChangeAspect="1"/>
          </p:cNvPicPr>
          <p:nvPr/>
        </p:nvPicPr>
        <p:blipFill>
          <a:blip r:embed="rId2"/>
          <a:stretch>
            <a:fillRect/>
          </a:stretch>
        </p:blipFill>
        <p:spPr>
          <a:xfrm>
            <a:off x="7067350" y="836538"/>
            <a:ext cx="1864043" cy="18640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8107"/>
            <a:ext cx="6544768" cy="350090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4971" y="4206582"/>
            <a:ext cx="1828800" cy="1828800"/>
          </a:xfrm>
          <a:prstGeom prst="rect">
            <a:avLst/>
          </a:prstGeom>
        </p:spPr>
      </p:pic>
    </p:spTree>
    <p:extLst>
      <p:ext uri="{BB962C8B-B14F-4D97-AF65-F5344CB8AC3E}">
        <p14:creationId xmlns:p14="http://schemas.microsoft.com/office/powerpoint/2010/main" val="1657017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354162"/>
          </a:xfrm>
        </p:spPr>
        <p:txBody>
          <a:bodyPr>
            <a:noAutofit/>
          </a:bodyPr>
          <a:lstStyle/>
          <a:p>
            <a:r>
              <a:rPr lang="en-US" sz="3600" b="1" dirty="0" smtClean="0">
                <a:latin typeface="+mn-lt"/>
              </a:rPr>
              <a:t>The necessity to align 2 systems (Undergraduate and Graduate entry)</a:t>
            </a:r>
            <a:endParaRPr lang="en-US" sz="3600" b="1" dirty="0">
              <a:latin typeface="+mn-lt"/>
            </a:endParaRPr>
          </a:p>
        </p:txBody>
      </p:sp>
      <p:sp>
        <p:nvSpPr>
          <p:cNvPr id="3" name="Content Placeholder 2"/>
          <p:cNvSpPr>
            <a:spLocks noGrp="1"/>
          </p:cNvSpPr>
          <p:nvPr>
            <p:ph idx="1"/>
          </p:nvPr>
        </p:nvSpPr>
        <p:spPr>
          <a:xfrm>
            <a:off x="395536" y="1988840"/>
            <a:ext cx="8229600" cy="4464496"/>
          </a:xfrm>
        </p:spPr>
        <p:txBody>
          <a:bodyPr>
            <a:noAutofit/>
          </a:bodyPr>
          <a:lstStyle/>
          <a:p>
            <a:r>
              <a:rPr lang="en-US" sz="2800" dirty="0" smtClean="0"/>
              <a:t>To </a:t>
            </a:r>
            <a:r>
              <a:rPr lang="en-US" sz="2800" dirty="0"/>
              <a:t>p</a:t>
            </a:r>
            <a:r>
              <a:rPr lang="en-US" sz="2800" dirty="0" smtClean="0"/>
              <a:t>rovide more clarity to prospective and current medical students  </a:t>
            </a:r>
          </a:p>
          <a:p>
            <a:r>
              <a:rPr lang="en-US" sz="2800" dirty="0" smtClean="0"/>
              <a:t>To encourage exchange of graduates among two systems in their applications to all residency programs in the RKZ</a:t>
            </a:r>
          </a:p>
          <a:p>
            <a:r>
              <a:rPr lang="en-US" sz="2800" dirty="0" smtClean="0"/>
              <a:t>To foster further collaboration and partnership with </a:t>
            </a:r>
            <a:r>
              <a:rPr lang="en-US" sz="2800" dirty="0" err="1" smtClean="0"/>
              <a:t>Nazarbayev</a:t>
            </a:r>
            <a:r>
              <a:rPr lang="en-US" sz="2800" dirty="0" smtClean="0"/>
              <a:t> University School of Medicine for the development of a graduate entry programs by the Medical Universities in RKZ</a:t>
            </a:r>
            <a:endParaRPr lang="en-US" sz="2800" dirty="0" smtClean="0">
              <a:solidFill>
                <a:srgbClr val="FFFF00"/>
              </a:solidFill>
            </a:endParaRPr>
          </a:p>
          <a:p>
            <a:endParaRPr lang="en-US" sz="2800" dirty="0" smtClean="0"/>
          </a:p>
          <a:p>
            <a:endParaRPr lang="en-US" sz="2800" dirty="0"/>
          </a:p>
        </p:txBody>
      </p:sp>
    </p:spTree>
    <p:extLst>
      <p:ext uri="{BB962C8B-B14F-4D97-AF65-F5344CB8AC3E}">
        <p14:creationId xmlns:p14="http://schemas.microsoft.com/office/powerpoint/2010/main" val="527851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91264" cy="1570186"/>
          </a:xfrm>
        </p:spPr>
        <p:txBody>
          <a:bodyPr>
            <a:noAutofit/>
          </a:bodyPr>
          <a:lstStyle/>
          <a:p>
            <a:r>
              <a:rPr lang="en-US" sz="3600" b="1" dirty="0" smtClean="0">
                <a:latin typeface="+mn-lt"/>
              </a:rPr>
              <a:t>NUSOM MD Program: </a:t>
            </a:r>
            <a:br>
              <a:rPr lang="en-US" sz="3600" b="1" dirty="0" smtClean="0">
                <a:latin typeface="+mn-lt"/>
              </a:rPr>
            </a:br>
            <a:r>
              <a:rPr lang="en-US" sz="3600" b="1" dirty="0" smtClean="0">
                <a:latin typeface="+mn-lt"/>
              </a:rPr>
              <a:t>Equivalence with medical degrees of medical universities in Kazakhstan </a:t>
            </a:r>
            <a:endParaRPr lang="en-US" sz="3600" b="1" dirty="0">
              <a:latin typeface="+mn-lt"/>
            </a:endParaRPr>
          </a:p>
        </p:txBody>
      </p:sp>
      <p:sp>
        <p:nvSpPr>
          <p:cNvPr id="3" name="Content Placeholder 2"/>
          <p:cNvSpPr>
            <a:spLocks noGrp="1"/>
          </p:cNvSpPr>
          <p:nvPr>
            <p:ph idx="1"/>
          </p:nvPr>
        </p:nvSpPr>
        <p:spPr>
          <a:xfrm>
            <a:off x="539552" y="2328111"/>
            <a:ext cx="8229600" cy="4525963"/>
          </a:xfrm>
        </p:spPr>
        <p:txBody>
          <a:bodyPr>
            <a:normAutofit/>
          </a:bodyPr>
          <a:lstStyle/>
          <a:p>
            <a:pPr marL="0" indent="0">
              <a:buNone/>
            </a:pPr>
            <a:r>
              <a:rPr lang="en-US" sz="2800" dirty="0"/>
              <a:t>We ask </a:t>
            </a:r>
            <a:r>
              <a:rPr lang="en-US" sz="2800" dirty="0" smtClean="0"/>
              <a:t>the </a:t>
            </a:r>
            <a:r>
              <a:rPr lang="en-US" sz="2800" b="1" dirty="0"/>
              <a:t>Education Methodological </a:t>
            </a:r>
            <a:r>
              <a:rPr lang="en-US" sz="2800" b="1" dirty="0" smtClean="0"/>
              <a:t>Union</a:t>
            </a:r>
            <a:r>
              <a:rPr lang="en-US" sz="2800" b="1" dirty="0" smtClean="0"/>
              <a:t>:</a:t>
            </a:r>
            <a:endParaRPr lang="en-US" sz="2800" b="1" dirty="0">
              <a:solidFill>
                <a:srgbClr val="FFFF00"/>
              </a:solidFill>
            </a:endParaRPr>
          </a:p>
          <a:p>
            <a:r>
              <a:rPr lang="en-US" sz="2400" dirty="0" smtClean="0"/>
              <a:t>To consider graduate entry program MD degree awarded by NU and undergraduate medical degree awarded by the Medical Universities equivalent in terms of program-level intended learning outcomes and competencies</a:t>
            </a:r>
          </a:p>
          <a:p>
            <a:r>
              <a:rPr lang="en-US" sz="2400" dirty="0" smtClean="0"/>
              <a:t>To consider graduates from both programs equally eligible to enter postgraduate educational programs (</a:t>
            </a:r>
            <a:r>
              <a:rPr lang="en-US" sz="2400" dirty="0" err="1" smtClean="0"/>
              <a:t>eg</a:t>
            </a:r>
            <a:r>
              <a:rPr lang="en-US" sz="2400" dirty="0" smtClean="0"/>
              <a:t> residency) to achieve advanced clinical competencies and obtain certification/licensing to practice in </a:t>
            </a:r>
            <a:r>
              <a:rPr lang="en-US" sz="2400" dirty="0" smtClean="0"/>
              <a:t>RKZ</a:t>
            </a:r>
            <a:endParaRPr lang="en-US" sz="2400" dirty="0"/>
          </a:p>
          <a:p>
            <a:pPr marL="0" indent="0">
              <a:buNone/>
            </a:pPr>
            <a:endParaRPr lang="en-US" sz="2400" dirty="0">
              <a:solidFill>
                <a:srgbClr val="FFFF00"/>
              </a:solidFill>
            </a:endParaRPr>
          </a:p>
        </p:txBody>
      </p:sp>
    </p:spTree>
    <p:extLst>
      <p:ext uri="{BB962C8B-B14F-4D97-AF65-F5344CB8AC3E}">
        <p14:creationId xmlns:p14="http://schemas.microsoft.com/office/powerpoint/2010/main" val="2443293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12968" cy="922114"/>
          </a:xfrm>
        </p:spPr>
        <p:txBody>
          <a:bodyPr>
            <a:normAutofit fontScale="90000"/>
          </a:bodyPr>
          <a:lstStyle/>
          <a:p>
            <a:r>
              <a:rPr lang="en-US" b="1" dirty="0" smtClean="0"/>
              <a:t>Bachelor in Applied Nursing Program</a:t>
            </a:r>
            <a:br>
              <a:rPr lang="en-US" b="1" dirty="0" smtClean="0"/>
            </a:br>
            <a:r>
              <a:rPr lang="en-US" b="1" dirty="0" smtClean="0"/>
              <a:t>(</a:t>
            </a:r>
            <a:r>
              <a:rPr lang="en-US" b="1" dirty="0" err="1" smtClean="0"/>
              <a:t>BApN</a:t>
            </a:r>
            <a:r>
              <a:rPr lang="en-US" b="1" dirty="0" smtClean="0"/>
              <a:t>)</a:t>
            </a:r>
            <a:endParaRPr lang="en-US" b="1" dirty="0"/>
          </a:p>
        </p:txBody>
      </p:sp>
      <p:sp>
        <p:nvSpPr>
          <p:cNvPr id="3" name="Content Placeholder 2"/>
          <p:cNvSpPr>
            <a:spLocks noGrp="1"/>
          </p:cNvSpPr>
          <p:nvPr>
            <p:ph idx="1"/>
          </p:nvPr>
        </p:nvSpPr>
        <p:spPr>
          <a:xfrm>
            <a:off x="467544" y="1772816"/>
            <a:ext cx="8424936" cy="4824536"/>
          </a:xfrm>
        </p:spPr>
        <p:txBody>
          <a:bodyPr>
            <a:normAutofit fontScale="92500" lnSpcReduction="10000"/>
          </a:bodyPr>
          <a:lstStyle/>
          <a:p>
            <a:r>
              <a:rPr lang="en-US" dirty="0" smtClean="0"/>
              <a:t>The title of the program is synonymous with the other term or degree offerings by other international universities to practicing nurses (Registered Nurse-to-Bachelor of Science in Nursing, RN to BSN)</a:t>
            </a:r>
          </a:p>
          <a:p>
            <a:r>
              <a:rPr lang="en-US" dirty="0" smtClean="0"/>
              <a:t>Consists of 240 ECTS </a:t>
            </a:r>
          </a:p>
          <a:p>
            <a:r>
              <a:rPr lang="en-US" dirty="0" smtClean="0">
                <a:solidFill>
                  <a:srgbClr val="FF0000"/>
                </a:solidFill>
              </a:rPr>
              <a:t>(!) </a:t>
            </a:r>
            <a:r>
              <a:rPr lang="en-US" dirty="0" smtClean="0"/>
              <a:t>First 120 ECTS are recognized through the Recognition of Prior Experiential Learning</a:t>
            </a:r>
          </a:p>
          <a:p>
            <a:r>
              <a:rPr lang="en-US" dirty="0">
                <a:solidFill>
                  <a:srgbClr val="FF0000"/>
                </a:solidFill>
              </a:rPr>
              <a:t>(!) </a:t>
            </a:r>
            <a:r>
              <a:rPr lang="en-US" dirty="0" smtClean="0"/>
              <a:t>Remaining 120 ECTS will be completed via university coursework (2 years)</a:t>
            </a:r>
          </a:p>
        </p:txBody>
      </p:sp>
    </p:spTree>
    <p:extLst>
      <p:ext uri="{BB962C8B-B14F-4D97-AF65-F5344CB8AC3E}">
        <p14:creationId xmlns:p14="http://schemas.microsoft.com/office/powerpoint/2010/main" val="357768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12968" cy="922114"/>
          </a:xfrm>
        </p:spPr>
        <p:txBody>
          <a:bodyPr>
            <a:normAutofit/>
          </a:bodyPr>
          <a:lstStyle/>
          <a:p>
            <a:r>
              <a:rPr lang="en-US" b="1" dirty="0" err="1" smtClean="0"/>
              <a:t>BApN</a:t>
            </a:r>
            <a:r>
              <a:rPr lang="en-US" b="1" dirty="0" smtClean="0"/>
              <a:t>: Learning </a:t>
            </a:r>
            <a:r>
              <a:rPr lang="en-US" b="1" dirty="0"/>
              <a:t>O</a:t>
            </a:r>
            <a:r>
              <a:rPr lang="en-US" b="1" dirty="0" smtClean="0"/>
              <a:t>utcomes </a:t>
            </a:r>
            <a:endParaRPr lang="en-US" b="1" dirty="0"/>
          </a:p>
        </p:txBody>
      </p:sp>
      <p:sp>
        <p:nvSpPr>
          <p:cNvPr id="3" name="Content Placeholder 2"/>
          <p:cNvSpPr>
            <a:spLocks noGrp="1"/>
          </p:cNvSpPr>
          <p:nvPr>
            <p:ph idx="1"/>
          </p:nvPr>
        </p:nvSpPr>
        <p:spPr>
          <a:xfrm>
            <a:off x="539552" y="1412776"/>
            <a:ext cx="8229600" cy="5445224"/>
          </a:xfrm>
        </p:spPr>
        <p:txBody>
          <a:bodyPr>
            <a:normAutofit fontScale="92500" lnSpcReduction="10000"/>
          </a:bodyPr>
          <a:lstStyle/>
          <a:p>
            <a:r>
              <a:rPr lang="en-US" sz="2600" dirty="0"/>
              <a:t>To transform nursing by providing an experiential model of nursing education designed to keep pace with the rapidly changing healthcare environment as evidenced by the mandate to reform the healthcare system in the Republic of Kazakhstan</a:t>
            </a:r>
            <a:r>
              <a:rPr lang="en-US" sz="2600" dirty="0" smtClean="0"/>
              <a:t>.</a:t>
            </a:r>
          </a:p>
          <a:p>
            <a:r>
              <a:rPr lang="en-US" sz="2600" b="1" dirty="0" smtClean="0"/>
              <a:t>To </a:t>
            </a:r>
            <a:r>
              <a:rPr lang="en-US" sz="2600" b="1" dirty="0"/>
              <a:t>present new models of nursing care </a:t>
            </a:r>
            <a:r>
              <a:rPr lang="en-US" sz="2600" b="1" dirty="0" smtClean="0"/>
              <a:t>that:</a:t>
            </a:r>
            <a:endParaRPr lang="en-US" sz="2600" b="1" dirty="0"/>
          </a:p>
          <a:p>
            <a:pPr marL="457200" indent="-457200">
              <a:buFont typeface="+mj-lt"/>
              <a:buAutoNum type="arabicPeriod"/>
            </a:pPr>
            <a:r>
              <a:rPr lang="en-US" sz="2600" dirty="0"/>
              <a:t>Emphasizes interdisciplinary collaboration within the healthcare team</a:t>
            </a:r>
          </a:p>
          <a:p>
            <a:pPr marL="457200" indent="-457200">
              <a:buFont typeface="+mj-lt"/>
              <a:buAutoNum type="arabicPeriod"/>
            </a:pPr>
            <a:r>
              <a:rPr lang="en-US" sz="2600" dirty="0"/>
              <a:t>Focuses on health promotion and disease prevention</a:t>
            </a:r>
          </a:p>
          <a:p>
            <a:pPr marL="457200" indent="-457200">
              <a:buFont typeface="+mj-lt"/>
              <a:buAutoNum type="arabicPeriod"/>
            </a:pPr>
            <a:r>
              <a:rPr lang="en-US" sz="2600" dirty="0"/>
              <a:t>Integrates holistic care across the health system and into the community</a:t>
            </a:r>
          </a:p>
          <a:p>
            <a:pPr marL="457200" indent="-457200">
              <a:buFont typeface="+mj-lt"/>
              <a:buAutoNum type="arabicPeriod"/>
            </a:pPr>
            <a:r>
              <a:rPr lang="en-US" sz="2600" dirty="0"/>
              <a:t>Provides nursing care and health education in a culturally competent and compassionate manner</a:t>
            </a:r>
          </a:p>
          <a:p>
            <a:pPr marL="457200" indent="-457200">
              <a:buFont typeface="+mj-lt"/>
              <a:buAutoNum type="arabicPeriod"/>
            </a:pPr>
            <a:r>
              <a:rPr lang="en-US" sz="2600" dirty="0"/>
              <a:t>Utilizes technology to enhance nursing practice</a:t>
            </a:r>
          </a:p>
          <a:p>
            <a:endParaRPr lang="en-US" sz="2400" dirty="0">
              <a:solidFill>
                <a:schemeClr val="bg2">
                  <a:lumMod val="50000"/>
                </a:schemeClr>
              </a:solidFill>
            </a:endParaRPr>
          </a:p>
        </p:txBody>
      </p:sp>
    </p:spTree>
    <p:extLst>
      <p:ext uri="{BB962C8B-B14F-4D97-AF65-F5344CB8AC3E}">
        <p14:creationId xmlns:p14="http://schemas.microsoft.com/office/powerpoint/2010/main" val="3558003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12968" cy="922114"/>
          </a:xfrm>
        </p:spPr>
        <p:txBody>
          <a:bodyPr>
            <a:normAutofit/>
          </a:bodyPr>
          <a:lstStyle/>
          <a:p>
            <a:r>
              <a:rPr lang="en-US" b="1" dirty="0" err="1" smtClean="0"/>
              <a:t>BApN</a:t>
            </a:r>
            <a:r>
              <a:rPr lang="en-US" b="1" dirty="0" smtClean="0"/>
              <a:t>: Learning </a:t>
            </a:r>
            <a:r>
              <a:rPr lang="en-US" b="1" dirty="0"/>
              <a:t>O</a:t>
            </a:r>
            <a:r>
              <a:rPr lang="en-US" b="1" dirty="0" smtClean="0"/>
              <a:t>utcomes </a:t>
            </a:r>
            <a:endParaRPr lang="en-US" b="1" dirty="0"/>
          </a:p>
        </p:txBody>
      </p:sp>
      <p:sp>
        <p:nvSpPr>
          <p:cNvPr id="3" name="Content Placeholder 2"/>
          <p:cNvSpPr>
            <a:spLocks noGrp="1"/>
          </p:cNvSpPr>
          <p:nvPr>
            <p:ph idx="1"/>
          </p:nvPr>
        </p:nvSpPr>
        <p:spPr>
          <a:xfrm>
            <a:off x="539552" y="2060848"/>
            <a:ext cx="8229600" cy="3456384"/>
          </a:xfrm>
        </p:spPr>
        <p:txBody>
          <a:bodyPr>
            <a:normAutofit/>
          </a:bodyPr>
          <a:lstStyle/>
          <a:p>
            <a:r>
              <a:rPr lang="en-US" sz="2400" dirty="0"/>
              <a:t>To provide a learning environment and clinical experience that will intellectually challenge the student and one that will train and equip nurses with the appropriate skills to apply research and to ensure the delivery of high-quality, safe, effective and evidence-based nursing care.</a:t>
            </a:r>
          </a:p>
          <a:p>
            <a:r>
              <a:rPr lang="en-US" sz="2400" dirty="0"/>
              <a:t>To foster lifelong learning and open critical thinking through the integration of new knowledge and skills with the previous training and experience of the students.</a:t>
            </a:r>
          </a:p>
          <a:p>
            <a:pPr marL="0" indent="0">
              <a:buNone/>
            </a:pPr>
            <a:endParaRPr lang="en-US" sz="2400" dirty="0">
              <a:solidFill>
                <a:schemeClr val="bg2">
                  <a:lumMod val="50000"/>
                </a:schemeClr>
              </a:solidFill>
            </a:endParaRPr>
          </a:p>
        </p:txBody>
      </p:sp>
    </p:spTree>
    <p:extLst>
      <p:ext uri="{BB962C8B-B14F-4D97-AF65-F5344CB8AC3E}">
        <p14:creationId xmlns:p14="http://schemas.microsoft.com/office/powerpoint/2010/main" val="2840605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922114"/>
          </a:xfrm>
        </p:spPr>
        <p:txBody>
          <a:bodyPr>
            <a:normAutofit/>
          </a:bodyPr>
          <a:lstStyle/>
          <a:p>
            <a:r>
              <a:rPr lang="en-US" b="1" dirty="0" err="1" smtClean="0"/>
              <a:t>BApN</a:t>
            </a:r>
            <a:r>
              <a:rPr lang="en-US" b="1" dirty="0" smtClean="0"/>
              <a:t>: List of courses</a:t>
            </a:r>
            <a:endParaRPr lang="en-US" b="1" dirty="0"/>
          </a:p>
        </p:txBody>
      </p:sp>
      <p:sp>
        <p:nvSpPr>
          <p:cNvPr id="3" name="Content Placeholder 2"/>
          <p:cNvSpPr>
            <a:spLocks noGrp="1"/>
          </p:cNvSpPr>
          <p:nvPr>
            <p:ph idx="1"/>
          </p:nvPr>
        </p:nvSpPr>
        <p:spPr>
          <a:xfrm>
            <a:off x="539552" y="980728"/>
            <a:ext cx="8229600" cy="5877272"/>
          </a:xfrm>
        </p:spPr>
        <p:txBody>
          <a:bodyPr>
            <a:normAutofit fontScale="92500" lnSpcReduction="20000"/>
          </a:bodyPr>
          <a:lstStyle/>
          <a:p>
            <a:r>
              <a:rPr lang="en-US" sz="2400" dirty="0"/>
              <a:t>Nutrition for Clinical Practice</a:t>
            </a:r>
          </a:p>
          <a:p>
            <a:r>
              <a:rPr lang="en-US" sz="2400" dirty="0"/>
              <a:t>Physical Assessment Across the Lifespan</a:t>
            </a:r>
          </a:p>
          <a:p>
            <a:r>
              <a:rPr lang="en-US" sz="2400" dirty="0"/>
              <a:t>Nursing Care of Older Adults</a:t>
            </a:r>
          </a:p>
          <a:p>
            <a:r>
              <a:rPr lang="en-US" sz="2400" dirty="0"/>
              <a:t>Introduction to Basic Statistics for Evidence Based Practice</a:t>
            </a:r>
          </a:p>
          <a:p>
            <a:r>
              <a:rPr lang="en-US" sz="2400" dirty="0"/>
              <a:t>Research Methods for Nursing</a:t>
            </a:r>
          </a:p>
          <a:p>
            <a:r>
              <a:rPr lang="en-US" sz="2400" dirty="0"/>
              <a:t>Medical-Surgical Nursing</a:t>
            </a:r>
          </a:p>
          <a:p>
            <a:r>
              <a:rPr lang="en-US" sz="2400" dirty="0"/>
              <a:t>Health Promotion and Disease Prevention in Culturally Diverse Populations</a:t>
            </a:r>
          </a:p>
          <a:p>
            <a:r>
              <a:rPr lang="en-US" sz="2400" dirty="0"/>
              <a:t>Enhanced Communication in Professional Nursing</a:t>
            </a:r>
          </a:p>
          <a:p>
            <a:r>
              <a:rPr lang="en-US" sz="2400" dirty="0"/>
              <a:t>Education: Principles and Practice for Teaching in Nursing</a:t>
            </a:r>
          </a:p>
          <a:p>
            <a:r>
              <a:rPr lang="en-US" sz="2400" dirty="0"/>
              <a:t>Principles of Healthcare Administration</a:t>
            </a:r>
          </a:p>
          <a:p>
            <a:r>
              <a:rPr lang="en-US" sz="2400" dirty="0"/>
              <a:t>Data Analytics for Quality Improvement in Healthcare</a:t>
            </a:r>
          </a:p>
          <a:p>
            <a:r>
              <a:rPr lang="en-US" sz="2400" dirty="0"/>
              <a:t>Medical-Surgical Nursing: Complex Surgical Management</a:t>
            </a:r>
          </a:p>
          <a:p>
            <a:r>
              <a:rPr lang="en-US" sz="2400" dirty="0"/>
              <a:t>Community and Home Health Nursing</a:t>
            </a:r>
          </a:p>
          <a:p>
            <a:r>
              <a:rPr lang="en-US" sz="2400" dirty="0"/>
              <a:t>Issues and Trends in Nursing</a:t>
            </a:r>
          </a:p>
          <a:p>
            <a:r>
              <a:rPr lang="en-US" sz="2400" dirty="0"/>
              <a:t>Medical-Surgical Nursing: Complex Management</a:t>
            </a:r>
          </a:p>
          <a:p>
            <a:r>
              <a:rPr lang="en-US" sz="2400" dirty="0"/>
              <a:t>Capstone (Quality Improvement/ </a:t>
            </a:r>
            <a:r>
              <a:rPr lang="en-US" sz="2400" dirty="0" smtClean="0"/>
              <a:t>Research Project</a:t>
            </a:r>
            <a:r>
              <a:rPr lang="en-US" sz="2400" dirty="0"/>
              <a:t>)</a:t>
            </a:r>
          </a:p>
          <a:p>
            <a:pPr marL="0" indent="0">
              <a:buNone/>
            </a:pPr>
            <a:endParaRPr lang="en-US" sz="2400" dirty="0">
              <a:solidFill>
                <a:schemeClr val="bg2">
                  <a:lumMod val="50000"/>
                </a:schemeClr>
              </a:solidFill>
            </a:endParaRPr>
          </a:p>
        </p:txBody>
      </p:sp>
    </p:spTree>
    <p:extLst>
      <p:ext uri="{BB962C8B-B14F-4D97-AF65-F5344CB8AC3E}">
        <p14:creationId xmlns:p14="http://schemas.microsoft.com/office/powerpoint/2010/main" val="1324166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922114"/>
          </a:xfrm>
          <a:ln>
            <a:noFill/>
          </a:ln>
        </p:spPr>
        <p:txBody>
          <a:bodyPr>
            <a:normAutofit/>
          </a:bodyPr>
          <a:lstStyle/>
          <a:p>
            <a:r>
              <a:rPr lang="en-US" b="1" dirty="0" err="1" smtClean="0"/>
              <a:t>BApN</a:t>
            </a:r>
            <a:r>
              <a:rPr lang="en-US" b="1" dirty="0" smtClean="0"/>
              <a:t> </a:t>
            </a:r>
            <a:endParaRPr lang="en-US" b="1" dirty="0"/>
          </a:p>
        </p:txBody>
      </p:sp>
      <p:sp>
        <p:nvSpPr>
          <p:cNvPr id="3" name="Content Placeholder 2"/>
          <p:cNvSpPr>
            <a:spLocks noGrp="1"/>
          </p:cNvSpPr>
          <p:nvPr>
            <p:ph idx="1"/>
          </p:nvPr>
        </p:nvSpPr>
        <p:spPr>
          <a:xfrm>
            <a:off x="539552" y="908720"/>
            <a:ext cx="8229600" cy="5472608"/>
          </a:xfrm>
        </p:spPr>
        <p:txBody>
          <a:bodyPr>
            <a:normAutofit/>
          </a:bodyPr>
          <a:lstStyle/>
          <a:p>
            <a:endParaRPr lang="en-US" sz="2400" dirty="0" smtClean="0">
              <a:solidFill>
                <a:schemeClr val="bg2">
                  <a:lumMod val="50000"/>
                </a:schemeClr>
              </a:solidFill>
            </a:endParaRPr>
          </a:p>
          <a:p>
            <a:endParaRPr lang="en-US" sz="2400" dirty="0">
              <a:solidFill>
                <a:schemeClr val="bg2">
                  <a:lumMod val="50000"/>
                </a:schemeClr>
              </a:solidFill>
            </a:endParaRPr>
          </a:p>
          <a:p>
            <a:pPr marL="0" indent="0">
              <a:buNone/>
            </a:pPr>
            <a:r>
              <a:rPr lang="en-US" sz="2400" dirty="0" smtClean="0"/>
              <a:t>We ask the </a:t>
            </a:r>
            <a:r>
              <a:rPr lang="en-US" sz="2400" b="1" dirty="0" smtClean="0"/>
              <a:t>Educational Methodological Union:</a:t>
            </a:r>
          </a:p>
          <a:p>
            <a:pPr marL="0" indent="0">
              <a:buNone/>
            </a:pPr>
            <a:endParaRPr lang="en-US" sz="2400" dirty="0" smtClean="0"/>
          </a:p>
          <a:p>
            <a:r>
              <a:rPr lang="en-US" sz="2400" dirty="0"/>
              <a:t>To consider </a:t>
            </a:r>
            <a:r>
              <a:rPr lang="en-US" sz="2400" dirty="0" err="1"/>
              <a:t>BApN</a:t>
            </a:r>
            <a:r>
              <a:rPr lang="en-US" sz="2400" dirty="0"/>
              <a:t> </a:t>
            </a:r>
            <a:r>
              <a:rPr lang="en-US" sz="2400" dirty="0" smtClean="0"/>
              <a:t>program offered by </a:t>
            </a:r>
            <a:r>
              <a:rPr lang="en-US" sz="2400" dirty="0" err="1" smtClean="0"/>
              <a:t>Nazarbayev</a:t>
            </a:r>
            <a:r>
              <a:rPr lang="en-US" sz="2400" dirty="0" smtClean="0"/>
              <a:t> University equivalent </a:t>
            </a:r>
            <a:r>
              <a:rPr lang="en-US" sz="2400" dirty="0"/>
              <a:t>to the Bachelor in Nursing </a:t>
            </a:r>
            <a:r>
              <a:rPr lang="en-US" sz="2400" dirty="0" smtClean="0"/>
              <a:t>program offered </a:t>
            </a:r>
            <a:r>
              <a:rPr lang="en-US" sz="2400" dirty="0"/>
              <a:t>by Medical Universities in the RKZ</a:t>
            </a:r>
          </a:p>
          <a:p>
            <a:pPr marL="0" indent="0">
              <a:buNone/>
            </a:pPr>
            <a:endParaRPr lang="en-US" sz="2400" dirty="0" smtClean="0"/>
          </a:p>
          <a:p>
            <a:r>
              <a:rPr lang="en-US" sz="2400" dirty="0" smtClean="0"/>
              <a:t>To consider </a:t>
            </a:r>
            <a:r>
              <a:rPr lang="en-US" sz="2400" dirty="0" err="1" smtClean="0"/>
              <a:t>BApN</a:t>
            </a:r>
            <a:r>
              <a:rPr lang="en-US" sz="2400" dirty="0" smtClean="0"/>
              <a:t> graduates from </a:t>
            </a:r>
            <a:r>
              <a:rPr lang="en-US" sz="2400" dirty="0" err="1" smtClean="0"/>
              <a:t>Nazarbayev</a:t>
            </a:r>
            <a:r>
              <a:rPr lang="en-US" sz="2400" dirty="0" smtClean="0"/>
              <a:t> University eligible to enroll into Master level programs offered by Medical Universities in the RKZ</a:t>
            </a:r>
          </a:p>
          <a:p>
            <a:endParaRPr lang="en-US" sz="2400" dirty="0" smtClean="0">
              <a:solidFill>
                <a:schemeClr val="bg2">
                  <a:lumMod val="50000"/>
                </a:schemeClr>
              </a:solidFill>
            </a:endParaRPr>
          </a:p>
        </p:txBody>
      </p:sp>
    </p:spTree>
    <p:extLst>
      <p:ext uri="{BB962C8B-B14F-4D97-AF65-F5344CB8AC3E}">
        <p14:creationId xmlns:p14="http://schemas.microsoft.com/office/powerpoint/2010/main" val="2679780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086771"/>
            <a:ext cx="4104456" cy="5222132"/>
          </a:xfrm>
          <a:prstGeom prst="rect">
            <a:avLst/>
          </a:prstGeom>
        </p:spPr>
      </p:pic>
      <p:sp>
        <p:nvSpPr>
          <p:cNvPr id="2" name="TextBox 1"/>
          <p:cNvSpPr txBox="1"/>
          <p:nvPr/>
        </p:nvSpPr>
        <p:spPr>
          <a:xfrm>
            <a:off x="2929707" y="188640"/>
            <a:ext cx="3342524" cy="646331"/>
          </a:xfrm>
          <a:prstGeom prst="rect">
            <a:avLst/>
          </a:prstGeom>
          <a:noFill/>
        </p:spPr>
        <p:txBody>
          <a:bodyPr wrap="square" rtlCol="0">
            <a:spAutoFit/>
          </a:bodyPr>
          <a:lstStyle/>
          <a:p>
            <a:r>
              <a:rPr lang="en-US" sz="3600" b="1" spc="-5" dirty="0">
                <a:cs typeface="Calibri"/>
              </a:rPr>
              <a:t>NUSOM Mission</a:t>
            </a:r>
            <a:endParaRPr lang="en-US" sz="3600" dirty="0"/>
          </a:p>
        </p:txBody>
      </p:sp>
      <p:sp>
        <p:nvSpPr>
          <p:cNvPr id="3" name="TextBox 2"/>
          <p:cNvSpPr txBox="1"/>
          <p:nvPr/>
        </p:nvSpPr>
        <p:spPr>
          <a:xfrm>
            <a:off x="837" y="1070451"/>
            <a:ext cx="4716016" cy="5468164"/>
          </a:xfrm>
          <a:prstGeom prst="rect">
            <a:avLst/>
          </a:prstGeom>
          <a:noFill/>
        </p:spPr>
        <p:txBody>
          <a:bodyPr wrap="square" rtlCol="0">
            <a:spAutoFit/>
          </a:bodyPr>
          <a:lstStyle/>
          <a:p>
            <a:pPr marL="469900" marR="84455" indent="-457200">
              <a:lnSpc>
                <a:spcPct val="100299"/>
              </a:lnSpc>
              <a:spcBef>
                <a:spcPts val="85"/>
              </a:spcBef>
              <a:buFont typeface="Arial"/>
              <a:buChar char="•"/>
              <a:tabLst>
                <a:tab pos="469265" algn="l"/>
                <a:tab pos="469900" algn="l"/>
                <a:tab pos="1368425" algn="l"/>
              </a:tabLst>
            </a:pPr>
            <a:r>
              <a:rPr lang="en-US" sz="2400" b="1" spc="-5" dirty="0">
                <a:cs typeface="Calibri"/>
              </a:rPr>
              <a:t>To educate science-based, </a:t>
            </a:r>
            <a:r>
              <a:rPr lang="en-US" sz="2400" b="1" spc="-5" dirty="0">
                <a:solidFill>
                  <a:srgbClr val="FFFF00"/>
                </a:solidFill>
                <a:cs typeface="Calibri"/>
              </a:rPr>
              <a:t>compassionate and  skilled clinicians </a:t>
            </a:r>
            <a:r>
              <a:rPr lang="en-US" sz="2400" b="1" dirty="0">
                <a:cs typeface="Calibri"/>
              </a:rPr>
              <a:t>to </a:t>
            </a:r>
            <a:r>
              <a:rPr lang="en-US" sz="2400" b="1" spc="-5" dirty="0">
                <a:cs typeface="Calibri"/>
              </a:rPr>
              <a:t>practice medicine in the  </a:t>
            </a:r>
            <a:r>
              <a:rPr lang="en-US" sz="2400" b="1" dirty="0">
                <a:cs typeface="Calibri"/>
              </a:rPr>
              <a:t>21</a:t>
            </a:r>
            <a:r>
              <a:rPr lang="en-US" sz="2400" b="1" baseline="30000" dirty="0">
                <a:cs typeface="Calibri"/>
              </a:rPr>
              <a:t>st</a:t>
            </a:r>
            <a:r>
              <a:rPr lang="en-US" sz="2400" b="1" dirty="0">
                <a:cs typeface="Calibri"/>
              </a:rPr>
              <a:t> Century</a:t>
            </a:r>
            <a:endParaRPr lang="en-US" sz="2400" b="1" dirty="0">
              <a:cs typeface="Times New Roman"/>
            </a:endParaRPr>
          </a:p>
          <a:p>
            <a:pPr marL="469900" marR="5080" indent="-457200">
              <a:lnSpc>
                <a:spcPts val="3800"/>
              </a:lnSpc>
              <a:buFont typeface="Arial"/>
              <a:buChar char="•"/>
              <a:tabLst>
                <a:tab pos="469265" algn="l"/>
                <a:tab pos="469900" algn="l"/>
              </a:tabLst>
            </a:pPr>
            <a:r>
              <a:rPr lang="en-US" sz="2400" b="1" spc="-5" dirty="0">
                <a:cs typeface="Calibri"/>
              </a:rPr>
              <a:t>To do </a:t>
            </a:r>
            <a:r>
              <a:rPr lang="en-US" sz="2400" b="1" dirty="0">
                <a:cs typeface="Calibri"/>
              </a:rPr>
              <a:t>cutting </a:t>
            </a:r>
            <a:r>
              <a:rPr lang="en-US" sz="2400" b="1" spc="-5" dirty="0">
                <a:cs typeface="Calibri"/>
              </a:rPr>
              <a:t>edge </a:t>
            </a:r>
            <a:r>
              <a:rPr lang="en-US" sz="2400" b="1" spc="-5" dirty="0">
                <a:solidFill>
                  <a:srgbClr val="FFFF00"/>
                </a:solidFill>
                <a:cs typeface="Calibri"/>
              </a:rPr>
              <a:t>research</a:t>
            </a:r>
            <a:r>
              <a:rPr lang="en-US" sz="2400" b="1" spc="-5" dirty="0">
                <a:cs typeface="Calibri"/>
              </a:rPr>
              <a:t> </a:t>
            </a:r>
            <a:r>
              <a:rPr lang="en-US" sz="2400" b="1" dirty="0">
                <a:cs typeface="Calibri"/>
              </a:rPr>
              <a:t>to </a:t>
            </a:r>
            <a:r>
              <a:rPr lang="en-US" sz="2400" b="1" spc="-5" dirty="0">
                <a:cs typeface="Calibri"/>
              </a:rPr>
              <a:t>advance the  understanding </a:t>
            </a:r>
            <a:r>
              <a:rPr lang="en-US" sz="2400" b="1" dirty="0">
                <a:cs typeface="Calibri"/>
              </a:rPr>
              <a:t>of </a:t>
            </a:r>
            <a:r>
              <a:rPr lang="en-US" sz="2400" b="1" spc="-5" dirty="0">
                <a:cs typeface="Calibri"/>
              </a:rPr>
              <a:t>medical science </a:t>
            </a:r>
            <a:r>
              <a:rPr lang="en-US" sz="2400" b="1" dirty="0">
                <a:cs typeface="Calibri"/>
              </a:rPr>
              <a:t>and </a:t>
            </a:r>
            <a:r>
              <a:rPr lang="en-US" sz="2400" b="1" spc="-5" dirty="0">
                <a:cs typeface="Calibri"/>
              </a:rPr>
              <a:t>improve  health </a:t>
            </a:r>
            <a:r>
              <a:rPr lang="en-US" sz="2400" b="1" dirty="0">
                <a:cs typeface="Calibri"/>
              </a:rPr>
              <a:t>outcomes</a:t>
            </a:r>
          </a:p>
          <a:p>
            <a:pPr marL="469900" marR="5080" indent="-457200">
              <a:lnSpc>
                <a:spcPts val="3800"/>
              </a:lnSpc>
              <a:buFont typeface="Arial"/>
              <a:buChar char="•"/>
              <a:tabLst>
                <a:tab pos="469265" algn="l"/>
                <a:tab pos="469900" algn="l"/>
              </a:tabLst>
            </a:pPr>
            <a:r>
              <a:rPr lang="en-US" sz="2400" b="1" dirty="0">
                <a:cs typeface="Calibri"/>
              </a:rPr>
              <a:t>To improve </a:t>
            </a:r>
            <a:r>
              <a:rPr lang="en-US" sz="2400" b="1" dirty="0">
                <a:solidFill>
                  <a:srgbClr val="FFFF00"/>
                </a:solidFill>
                <a:cs typeface="Calibri"/>
              </a:rPr>
              <a:t>health and well-being </a:t>
            </a:r>
            <a:r>
              <a:rPr lang="en-US" sz="2400" b="1" dirty="0">
                <a:cs typeface="Calibri"/>
              </a:rPr>
              <a:t>of Republic of  Kazakhstan, Central Asia and beyond</a:t>
            </a:r>
            <a:endParaRPr lang="en-US" sz="2400" b="1" dirty="0">
              <a:cs typeface="Calibri"/>
            </a:endParaRPr>
          </a:p>
        </p:txBody>
      </p:sp>
    </p:spTree>
    <p:extLst>
      <p:ext uri="{BB962C8B-B14F-4D97-AF65-F5344CB8AC3E}">
        <p14:creationId xmlns:p14="http://schemas.microsoft.com/office/powerpoint/2010/main" val="1184982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56533" y="4411465"/>
            <a:ext cx="444500" cy="1233805"/>
          </a:xfrm>
          <a:prstGeom prst="rect">
            <a:avLst/>
          </a:prstGeom>
          <a:solidFill>
            <a:schemeClr val="accent3">
              <a:lumMod val="40000"/>
              <a:lumOff val="60000"/>
            </a:schemeClr>
          </a:solidFill>
          <a:ln w="9524">
            <a:solidFill>
              <a:srgbClr val="000000"/>
            </a:solidFill>
          </a:ln>
        </p:spPr>
        <p:txBody>
          <a:bodyPr vert="vert" wrap="square" lIns="0" tIns="69850" rIns="0" bIns="0" rtlCol="0">
            <a:spAutoFit/>
          </a:bodyPr>
          <a:lstStyle/>
          <a:p>
            <a:pPr marL="70485">
              <a:lnSpc>
                <a:spcPct val="100000"/>
              </a:lnSpc>
              <a:spcBef>
                <a:spcPts val="550"/>
              </a:spcBef>
            </a:pPr>
            <a:r>
              <a:rPr sz="1800" b="1" dirty="0">
                <a:solidFill>
                  <a:srgbClr val="000066"/>
                </a:solidFill>
                <a:latin typeface="Calibri"/>
                <a:cs typeface="Calibri"/>
              </a:rPr>
              <a:t>High</a:t>
            </a:r>
            <a:r>
              <a:rPr sz="1800" b="1" spc="-35" dirty="0">
                <a:solidFill>
                  <a:srgbClr val="000066"/>
                </a:solidFill>
                <a:latin typeface="Calibri"/>
                <a:cs typeface="Calibri"/>
              </a:rPr>
              <a:t> </a:t>
            </a:r>
            <a:r>
              <a:rPr sz="1800" b="1" spc="-5" dirty="0">
                <a:solidFill>
                  <a:srgbClr val="000066"/>
                </a:solidFill>
                <a:latin typeface="Calibri"/>
                <a:cs typeface="Calibri"/>
              </a:rPr>
              <a:t>school</a:t>
            </a:r>
            <a:endParaRPr sz="1800" dirty="0">
              <a:latin typeface="Calibri"/>
              <a:cs typeface="Calibri"/>
            </a:endParaRPr>
          </a:p>
        </p:txBody>
      </p:sp>
      <p:sp>
        <p:nvSpPr>
          <p:cNvPr id="5" name="object 4"/>
          <p:cNvSpPr txBox="1"/>
          <p:nvPr/>
        </p:nvSpPr>
        <p:spPr>
          <a:xfrm>
            <a:off x="1047750" y="4576703"/>
            <a:ext cx="1295400" cy="814967"/>
          </a:xfrm>
          <a:prstGeom prst="rect">
            <a:avLst/>
          </a:prstGeom>
          <a:solidFill>
            <a:srgbClr val="FF0000"/>
          </a:solidFill>
          <a:ln w="9524">
            <a:solidFill>
              <a:srgbClr val="000000"/>
            </a:solidFill>
          </a:ln>
        </p:spPr>
        <p:txBody>
          <a:bodyPr vert="horz" wrap="square" lIns="0" tIns="6985" rIns="0" bIns="0" rtlCol="0">
            <a:spAutoFit/>
          </a:bodyPr>
          <a:lstStyle/>
          <a:p>
            <a:pPr marL="53975" marR="142240">
              <a:lnSpc>
                <a:spcPts val="2100"/>
              </a:lnSpc>
            </a:pPr>
            <a:r>
              <a:rPr lang="en-US" sz="1800" b="1" spc="-5" dirty="0" smtClean="0">
                <a:latin typeface="Calibri"/>
                <a:cs typeface="Calibri"/>
              </a:rPr>
              <a:t>Medicine </a:t>
            </a:r>
            <a:r>
              <a:rPr sz="1800" b="1" spc="-5" dirty="0">
                <a:latin typeface="Calibri"/>
                <a:cs typeface="Calibri"/>
              </a:rPr>
              <a:t>Ba</a:t>
            </a:r>
            <a:r>
              <a:rPr sz="1800" b="1" dirty="0">
                <a:latin typeface="Calibri"/>
                <a:cs typeface="Calibri"/>
              </a:rPr>
              <a:t>c</a:t>
            </a:r>
            <a:r>
              <a:rPr sz="1800" b="1" spc="-5" dirty="0">
                <a:latin typeface="Calibri"/>
                <a:cs typeface="Calibri"/>
              </a:rPr>
              <a:t>h</a:t>
            </a:r>
            <a:r>
              <a:rPr sz="1800" b="1" dirty="0">
                <a:latin typeface="Calibri"/>
                <a:cs typeface="Calibri"/>
              </a:rPr>
              <a:t>e</a:t>
            </a:r>
            <a:r>
              <a:rPr sz="1800" b="1" spc="-5" dirty="0">
                <a:latin typeface="Calibri"/>
                <a:cs typeface="Calibri"/>
              </a:rPr>
              <a:t>lo</a:t>
            </a:r>
            <a:r>
              <a:rPr sz="1800" b="1" dirty="0">
                <a:latin typeface="Calibri"/>
                <a:cs typeface="Calibri"/>
              </a:rPr>
              <a:t>r</a:t>
            </a:r>
            <a:r>
              <a:rPr sz="1800" b="1" spc="-5" dirty="0">
                <a:latin typeface="Calibri"/>
                <a:cs typeface="Calibri"/>
              </a:rPr>
              <a:t>’s  </a:t>
            </a:r>
            <a:r>
              <a:rPr sz="1800" b="1" dirty="0">
                <a:latin typeface="Calibri"/>
                <a:cs typeface="Calibri"/>
              </a:rPr>
              <a:t>5</a:t>
            </a:r>
            <a:r>
              <a:rPr sz="1800" b="1" spc="-25" dirty="0">
                <a:latin typeface="Calibri"/>
                <a:cs typeface="Calibri"/>
              </a:rPr>
              <a:t> </a:t>
            </a:r>
            <a:r>
              <a:rPr sz="1800" b="1" spc="-5" dirty="0">
                <a:latin typeface="Calibri"/>
                <a:cs typeface="Calibri"/>
              </a:rPr>
              <a:t>years</a:t>
            </a:r>
            <a:endParaRPr sz="1800" dirty="0">
              <a:latin typeface="Calibri"/>
              <a:cs typeface="Calibri"/>
            </a:endParaRPr>
          </a:p>
        </p:txBody>
      </p:sp>
      <p:sp>
        <p:nvSpPr>
          <p:cNvPr id="6" name="object 5"/>
          <p:cNvSpPr/>
          <p:nvPr/>
        </p:nvSpPr>
        <p:spPr>
          <a:xfrm>
            <a:off x="4244578" y="4781610"/>
            <a:ext cx="324485" cy="379730"/>
          </a:xfrm>
          <a:custGeom>
            <a:avLst/>
            <a:gdLst/>
            <a:ahLst/>
            <a:cxnLst/>
            <a:rect l="l" t="t" r="r" b="b"/>
            <a:pathLst>
              <a:path w="324485" h="379729">
                <a:moveTo>
                  <a:pt x="161823" y="0"/>
                </a:moveTo>
                <a:lnTo>
                  <a:pt x="161823" y="94900"/>
                </a:lnTo>
                <a:lnTo>
                  <a:pt x="0" y="94900"/>
                </a:lnTo>
                <a:lnTo>
                  <a:pt x="0" y="284712"/>
                </a:lnTo>
                <a:lnTo>
                  <a:pt x="161823" y="284712"/>
                </a:lnTo>
                <a:lnTo>
                  <a:pt x="161823" y="379618"/>
                </a:lnTo>
                <a:lnTo>
                  <a:pt x="324408" y="189806"/>
                </a:lnTo>
                <a:lnTo>
                  <a:pt x="161823" y="0"/>
                </a:lnTo>
                <a:close/>
              </a:path>
            </a:pathLst>
          </a:custGeom>
          <a:solidFill>
            <a:srgbClr val="6095C9"/>
          </a:solidFill>
        </p:spPr>
        <p:txBody>
          <a:bodyPr wrap="square" lIns="0" tIns="0" rIns="0" bIns="0" rtlCol="0"/>
          <a:lstStyle/>
          <a:p>
            <a:endParaRPr/>
          </a:p>
        </p:txBody>
      </p:sp>
      <p:sp>
        <p:nvSpPr>
          <p:cNvPr id="7" name="object 6"/>
          <p:cNvSpPr/>
          <p:nvPr/>
        </p:nvSpPr>
        <p:spPr>
          <a:xfrm>
            <a:off x="4215783" y="4764544"/>
            <a:ext cx="324485" cy="379730"/>
          </a:xfrm>
          <a:custGeom>
            <a:avLst/>
            <a:gdLst/>
            <a:ahLst/>
            <a:cxnLst/>
            <a:rect l="l" t="t" r="r" b="b"/>
            <a:pathLst>
              <a:path w="324485" h="379729">
                <a:moveTo>
                  <a:pt x="0" y="94905"/>
                </a:moveTo>
                <a:lnTo>
                  <a:pt x="161828" y="94905"/>
                </a:lnTo>
                <a:lnTo>
                  <a:pt x="161828" y="0"/>
                </a:lnTo>
                <a:lnTo>
                  <a:pt x="324417" y="189811"/>
                </a:lnTo>
                <a:lnTo>
                  <a:pt x="161828" y="379622"/>
                </a:lnTo>
                <a:lnTo>
                  <a:pt x="161828" y="284716"/>
                </a:lnTo>
                <a:lnTo>
                  <a:pt x="0" y="284716"/>
                </a:lnTo>
                <a:lnTo>
                  <a:pt x="0" y="94905"/>
                </a:lnTo>
                <a:close/>
              </a:path>
            </a:pathLst>
          </a:custGeom>
          <a:ln w="9524">
            <a:solidFill>
              <a:srgbClr val="000000"/>
            </a:solidFill>
          </a:ln>
        </p:spPr>
        <p:txBody>
          <a:bodyPr wrap="square" lIns="0" tIns="0" rIns="0" bIns="0" rtlCol="0"/>
          <a:lstStyle/>
          <a:p>
            <a:endParaRPr/>
          </a:p>
        </p:txBody>
      </p:sp>
      <p:sp>
        <p:nvSpPr>
          <p:cNvPr id="8" name="object 7"/>
          <p:cNvSpPr/>
          <p:nvPr/>
        </p:nvSpPr>
        <p:spPr>
          <a:xfrm>
            <a:off x="642944" y="4858315"/>
            <a:ext cx="356870" cy="345440"/>
          </a:xfrm>
          <a:custGeom>
            <a:avLst/>
            <a:gdLst/>
            <a:ahLst/>
            <a:cxnLst/>
            <a:rect l="l" t="t" r="r" b="b"/>
            <a:pathLst>
              <a:path w="356869" h="345439">
                <a:moveTo>
                  <a:pt x="183898" y="0"/>
                </a:moveTo>
                <a:lnTo>
                  <a:pt x="183898" y="86283"/>
                </a:lnTo>
                <a:lnTo>
                  <a:pt x="0" y="86283"/>
                </a:lnTo>
                <a:lnTo>
                  <a:pt x="0" y="258837"/>
                </a:lnTo>
                <a:lnTo>
                  <a:pt x="183898" y="258837"/>
                </a:lnTo>
                <a:lnTo>
                  <a:pt x="183898" y="345114"/>
                </a:lnTo>
                <a:lnTo>
                  <a:pt x="356858" y="172558"/>
                </a:lnTo>
                <a:lnTo>
                  <a:pt x="183898" y="0"/>
                </a:lnTo>
                <a:close/>
              </a:path>
            </a:pathLst>
          </a:custGeom>
          <a:solidFill>
            <a:srgbClr val="6095C9"/>
          </a:solidFill>
        </p:spPr>
        <p:txBody>
          <a:bodyPr wrap="square" lIns="0" tIns="0" rIns="0" bIns="0" rtlCol="0"/>
          <a:lstStyle/>
          <a:p>
            <a:endParaRPr/>
          </a:p>
        </p:txBody>
      </p:sp>
      <p:sp>
        <p:nvSpPr>
          <p:cNvPr id="9" name="object 8"/>
          <p:cNvSpPr/>
          <p:nvPr/>
        </p:nvSpPr>
        <p:spPr>
          <a:xfrm>
            <a:off x="634947" y="4855649"/>
            <a:ext cx="356870" cy="345440"/>
          </a:xfrm>
          <a:custGeom>
            <a:avLst/>
            <a:gdLst/>
            <a:ahLst/>
            <a:cxnLst/>
            <a:rect l="l" t="t" r="r" b="b"/>
            <a:pathLst>
              <a:path w="356869" h="345439">
                <a:moveTo>
                  <a:pt x="0" y="86277"/>
                </a:moveTo>
                <a:lnTo>
                  <a:pt x="183898" y="86277"/>
                </a:lnTo>
                <a:lnTo>
                  <a:pt x="183898" y="0"/>
                </a:lnTo>
                <a:lnTo>
                  <a:pt x="356858" y="172555"/>
                </a:lnTo>
                <a:lnTo>
                  <a:pt x="183898" y="345111"/>
                </a:lnTo>
                <a:lnTo>
                  <a:pt x="183898" y="258833"/>
                </a:lnTo>
                <a:lnTo>
                  <a:pt x="0" y="258833"/>
                </a:lnTo>
                <a:lnTo>
                  <a:pt x="0" y="86277"/>
                </a:lnTo>
                <a:close/>
              </a:path>
            </a:pathLst>
          </a:custGeom>
          <a:ln w="9524">
            <a:solidFill>
              <a:srgbClr val="000000"/>
            </a:solidFill>
          </a:ln>
        </p:spPr>
        <p:txBody>
          <a:bodyPr wrap="square" lIns="0" tIns="0" rIns="0" bIns="0" rtlCol="0"/>
          <a:lstStyle/>
          <a:p>
            <a:endParaRPr/>
          </a:p>
        </p:txBody>
      </p:sp>
      <p:sp>
        <p:nvSpPr>
          <p:cNvPr id="10" name="object 9"/>
          <p:cNvSpPr txBox="1"/>
          <p:nvPr/>
        </p:nvSpPr>
        <p:spPr>
          <a:xfrm>
            <a:off x="4668022" y="4681579"/>
            <a:ext cx="1729105" cy="545662"/>
          </a:xfrm>
          <a:prstGeom prst="rect">
            <a:avLst/>
          </a:prstGeom>
          <a:solidFill>
            <a:srgbClr val="FFFF00"/>
          </a:solidFill>
          <a:ln w="9524">
            <a:solidFill>
              <a:srgbClr val="000000"/>
            </a:solidFill>
          </a:ln>
        </p:spPr>
        <p:txBody>
          <a:bodyPr vert="horz" wrap="square" lIns="0" tIns="6985" rIns="0" bIns="0" rtlCol="0">
            <a:spAutoFit/>
          </a:bodyPr>
          <a:lstStyle/>
          <a:p>
            <a:pPr marL="84455" marR="25400" indent="290830">
              <a:lnSpc>
                <a:spcPts val="2100"/>
              </a:lnSpc>
            </a:pPr>
            <a:r>
              <a:rPr sz="1800" b="1" spc="-5" dirty="0" smtClean="0">
                <a:solidFill>
                  <a:srgbClr val="000066"/>
                </a:solidFill>
                <a:latin typeface="Calibri"/>
                <a:cs typeface="Calibri"/>
              </a:rPr>
              <a:t>Residency </a:t>
            </a:r>
            <a:endParaRPr lang="en-US" sz="1800" b="1" spc="-5" dirty="0">
              <a:solidFill>
                <a:srgbClr val="000066"/>
              </a:solidFill>
              <a:latin typeface="Calibri"/>
              <a:cs typeface="Calibri"/>
            </a:endParaRPr>
          </a:p>
          <a:p>
            <a:pPr marL="84455" marR="25400" indent="290830">
              <a:lnSpc>
                <a:spcPts val="2100"/>
              </a:lnSpc>
            </a:pPr>
            <a:r>
              <a:rPr sz="1800" b="1" spc="-5" dirty="0">
                <a:solidFill>
                  <a:srgbClr val="000066"/>
                </a:solidFill>
                <a:latin typeface="Calibri"/>
                <a:cs typeface="Calibri"/>
              </a:rPr>
              <a:t> </a:t>
            </a:r>
            <a:r>
              <a:rPr sz="1800" b="1" dirty="0">
                <a:solidFill>
                  <a:srgbClr val="000066"/>
                </a:solidFill>
                <a:latin typeface="Calibri"/>
                <a:cs typeface="Calibri"/>
              </a:rPr>
              <a:t>2 </a:t>
            </a:r>
            <a:r>
              <a:rPr lang="en-US" b="1" dirty="0" smtClean="0">
                <a:solidFill>
                  <a:srgbClr val="000066"/>
                </a:solidFill>
                <a:latin typeface="Calibri"/>
                <a:cs typeface="Calibri"/>
              </a:rPr>
              <a:t>-</a:t>
            </a:r>
            <a:r>
              <a:rPr lang="kk-KZ" b="1" dirty="0" smtClean="0">
                <a:solidFill>
                  <a:srgbClr val="000066"/>
                </a:solidFill>
                <a:latin typeface="Calibri"/>
                <a:cs typeface="Calibri"/>
              </a:rPr>
              <a:t> </a:t>
            </a:r>
            <a:r>
              <a:rPr sz="1800" b="1" dirty="0" smtClean="0">
                <a:solidFill>
                  <a:srgbClr val="000066"/>
                </a:solidFill>
                <a:latin typeface="Calibri"/>
                <a:cs typeface="Calibri"/>
              </a:rPr>
              <a:t>4</a:t>
            </a:r>
            <a:r>
              <a:rPr sz="1800" b="1" spc="-100" dirty="0" smtClean="0">
                <a:solidFill>
                  <a:srgbClr val="000066"/>
                </a:solidFill>
                <a:latin typeface="Calibri"/>
                <a:cs typeface="Calibri"/>
              </a:rPr>
              <a:t> </a:t>
            </a:r>
            <a:r>
              <a:rPr sz="1800" b="1" spc="-5" dirty="0">
                <a:solidFill>
                  <a:srgbClr val="000066"/>
                </a:solidFill>
                <a:latin typeface="Calibri"/>
                <a:cs typeface="Calibri"/>
              </a:rPr>
              <a:t>years</a:t>
            </a:r>
            <a:endParaRPr sz="1800" dirty="0">
              <a:latin typeface="Calibri"/>
              <a:cs typeface="Calibri"/>
            </a:endParaRPr>
          </a:p>
        </p:txBody>
      </p:sp>
      <p:sp>
        <p:nvSpPr>
          <p:cNvPr id="11" name="object 10"/>
          <p:cNvSpPr txBox="1"/>
          <p:nvPr/>
        </p:nvSpPr>
        <p:spPr>
          <a:xfrm>
            <a:off x="156533" y="1553210"/>
            <a:ext cx="444500" cy="1471930"/>
          </a:xfrm>
          <a:prstGeom prst="rect">
            <a:avLst/>
          </a:prstGeom>
          <a:solidFill>
            <a:schemeClr val="tx2"/>
          </a:solidFill>
          <a:ln w="9524">
            <a:solidFill>
              <a:srgbClr val="000000"/>
            </a:solidFill>
          </a:ln>
        </p:spPr>
        <p:txBody>
          <a:bodyPr vert="vert" wrap="square" lIns="0" tIns="69850" rIns="0" bIns="0" rtlCol="0">
            <a:spAutoFit/>
          </a:bodyPr>
          <a:lstStyle/>
          <a:p>
            <a:pPr marL="185420">
              <a:lnSpc>
                <a:spcPct val="100000"/>
              </a:lnSpc>
              <a:spcBef>
                <a:spcPts val="550"/>
              </a:spcBef>
            </a:pPr>
            <a:r>
              <a:rPr sz="1800" b="1" dirty="0">
                <a:solidFill>
                  <a:srgbClr val="000066"/>
                </a:solidFill>
                <a:latin typeface="Calibri"/>
                <a:cs typeface="Calibri"/>
              </a:rPr>
              <a:t>High</a:t>
            </a:r>
            <a:r>
              <a:rPr sz="1800" b="1" spc="-20" dirty="0">
                <a:solidFill>
                  <a:srgbClr val="000066"/>
                </a:solidFill>
                <a:latin typeface="Calibri"/>
                <a:cs typeface="Calibri"/>
              </a:rPr>
              <a:t> </a:t>
            </a:r>
            <a:r>
              <a:rPr sz="1800" b="1" spc="-5" dirty="0">
                <a:solidFill>
                  <a:srgbClr val="000066"/>
                </a:solidFill>
                <a:latin typeface="Calibri"/>
                <a:cs typeface="Calibri"/>
              </a:rPr>
              <a:t>school</a:t>
            </a:r>
            <a:endParaRPr sz="1800" dirty="0">
              <a:latin typeface="Calibri"/>
              <a:cs typeface="Calibri"/>
            </a:endParaRPr>
          </a:p>
        </p:txBody>
      </p:sp>
      <p:sp>
        <p:nvSpPr>
          <p:cNvPr id="12" name="object 11"/>
          <p:cNvSpPr txBox="1"/>
          <p:nvPr/>
        </p:nvSpPr>
        <p:spPr>
          <a:xfrm>
            <a:off x="1047750" y="1872311"/>
            <a:ext cx="1440180" cy="738664"/>
          </a:xfrm>
          <a:prstGeom prst="rect">
            <a:avLst/>
          </a:prstGeom>
          <a:solidFill>
            <a:schemeClr val="tx2"/>
          </a:solidFill>
          <a:ln w="9524">
            <a:solidFill>
              <a:srgbClr val="000000"/>
            </a:solidFill>
          </a:ln>
        </p:spPr>
        <p:txBody>
          <a:bodyPr vert="horz" wrap="square" lIns="0" tIns="0" rIns="0" bIns="0" rtlCol="0">
            <a:spAutoFit/>
          </a:bodyPr>
          <a:lstStyle/>
          <a:p>
            <a:pPr marL="70485" marR="57785" indent="5080" algn="ctr">
              <a:spcBef>
                <a:spcPts val="1280"/>
              </a:spcBef>
            </a:pPr>
            <a:r>
              <a:rPr sz="1600" b="1" spc="-5" dirty="0" smtClean="0">
                <a:solidFill>
                  <a:srgbClr val="000066"/>
                </a:solidFill>
                <a:latin typeface="Calibri"/>
                <a:cs typeface="Calibri"/>
              </a:rPr>
              <a:t>Bachelor</a:t>
            </a:r>
            <a:r>
              <a:rPr lang="en-US" sz="1600" b="1" spc="-5" dirty="0" smtClean="0">
                <a:solidFill>
                  <a:srgbClr val="000066"/>
                </a:solidFill>
                <a:latin typeface="Calibri"/>
                <a:cs typeface="Calibri"/>
              </a:rPr>
              <a:t> </a:t>
            </a:r>
            <a:r>
              <a:rPr lang="en-US" sz="1600" b="1" spc="-5" dirty="0">
                <a:solidFill>
                  <a:srgbClr val="000066"/>
                </a:solidFill>
                <a:latin typeface="Calibri"/>
                <a:cs typeface="Calibri"/>
              </a:rPr>
              <a:t>Degree               4 </a:t>
            </a:r>
            <a:r>
              <a:rPr lang="en-US" sz="1600" b="1" spc="-5" dirty="0" smtClean="0">
                <a:solidFill>
                  <a:srgbClr val="000066"/>
                </a:solidFill>
                <a:latin typeface="Calibri"/>
                <a:cs typeface="Calibri"/>
              </a:rPr>
              <a:t>years</a:t>
            </a:r>
            <a:r>
              <a:rPr lang="kk-KZ" sz="1600" b="1" spc="-5" dirty="0" smtClean="0">
                <a:solidFill>
                  <a:srgbClr val="000066"/>
                </a:solidFill>
                <a:latin typeface="Calibri"/>
                <a:cs typeface="Calibri"/>
              </a:rPr>
              <a:t> </a:t>
            </a:r>
          </a:p>
        </p:txBody>
      </p:sp>
      <p:sp>
        <p:nvSpPr>
          <p:cNvPr id="15" name="object 14"/>
          <p:cNvSpPr/>
          <p:nvPr/>
        </p:nvSpPr>
        <p:spPr>
          <a:xfrm>
            <a:off x="634947" y="1983422"/>
            <a:ext cx="360680" cy="611505"/>
          </a:xfrm>
          <a:custGeom>
            <a:avLst/>
            <a:gdLst/>
            <a:ahLst/>
            <a:cxnLst/>
            <a:rect l="l" t="t" r="r" b="b"/>
            <a:pathLst>
              <a:path w="360680" h="611505">
                <a:moveTo>
                  <a:pt x="180501" y="0"/>
                </a:moveTo>
                <a:lnTo>
                  <a:pt x="180501" y="152844"/>
                </a:lnTo>
                <a:lnTo>
                  <a:pt x="0" y="152844"/>
                </a:lnTo>
                <a:lnTo>
                  <a:pt x="0" y="458533"/>
                </a:lnTo>
                <a:lnTo>
                  <a:pt x="180501" y="458533"/>
                </a:lnTo>
                <a:lnTo>
                  <a:pt x="180501" y="611390"/>
                </a:lnTo>
                <a:lnTo>
                  <a:pt x="360362" y="305688"/>
                </a:lnTo>
                <a:lnTo>
                  <a:pt x="180501" y="0"/>
                </a:lnTo>
                <a:close/>
              </a:path>
            </a:pathLst>
          </a:custGeom>
          <a:solidFill>
            <a:srgbClr val="38F241"/>
          </a:solidFill>
        </p:spPr>
        <p:txBody>
          <a:bodyPr wrap="square" lIns="0" tIns="0" rIns="0" bIns="0" rtlCol="0"/>
          <a:lstStyle/>
          <a:p>
            <a:endParaRPr/>
          </a:p>
        </p:txBody>
      </p:sp>
      <p:sp>
        <p:nvSpPr>
          <p:cNvPr id="16" name="object 15"/>
          <p:cNvSpPr/>
          <p:nvPr/>
        </p:nvSpPr>
        <p:spPr>
          <a:xfrm>
            <a:off x="611557" y="1983422"/>
            <a:ext cx="360680" cy="611505"/>
          </a:xfrm>
          <a:custGeom>
            <a:avLst/>
            <a:gdLst/>
            <a:ahLst/>
            <a:cxnLst/>
            <a:rect l="l" t="t" r="r" b="b"/>
            <a:pathLst>
              <a:path w="360680" h="611505">
                <a:moveTo>
                  <a:pt x="0" y="152846"/>
                </a:moveTo>
                <a:lnTo>
                  <a:pt x="180501" y="152846"/>
                </a:lnTo>
                <a:lnTo>
                  <a:pt x="180501" y="0"/>
                </a:lnTo>
                <a:lnTo>
                  <a:pt x="360362" y="305692"/>
                </a:lnTo>
                <a:lnTo>
                  <a:pt x="180501" y="611385"/>
                </a:lnTo>
                <a:lnTo>
                  <a:pt x="180501" y="458539"/>
                </a:lnTo>
                <a:lnTo>
                  <a:pt x="0" y="458539"/>
                </a:lnTo>
                <a:lnTo>
                  <a:pt x="0" y="152846"/>
                </a:lnTo>
                <a:close/>
              </a:path>
            </a:pathLst>
          </a:custGeom>
          <a:ln w="9524">
            <a:solidFill>
              <a:srgbClr val="000000"/>
            </a:solidFill>
          </a:ln>
        </p:spPr>
        <p:txBody>
          <a:bodyPr wrap="square" lIns="0" tIns="0" rIns="0" bIns="0" rtlCol="0"/>
          <a:lstStyle/>
          <a:p>
            <a:endParaRPr/>
          </a:p>
        </p:txBody>
      </p:sp>
      <p:sp>
        <p:nvSpPr>
          <p:cNvPr id="19" name="object 18"/>
          <p:cNvSpPr txBox="1"/>
          <p:nvPr/>
        </p:nvSpPr>
        <p:spPr>
          <a:xfrm>
            <a:off x="2970068" y="1657887"/>
            <a:ext cx="1505585" cy="1082348"/>
          </a:xfrm>
          <a:prstGeom prst="rect">
            <a:avLst/>
          </a:prstGeom>
          <a:solidFill>
            <a:srgbClr val="FF0000"/>
          </a:solidFill>
          <a:ln w="9524">
            <a:solidFill>
              <a:srgbClr val="000000"/>
            </a:solidFill>
          </a:ln>
        </p:spPr>
        <p:txBody>
          <a:bodyPr vert="horz" wrap="square" lIns="0" tIns="0" rIns="0" bIns="0" rtlCol="0">
            <a:spAutoFit/>
          </a:bodyPr>
          <a:lstStyle/>
          <a:p>
            <a:pPr>
              <a:lnSpc>
                <a:spcPct val="100000"/>
              </a:lnSpc>
            </a:pPr>
            <a:endParaRPr sz="1700" dirty="0">
              <a:latin typeface="Times New Roman"/>
              <a:cs typeface="Times New Roman"/>
            </a:endParaRPr>
          </a:p>
          <a:p>
            <a:pPr marR="40640" indent="58738" algn="ctr">
              <a:lnSpc>
                <a:spcPts val="1600"/>
              </a:lnSpc>
            </a:pPr>
            <a:r>
              <a:rPr sz="2000" b="1" dirty="0" smtClean="0">
                <a:latin typeface="Calibri"/>
                <a:cs typeface="Calibri"/>
              </a:rPr>
              <a:t>School </a:t>
            </a:r>
            <a:r>
              <a:rPr sz="2000" b="1" dirty="0">
                <a:latin typeface="Calibri"/>
                <a:cs typeface="Calibri"/>
              </a:rPr>
              <a:t>of</a:t>
            </a:r>
            <a:r>
              <a:rPr sz="2000" b="1" spc="-100" dirty="0">
                <a:latin typeface="Calibri"/>
                <a:cs typeface="Calibri"/>
              </a:rPr>
              <a:t> </a:t>
            </a:r>
            <a:r>
              <a:rPr lang="en-US" sz="2000" b="1" dirty="0">
                <a:latin typeface="Calibri"/>
                <a:cs typeface="Calibri"/>
              </a:rPr>
              <a:t>M</a:t>
            </a:r>
            <a:r>
              <a:rPr sz="2000" b="1" dirty="0" smtClean="0">
                <a:latin typeface="Calibri"/>
                <a:cs typeface="Calibri"/>
              </a:rPr>
              <a:t>edicine</a:t>
            </a:r>
            <a:r>
              <a:rPr lang="kk-KZ" sz="2000" b="1" dirty="0" smtClean="0">
                <a:latin typeface="Calibri"/>
                <a:cs typeface="Calibri"/>
              </a:rPr>
              <a:t> </a:t>
            </a:r>
            <a:endParaRPr lang="en-US" sz="2000" b="1" dirty="0" smtClean="0">
              <a:latin typeface="Calibri"/>
              <a:cs typeface="Calibri"/>
            </a:endParaRPr>
          </a:p>
          <a:p>
            <a:pPr marR="40640" indent="58738" algn="ctr">
              <a:lnSpc>
                <a:spcPts val="1600"/>
              </a:lnSpc>
            </a:pPr>
            <a:r>
              <a:rPr lang="en-US" sz="2000" b="1" dirty="0" smtClean="0">
                <a:latin typeface="Calibri"/>
                <a:cs typeface="Calibri"/>
              </a:rPr>
              <a:t>MD Program</a:t>
            </a:r>
            <a:endParaRPr lang="en-US" sz="2000" b="1" dirty="0">
              <a:latin typeface="Calibri"/>
              <a:cs typeface="Calibri"/>
            </a:endParaRPr>
          </a:p>
          <a:p>
            <a:pPr marR="40640" indent="58738" algn="ctr">
              <a:lnSpc>
                <a:spcPts val="1600"/>
              </a:lnSpc>
              <a:tabLst>
                <a:tab pos="1312863" algn="l"/>
              </a:tabLst>
            </a:pPr>
            <a:r>
              <a:rPr lang="en-US" sz="2000" b="1" dirty="0">
                <a:latin typeface="Calibri"/>
                <a:cs typeface="Calibri"/>
              </a:rPr>
              <a:t>4</a:t>
            </a:r>
            <a:r>
              <a:rPr sz="2000" b="1" spc="-5" dirty="0">
                <a:latin typeface="Calibri"/>
                <a:cs typeface="Calibri"/>
              </a:rPr>
              <a:t>years</a:t>
            </a:r>
            <a:endParaRPr sz="2000" dirty="0">
              <a:latin typeface="Calibri"/>
              <a:cs typeface="Calibri"/>
            </a:endParaRPr>
          </a:p>
        </p:txBody>
      </p:sp>
      <p:sp>
        <p:nvSpPr>
          <p:cNvPr id="20" name="object 19"/>
          <p:cNvSpPr txBox="1"/>
          <p:nvPr/>
        </p:nvSpPr>
        <p:spPr>
          <a:xfrm>
            <a:off x="4925966" y="1979374"/>
            <a:ext cx="1360805" cy="615553"/>
          </a:xfrm>
          <a:prstGeom prst="rect">
            <a:avLst/>
          </a:prstGeom>
          <a:solidFill>
            <a:srgbClr val="FFFF00"/>
          </a:solidFill>
          <a:ln w="9524">
            <a:solidFill>
              <a:srgbClr val="000000"/>
            </a:solidFill>
          </a:ln>
        </p:spPr>
        <p:txBody>
          <a:bodyPr vert="horz" wrap="square" lIns="0" tIns="0" rIns="0" bIns="0" rtlCol="0">
            <a:spAutoFit/>
          </a:bodyPr>
          <a:lstStyle/>
          <a:p>
            <a:pPr marR="26670" algn="ctr" defTabSz="1141413">
              <a:lnSpc>
                <a:spcPts val="1600"/>
              </a:lnSpc>
            </a:pPr>
            <a:endParaRPr lang="en-US" sz="2000" b="1" spc="-5" dirty="0" smtClean="0">
              <a:solidFill>
                <a:srgbClr val="000066"/>
              </a:solidFill>
              <a:latin typeface="Calibri"/>
              <a:cs typeface="Calibri"/>
            </a:endParaRPr>
          </a:p>
          <a:p>
            <a:pPr marR="26670" algn="ctr" defTabSz="1141413">
              <a:lnSpc>
                <a:spcPts val="1600"/>
              </a:lnSpc>
            </a:pPr>
            <a:r>
              <a:rPr sz="2000" b="1" spc="-5" dirty="0" smtClean="0">
                <a:solidFill>
                  <a:srgbClr val="000066"/>
                </a:solidFill>
                <a:latin typeface="Calibri"/>
                <a:cs typeface="Calibri"/>
              </a:rPr>
              <a:t>Residency </a:t>
            </a:r>
            <a:endParaRPr lang="en-US" sz="2000" b="1" spc="-5" dirty="0">
              <a:solidFill>
                <a:srgbClr val="000066"/>
              </a:solidFill>
              <a:latin typeface="Calibri"/>
              <a:cs typeface="Calibri"/>
            </a:endParaRPr>
          </a:p>
          <a:p>
            <a:pPr marR="26670" algn="ctr" defTabSz="1141413">
              <a:lnSpc>
                <a:spcPts val="1600"/>
              </a:lnSpc>
            </a:pPr>
            <a:r>
              <a:rPr lang="en-US" sz="2000" b="1" spc="-5" dirty="0">
                <a:solidFill>
                  <a:srgbClr val="000066"/>
                </a:solidFill>
                <a:latin typeface="Calibri"/>
                <a:cs typeface="Calibri"/>
              </a:rPr>
              <a:t>3-5 years </a:t>
            </a:r>
            <a:endParaRPr sz="2000" dirty="0">
              <a:latin typeface="Calibri"/>
              <a:cs typeface="Calibri"/>
            </a:endParaRPr>
          </a:p>
        </p:txBody>
      </p:sp>
      <p:sp>
        <p:nvSpPr>
          <p:cNvPr id="21" name="object 20"/>
          <p:cNvSpPr txBox="1"/>
          <p:nvPr/>
        </p:nvSpPr>
        <p:spPr>
          <a:xfrm>
            <a:off x="6460709" y="1622654"/>
            <a:ext cx="543739" cy="1237977"/>
          </a:xfrm>
          <a:prstGeom prst="rect">
            <a:avLst/>
          </a:prstGeom>
        </p:spPr>
        <p:txBody>
          <a:bodyPr vert="vert" wrap="square" lIns="0" tIns="2540" rIns="0" bIns="0" rtlCol="0">
            <a:spAutoFit/>
          </a:bodyPr>
          <a:lstStyle/>
          <a:p>
            <a:pPr marL="16510" algn="ctr">
              <a:lnSpc>
                <a:spcPct val="100000"/>
              </a:lnSpc>
              <a:spcBef>
                <a:spcPts val="20"/>
              </a:spcBef>
            </a:pPr>
            <a:r>
              <a:rPr sz="1600" b="1" i="1" spc="-5" dirty="0">
                <a:solidFill>
                  <a:srgbClr val="FFFF00"/>
                </a:solidFill>
                <a:latin typeface="Calibri"/>
                <a:cs typeface="Calibri"/>
              </a:rPr>
              <a:t>Licensing</a:t>
            </a:r>
            <a:endParaRPr sz="1600" dirty="0">
              <a:solidFill>
                <a:srgbClr val="FFFF00"/>
              </a:solidFill>
              <a:latin typeface="Calibri"/>
              <a:cs typeface="Calibri"/>
            </a:endParaRPr>
          </a:p>
          <a:p>
            <a:pPr algn="ctr">
              <a:lnSpc>
                <a:spcPct val="100000"/>
              </a:lnSpc>
              <a:spcBef>
                <a:spcPts val="355"/>
              </a:spcBef>
            </a:pPr>
            <a:r>
              <a:rPr sz="1600" b="1" i="1" dirty="0">
                <a:solidFill>
                  <a:srgbClr val="FFFF00"/>
                </a:solidFill>
                <a:latin typeface="Calibri"/>
                <a:cs typeface="Calibri"/>
              </a:rPr>
              <a:t>Certiﬁ</a:t>
            </a:r>
            <a:r>
              <a:rPr sz="1600" b="1" i="1" spc="-5" dirty="0">
                <a:solidFill>
                  <a:srgbClr val="FFFF00"/>
                </a:solidFill>
                <a:latin typeface="Calibri"/>
                <a:cs typeface="Calibri"/>
              </a:rPr>
              <a:t>cat</a:t>
            </a:r>
            <a:r>
              <a:rPr sz="1600" b="1" i="1" dirty="0">
                <a:solidFill>
                  <a:srgbClr val="FFFF00"/>
                </a:solidFill>
                <a:latin typeface="Calibri"/>
                <a:cs typeface="Calibri"/>
              </a:rPr>
              <a:t>ion</a:t>
            </a:r>
            <a:endParaRPr sz="1600" dirty="0">
              <a:solidFill>
                <a:srgbClr val="FFFF00"/>
              </a:solidFill>
              <a:latin typeface="Calibri"/>
              <a:cs typeface="Calibri"/>
            </a:endParaRPr>
          </a:p>
        </p:txBody>
      </p:sp>
      <p:sp>
        <p:nvSpPr>
          <p:cNvPr id="22" name="object 21"/>
          <p:cNvSpPr txBox="1"/>
          <p:nvPr/>
        </p:nvSpPr>
        <p:spPr>
          <a:xfrm>
            <a:off x="7065196" y="1462461"/>
            <a:ext cx="1871980" cy="1473200"/>
          </a:xfrm>
          <a:prstGeom prst="rect">
            <a:avLst/>
          </a:prstGeom>
          <a:solidFill>
            <a:schemeClr val="tx2"/>
          </a:solidFill>
          <a:ln w="9524">
            <a:solidFill>
              <a:srgbClr val="000000"/>
            </a:solidFill>
          </a:ln>
        </p:spPr>
        <p:txBody>
          <a:bodyPr vert="horz" wrap="square" lIns="0" tIns="2540" rIns="0" bIns="0" rtlCol="0">
            <a:spAutoFit/>
          </a:bodyPr>
          <a:lstStyle/>
          <a:p>
            <a:pPr>
              <a:lnSpc>
                <a:spcPct val="100000"/>
              </a:lnSpc>
              <a:spcBef>
                <a:spcPts val="20"/>
              </a:spcBef>
            </a:pPr>
            <a:endParaRPr sz="3250" dirty="0">
              <a:latin typeface="Times New Roman"/>
              <a:cs typeface="Times New Roman"/>
            </a:endParaRPr>
          </a:p>
          <a:p>
            <a:pPr marL="553085" marR="316230" indent="-228600">
              <a:lnSpc>
                <a:spcPts val="2100"/>
              </a:lnSpc>
            </a:pPr>
            <a:r>
              <a:rPr sz="1800" b="1" dirty="0">
                <a:solidFill>
                  <a:srgbClr val="000066"/>
                </a:solidFill>
                <a:latin typeface="Calibri"/>
                <a:cs typeface="Calibri"/>
              </a:rPr>
              <a:t>Inde</a:t>
            </a:r>
            <a:r>
              <a:rPr sz="1800" b="1" spc="-5" dirty="0">
                <a:solidFill>
                  <a:srgbClr val="000066"/>
                </a:solidFill>
                <a:latin typeface="Calibri"/>
                <a:cs typeface="Calibri"/>
              </a:rPr>
              <a:t>p</a:t>
            </a:r>
            <a:r>
              <a:rPr sz="1800" b="1" dirty="0">
                <a:solidFill>
                  <a:srgbClr val="000066"/>
                </a:solidFill>
                <a:latin typeface="Calibri"/>
                <a:cs typeface="Calibri"/>
              </a:rPr>
              <a:t>e</a:t>
            </a:r>
            <a:r>
              <a:rPr sz="1800" b="1" spc="-5" dirty="0">
                <a:solidFill>
                  <a:srgbClr val="000066"/>
                </a:solidFill>
                <a:latin typeface="Calibri"/>
                <a:cs typeface="Calibri"/>
              </a:rPr>
              <a:t>nd</a:t>
            </a:r>
            <a:r>
              <a:rPr sz="1800" b="1" dirty="0">
                <a:solidFill>
                  <a:srgbClr val="000066"/>
                </a:solidFill>
                <a:latin typeface="Calibri"/>
                <a:cs typeface="Calibri"/>
              </a:rPr>
              <a:t>ent  </a:t>
            </a:r>
            <a:r>
              <a:rPr sz="1800" b="1" spc="-5" dirty="0">
                <a:solidFill>
                  <a:srgbClr val="000066"/>
                </a:solidFill>
                <a:latin typeface="Calibri"/>
                <a:cs typeface="Calibri"/>
              </a:rPr>
              <a:t>practice</a:t>
            </a:r>
            <a:endParaRPr sz="1800" dirty="0">
              <a:latin typeface="Calibri"/>
              <a:cs typeface="Calibri"/>
            </a:endParaRPr>
          </a:p>
        </p:txBody>
      </p:sp>
      <p:sp>
        <p:nvSpPr>
          <p:cNvPr id="23" name="object 22"/>
          <p:cNvSpPr txBox="1"/>
          <p:nvPr/>
        </p:nvSpPr>
        <p:spPr>
          <a:xfrm>
            <a:off x="7132880" y="4337507"/>
            <a:ext cx="1871980" cy="1233805"/>
          </a:xfrm>
          <a:prstGeom prst="rect">
            <a:avLst/>
          </a:prstGeom>
          <a:solidFill>
            <a:schemeClr val="accent3">
              <a:lumMod val="40000"/>
              <a:lumOff val="60000"/>
            </a:schemeClr>
          </a:solidFill>
          <a:ln w="9524">
            <a:solidFill>
              <a:srgbClr val="000000"/>
            </a:solidFill>
          </a:ln>
        </p:spPr>
        <p:txBody>
          <a:bodyPr vert="horz" wrap="square" lIns="0" tIns="6985" rIns="0" bIns="0" rtlCol="0">
            <a:spAutoFit/>
          </a:bodyPr>
          <a:lstStyle/>
          <a:p>
            <a:pPr>
              <a:lnSpc>
                <a:spcPct val="100000"/>
              </a:lnSpc>
              <a:spcBef>
                <a:spcPts val="55"/>
              </a:spcBef>
            </a:pPr>
            <a:endParaRPr sz="2400" dirty="0">
              <a:latin typeface="Times New Roman"/>
              <a:cs typeface="Times New Roman"/>
            </a:endParaRPr>
          </a:p>
          <a:p>
            <a:pPr marL="553720" marR="316230" indent="-228600">
              <a:lnSpc>
                <a:spcPts val="2100"/>
              </a:lnSpc>
            </a:pPr>
            <a:r>
              <a:rPr sz="1800" b="1" dirty="0">
                <a:solidFill>
                  <a:srgbClr val="000066"/>
                </a:solidFill>
                <a:latin typeface="Calibri"/>
                <a:cs typeface="Calibri"/>
              </a:rPr>
              <a:t>Inde</a:t>
            </a:r>
            <a:r>
              <a:rPr sz="1800" b="1" spc="-5" dirty="0">
                <a:solidFill>
                  <a:srgbClr val="000066"/>
                </a:solidFill>
                <a:latin typeface="Calibri"/>
                <a:cs typeface="Calibri"/>
              </a:rPr>
              <a:t>p</a:t>
            </a:r>
            <a:r>
              <a:rPr sz="1800" b="1" dirty="0">
                <a:solidFill>
                  <a:srgbClr val="000066"/>
                </a:solidFill>
                <a:latin typeface="Calibri"/>
                <a:cs typeface="Calibri"/>
              </a:rPr>
              <a:t>e</a:t>
            </a:r>
            <a:r>
              <a:rPr sz="1800" b="1" spc="-5" dirty="0">
                <a:solidFill>
                  <a:srgbClr val="000066"/>
                </a:solidFill>
                <a:latin typeface="Calibri"/>
                <a:cs typeface="Calibri"/>
              </a:rPr>
              <a:t>nd</a:t>
            </a:r>
            <a:r>
              <a:rPr sz="1800" b="1" dirty="0">
                <a:solidFill>
                  <a:srgbClr val="000066"/>
                </a:solidFill>
                <a:latin typeface="Calibri"/>
                <a:cs typeface="Calibri"/>
              </a:rPr>
              <a:t>ent  </a:t>
            </a:r>
            <a:r>
              <a:rPr sz="1800" b="1" spc="-5" dirty="0">
                <a:solidFill>
                  <a:srgbClr val="000066"/>
                </a:solidFill>
                <a:latin typeface="Calibri"/>
                <a:cs typeface="Calibri"/>
              </a:rPr>
              <a:t>practice</a:t>
            </a:r>
            <a:endParaRPr sz="1800" dirty="0">
              <a:latin typeface="Calibri"/>
              <a:cs typeface="Calibri"/>
            </a:endParaRPr>
          </a:p>
        </p:txBody>
      </p:sp>
      <p:sp>
        <p:nvSpPr>
          <p:cNvPr id="24" name="object 23"/>
          <p:cNvSpPr txBox="1"/>
          <p:nvPr/>
        </p:nvSpPr>
        <p:spPr>
          <a:xfrm>
            <a:off x="6460711" y="4424820"/>
            <a:ext cx="543739" cy="1059180"/>
          </a:xfrm>
          <a:prstGeom prst="rect">
            <a:avLst/>
          </a:prstGeom>
        </p:spPr>
        <p:txBody>
          <a:bodyPr vert="vert" wrap="square" lIns="0" tIns="2540" rIns="0" bIns="0" rtlCol="0">
            <a:spAutoFit/>
          </a:bodyPr>
          <a:lstStyle/>
          <a:p>
            <a:pPr marL="16510" algn="ctr">
              <a:lnSpc>
                <a:spcPct val="100000"/>
              </a:lnSpc>
              <a:spcBef>
                <a:spcPts val="20"/>
              </a:spcBef>
            </a:pPr>
            <a:r>
              <a:rPr sz="1600" b="1" i="1" spc="-5" dirty="0">
                <a:solidFill>
                  <a:srgbClr val="FFFF00"/>
                </a:solidFill>
                <a:latin typeface="Calibri"/>
                <a:cs typeface="Calibri"/>
              </a:rPr>
              <a:t>Licensing</a:t>
            </a:r>
            <a:endParaRPr sz="1600" dirty="0">
              <a:solidFill>
                <a:srgbClr val="FFFF00"/>
              </a:solidFill>
              <a:latin typeface="Calibri"/>
              <a:cs typeface="Calibri"/>
            </a:endParaRPr>
          </a:p>
          <a:p>
            <a:pPr algn="ctr">
              <a:lnSpc>
                <a:spcPct val="100000"/>
              </a:lnSpc>
              <a:spcBef>
                <a:spcPts val="355"/>
              </a:spcBef>
            </a:pPr>
            <a:r>
              <a:rPr sz="1600" b="1" i="1" dirty="0">
                <a:solidFill>
                  <a:srgbClr val="FFFF00"/>
                </a:solidFill>
                <a:latin typeface="Calibri"/>
                <a:cs typeface="Calibri"/>
              </a:rPr>
              <a:t>Certiﬁ</a:t>
            </a:r>
            <a:r>
              <a:rPr sz="1600" b="1" i="1" spc="-5" dirty="0">
                <a:solidFill>
                  <a:srgbClr val="FFFF00"/>
                </a:solidFill>
                <a:latin typeface="Calibri"/>
                <a:cs typeface="Calibri"/>
              </a:rPr>
              <a:t>cat</a:t>
            </a:r>
            <a:r>
              <a:rPr sz="1600" b="1" i="1" dirty="0">
                <a:solidFill>
                  <a:srgbClr val="FFFF00"/>
                </a:solidFill>
                <a:latin typeface="Calibri"/>
                <a:cs typeface="Calibri"/>
              </a:rPr>
              <a:t>ion</a:t>
            </a:r>
            <a:endParaRPr sz="1600" dirty="0">
              <a:solidFill>
                <a:srgbClr val="FFFF00"/>
              </a:solidFill>
              <a:latin typeface="Calibri"/>
              <a:cs typeface="Calibri"/>
            </a:endParaRPr>
          </a:p>
        </p:txBody>
      </p:sp>
      <p:sp>
        <p:nvSpPr>
          <p:cNvPr id="25" name="object 24"/>
          <p:cNvSpPr txBox="1"/>
          <p:nvPr/>
        </p:nvSpPr>
        <p:spPr>
          <a:xfrm>
            <a:off x="2757113" y="4545577"/>
            <a:ext cx="1352550" cy="761747"/>
          </a:xfrm>
          <a:prstGeom prst="rect">
            <a:avLst/>
          </a:prstGeom>
          <a:solidFill>
            <a:schemeClr val="accent3">
              <a:lumMod val="40000"/>
              <a:lumOff val="60000"/>
            </a:schemeClr>
          </a:solidFill>
          <a:ln w="9524">
            <a:solidFill>
              <a:srgbClr val="000000"/>
            </a:solidFill>
          </a:ln>
        </p:spPr>
        <p:txBody>
          <a:bodyPr vert="horz" wrap="square" lIns="0" tIns="5080" rIns="0" bIns="0" rtlCol="0">
            <a:spAutoFit/>
          </a:bodyPr>
          <a:lstStyle/>
          <a:p>
            <a:pPr>
              <a:lnSpc>
                <a:spcPct val="100000"/>
              </a:lnSpc>
              <a:spcBef>
                <a:spcPts val="40"/>
              </a:spcBef>
            </a:pPr>
            <a:endParaRPr sz="1750" dirty="0">
              <a:latin typeface="Times New Roman"/>
              <a:cs typeface="Times New Roman"/>
            </a:endParaRPr>
          </a:p>
          <a:p>
            <a:pPr marL="248285" marR="229235" algn="ctr">
              <a:lnSpc>
                <a:spcPts val="1900"/>
              </a:lnSpc>
              <a:spcBef>
                <a:spcPts val="5"/>
              </a:spcBef>
            </a:pPr>
            <a:r>
              <a:rPr sz="1600" b="1" dirty="0">
                <a:solidFill>
                  <a:srgbClr val="000066"/>
                </a:solidFill>
                <a:latin typeface="Calibri"/>
                <a:cs typeface="Calibri"/>
              </a:rPr>
              <a:t>Inter</a:t>
            </a:r>
            <a:r>
              <a:rPr sz="1600" b="1" spc="-5" dirty="0">
                <a:solidFill>
                  <a:srgbClr val="000066"/>
                </a:solidFill>
                <a:latin typeface="Calibri"/>
                <a:cs typeface="Calibri"/>
              </a:rPr>
              <a:t>nship  </a:t>
            </a:r>
            <a:r>
              <a:rPr sz="1600" b="1" dirty="0">
                <a:solidFill>
                  <a:srgbClr val="011279"/>
                </a:solidFill>
                <a:latin typeface="Calibri"/>
                <a:cs typeface="Calibri"/>
              </a:rPr>
              <a:t>1</a:t>
            </a:r>
            <a:r>
              <a:rPr sz="1600" b="1" spc="-85" dirty="0">
                <a:solidFill>
                  <a:srgbClr val="011279"/>
                </a:solidFill>
                <a:latin typeface="Calibri"/>
                <a:cs typeface="Calibri"/>
              </a:rPr>
              <a:t> </a:t>
            </a:r>
            <a:r>
              <a:rPr lang="en-US" sz="1600" b="1" dirty="0">
                <a:solidFill>
                  <a:srgbClr val="000066"/>
                </a:solidFill>
                <a:latin typeface="Calibri"/>
                <a:cs typeface="Calibri"/>
              </a:rPr>
              <a:t>-</a:t>
            </a:r>
            <a:r>
              <a:rPr sz="1600" b="1" dirty="0">
                <a:solidFill>
                  <a:srgbClr val="011279"/>
                </a:solidFill>
                <a:latin typeface="Calibri"/>
                <a:cs typeface="Calibri"/>
              </a:rPr>
              <a:t>2</a:t>
            </a:r>
            <a:r>
              <a:rPr sz="1600" b="1" spc="-10" dirty="0">
                <a:solidFill>
                  <a:srgbClr val="011279"/>
                </a:solidFill>
                <a:latin typeface="Calibri"/>
                <a:cs typeface="Calibri"/>
              </a:rPr>
              <a:t> </a:t>
            </a:r>
            <a:r>
              <a:rPr sz="1600" b="1" spc="-5" dirty="0">
                <a:solidFill>
                  <a:srgbClr val="000066"/>
                </a:solidFill>
                <a:latin typeface="Calibri"/>
                <a:cs typeface="Calibri"/>
              </a:rPr>
              <a:t>years</a:t>
            </a:r>
            <a:endParaRPr sz="1600" dirty="0">
              <a:latin typeface="Calibri"/>
              <a:cs typeface="Calibri"/>
            </a:endParaRPr>
          </a:p>
        </p:txBody>
      </p:sp>
      <p:sp>
        <p:nvSpPr>
          <p:cNvPr id="26" name="object 25"/>
          <p:cNvSpPr/>
          <p:nvPr/>
        </p:nvSpPr>
        <p:spPr>
          <a:xfrm>
            <a:off x="2389444" y="4753731"/>
            <a:ext cx="324485" cy="345440"/>
          </a:xfrm>
          <a:custGeom>
            <a:avLst/>
            <a:gdLst/>
            <a:ahLst/>
            <a:cxnLst/>
            <a:rect l="l" t="t" r="r" b="b"/>
            <a:pathLst>
              <a:path w="324485" h="345439">
                <a:moveTo>
                  <a:pt x="161823" y="0"/>
                </a:moveTo>
                <a:lnTo>
                  <a:pt x="161823" y="86281"/>
                </a:lnTo>
                <a:lnTo>
                  <a:pt x="0" y="86281"/>
                </a:lnTo>
                <a:lnTo>
                  <a:pt x="0" y="258837"/>
                </a:lnTo>
                <a:lnTo>
                  <a:pt x="161823" y="258837"/>
                </a:lnTo>
                <a:lnTo>
                  <a:pt x="161823" y="345116"/>
                </a:lnTo>
                <a:lnTo>
                  <a:pt x="324408" y="172559"/>
                </a:lnTo>
                <a:lnTo>
                  <a:pt x="161823" y="0"/>
                </a:lnTo>
                <a:close/>
              </a:path>
            </a:pathLst>
          </a:custGeom>
          <a:solidFill>
            <a:srgbClr val="6095C9"/>
          </a:solidFill>
        </p:spPr>
        <p:txBody>
          <a:bodyPr wrap="square" lIns="0" tIns="0" rIns="0" bIns="0" rtlCol="0"/>
          <a:lstStyle/>
          <a:p>
            <a:endParaRPr/>
          </a:p>
        </p:txBody>
      </p:sp>
      <p:sp>
        <p:nvSpPr>
          <p:cNvPr id="27" name="object 26"/>
          <p:cNvSpPr/>
          <p:nvPr/>
        </p:nvSpPr>
        <p:spPr>
          <a:xfrm>
            <a:off x="2406408" y="4764544"/>
            <a:ext cx="324485" cy="345440"/>
          </a:xfrm>
          <a:custGeom>
            <a:avLst/>
            <a:gdLst/>
            <a:ahLst/>
            <a:cxnLst/>
            <a:rect l="l" t="t" r="r" b="b"/>
            <a:pathLst>
              <a:path w="324485" h="345439">
                <a:moveTo>
                  <a:pt x="0" y="86277"/>
                </a:moveTo>
                <a:lnTo>
                  <a:pt x="161828" y="86277"/>
                </a:lnTo>
                <a:lnTo>
                  <a:pt x="161828" y="0"/>
                </a:lnTo>
                <a:lnTo>
                  <a:pt x="324416" y="172555"/>
                </a:lnTo>
                <a:lnTo>
                  <a:pt x="161828" y="345111"/>
                </a:lnTo>
                <a:lnTo>
                  <a:pt x="161828" y="258833"/>
                </a:lnTo>
                <a:lnTo>
                  <a:pt x="0" y="258833"/>
                </a:lnTo>
                <a:lnTo>
                  <a:pt x="0" y="86277"/>
                </a:lnTo>
                <a:close/>
              </a:path>
            </a:pathLst>
          </a:custGeom>
          <a:ln w="9524">
            <a:solidFill>
              <a:srgbClr val="000000"/>
            </a:solidFill>
          </a:ln>
        </p:spPr>
        <p:txBody>
          <a:bodyPr wrap="square" lIns="0" tIns="0" rIns="0" bIns="0" rtlCol="0"/>
          <a:lstStyle/>
          <a:p>
            <a:endParaRPr/>
          </a:p>
        </p:txBody>
      </p:sp>
      <p:sp>
        <p:nvSpPr>
          <p:cNvPr id="30" name="object 29"/>
          <p:cNvSpPr txBox="1"/>
          <p:nvPr/>
        </p:nvSpPr>
        <p:spPr>
          <a:xfrm>
            <a:off x="5785477" y="5980199"/>
            <a:ext cx="1894205" cy="299720"/>
          </a:xfrm>
          <a:prstGeom prst="rect">
            <a:avLst/>
          </a:prstGeom>
          <a:solidFill>
            <a:schemeClr val="accent3">
              <a:lumMod val="40000"/>
              <a:lumOff val="60000"/>
            </a:schemeClr>
          </a:solidFill>
        </p:spPr>
        <p:txBody>
          <a:bodyPr vert="horz" wrap="square" lIns="0" tIns="12700" rIns="0" bIns="0" rtlCol="0">
            <a:spAutoFit/>
          </a:bodyPr>
          <a:lstStyle/>
          <a:p>
            <a:pPr marL="12700">
              <a:lnSpc>
                <a:spcPct val="100000"/>
              </a:lnSpc>
              <a:spcBef>
                <a:spcPts val="100"/>
              </a:spcBef>
            </a:pPr>
            <a:r>
              <a:rPr sz="1800" b="1" spc="-10" dirty="0">
                <a:solidFill>
                  <a:srgbClr val="000066"/>
                </a:solidFill>
                <a:latin typeface="Calibri"/>
                <a:cs typeface="Calibri"/>
              </a:rPr>
              <a:t>Duration </a:t>
            </a:r>
            <a:r>
              <a:rPr lang="en-US" b="1" spc="-5" dirty="0">
                <a:solidFill>
                  <a:srgbClr val="000066"/>
                </a:solidFill>
                <a:latin typeface="Calibri"/>
                <a:cs typeface="Calibri"/>
              </a:rPr>
              <a:t>8</a:t>
            </a:r>
            <a:r>
              <a:rPr sz="1800" b="1" spc="-5" dirty="0">
                <a:solidFill>
                  <a:srgbClr val="000066"/>
                </a:solidFill>
                <a:latin typeface="Calibri"/>
                <a:cs typeface="Calibri"/>
              </a:rPr>
              <a:t>-11</a:t>
            </a:r>
            <a:r>
              <a:rPr sz="1800" b="1" spc="-40" dirty="0">
                <a:solidFill>
                  <a:srgbClr val="000066"/>
                </a:solidFill>
                <a:latin typeface="Calibri"/>
                <a:cs typeface="Calibri"/>
              </a:rPr>
              <a:t> </a:t>
            </a:r>
            <a:r>
              <a:rPr sz="1800" b="1" spc="-5" dirty="0">
                <a:solidFill>
                  <a:srgbClr val="000066"/>
                </a:solidFill>
                <a:latin typeface="Calibri"/>
                <a:cs typeface="Calibri"/>
              </a:rPr>
              <a:t>years</a:t>
            </a:r>
            <a:endParaRPr sz="1800" dirty="0">
              <a:latin typeface="Calibri"/>
              <a:cs typeface="Calibri"/>
            </a:endParaRPr>
          </a:p>
        </p:txBody>
      </p:sp>
      <p:sp>
        <p:nvSpPr>
          <p:cNvPr id="31" name="object 30"/>
          <p:cNvSpPr txBox="1"/>
          <p:nvPr/>
        </p:nvSpPr>
        <p:spPr>
          <a:xfrm>
            <a:off x="999814" y="5893004"/>
            <a:ext cx="2856939" cy="300723"/>
          </a:xfrm>
          <a:prstGeom prst="rect">
            <a:avLst/>
          </a:prstGeom>
          <a:solidFill>
            <a:schemeClr val="accent3">
              <a:lumMod val="40000"/>
              <a:lumOff val="60000"/>
            </a:schemeClr>
          </a:solidFill>
          <a:ln w="28574">
            <a:solidFill>
              <a:srgbClr val="000000"/>
            </a:solidFill>
          </a:ln>
        </p:spPr>
        <p:txBody>
          <a:bodyPr vert="horz" wrap="square" lIns="0" tIns="23495" rIns="0" bIns="0" rtlCol="0">
            <a:spAutoFit/>
          </a:bodyPr>
          <a:lstStyle/>
          <a:p>
            <a:pPr marL="11430" algn="ctr">
              <a:lnSpc>
                <a:spcPct val="100000"/>
              </a:lnSpc>
              <a:spcBef>
                <a:spcPts val="185"/>
              </a:spcBef>
            </a:pPr>
            <a:r>
              <a:rPr sz="1800" b="1" spc="-5" dirty="0">
                <a:solidFill>
                  <a:srgbClr val="000066"/>
                </a:solidFill>
                <a:latin typeface="Calibri"/>
                <a:cs typeface="Calibri"/>
              </a:rPr>
              <a:t>BME</a:t>
            </a:r>
            <a:endParaRPr sz="1800" dirty="0">
              <a:latin typeface="Calibri"/>
              <a:cs typeface="Calibri"/>
            </a:endParaRPr>
          </a:p>
        </p:txBody>
      </p:sp>
      <p:sp>
        <p:nvSpPr>
          <p:cNvPr id="32" name="object 14"/>
          <p:cNvSpPr/>
          <p:nvPr/>
        </p:nvSpPr>
        <p:spPr>
          <a:xfrm>
            <a:off x="2561628" y="1935890"/>
            <a:ext cx="360680" cy="611505"/>
          </a:xfrm>
          <a:custGeom>
            <a:avLst/>
            <a:gdLst/>
            <a:ahLst/>
            <a:cxnLst/>
            <a:rect l="l" t="t" r="r" b="b"/>
            <a:pathLst>
              <a:path w="360680" h="611505">
                <a:moveTo>
                  <a:pt x="180501" y="0"/>
                </a:moveTo>
                <a:lnTo>
                  <a:pt x="180501" y="152844"/>
                </a:lnTo>
                <a:lnTo>
                  <a:pt x="0" y="152844"/>
                </a:lnTo>
                <a:lnTo>
                  <a:pt x="0" y="458533"/>
                </a:lnTo>
                <a:lnTo>
                  <a:pt x="180501" y="458533"/>
                </a:lnTo>
                <a:lnTo>
                  <a:pt x="180501" y="611390"/>
                </a:lnTo>
                <a:lnTo>
                  <a:pt x="360362" y="305688"/>
                </a:lnTo>
                <a:lnTo>
                  <a:pt x="180501" y="0"/>
                </a:lnTo>
                <a:close/>
              </a:path>
            </a:pathLst>
          </a:custGeom>
          <a:solidFill>
            <a:srgbClr val="38F241"/>
          </a:solidFill>
        </p:spPr>
        <p:txBody>
          <a:bodyPr wrap="square" lIns="0" tIns="0" rIns="0" bIns="0" rtlCol="0"/>
          <a:lstStyle/>
          <a:p>
            <a:endParaRPr/>
          </a:p>
        </p:txBody>
      </p:sp>
      <p:sp>
        <p:nvSpPr>
          <p:cNvPr id="33" name="object 15"/>
          <p:cNvSpPr/>
          <p:nvPr/>
        </p:nvSpPr>
        <p:spPr>
          <a:xfrm>
            <a:off x="2548222" y="1935889"/>
            <a:ext cx="360680" cy="611505"/>
          </a:xfrm>
          <a:custGeom>
            <a:avLst/>
            <a:gdLst/>
            <a:ahLst/>
            <a:cxnLst/>
            <a:rect l="l" t="t" r="r" b="b"/>
            <a:pathLst>
              <a:path w="360680" h="611505">
                <a:moveTo>
                  <a:pt x="0" y="152846"/>
                </a:moveTo>
                <a:lnTo>
                  <a:pt x="180501" y="152846"/>
                </a:lnTo>
                <a:lnTo>
                  <a:pt x="180501" y="0"/>
                </a:lnTo>
                <a:lnTo>
                  <a:pt x="360362" y="305692"/>
                </a:lnTo>
                <a:lnTo>
                  <a:pt x="180501" y="611385"/>
                </a:lnTo>
                <a:lnTo>
                  <a:pt x="180501" y="458539"/>
                </a:lnTo>
                <a:lnTo>
                  <a:pt x="0" y="458539"/>
                </a:lnTo>
                <a:lnTo>
                  <a:pt x="0" y="152846"/>
                </a:lnTo>
                <a:close/>
              </a:path>
            </a:pathLst>
          </a:custGeom>
          <a:ln w="9524">
            <a:solidFill>
              <a:srgbClr val="000000"/>
            </a:solidFill>
          </a:ln>
        </p:spPr>
        <p:txBody>
          <a:bodyPr wrap="square" lIns="0" tIns="0" rIns="0" bIns="0" rtlCol="0"/>
          <a:lstStyle/>
          <a:p>
            <a:endParaRPr/>
          </a:p>
        </p:txBody>
      </p:sp>
      <p:sp>
        <p:nvSpPr>
          <p:cNvPr id="34" name="object 14"/>
          <p:cNvSpPr/>
          <p:nvPr/>
        </p:nvSpPr>
        <p:spPr>
          <a:xfrm>
            <a:off x="4523143" y="2014734"/>
            <a:ext cx="360680" cy="611505"/>
          </a:xfrm>
          <a:custGeom>
            <a:avLst/>
            <a:gdLst/>
            <a:ahLst/>
            <a:cxnLst/>
            <a:rect l="l" t="t" r="r" b="b"/>
            <a:pathLst>
              <a:path w="360680" h="611505">
                <a:moveTo>
                  <a:pt x="180501" y="0"/>
                </a:moveTo>
                <a:lnTo>
                  <a:pt x="180501" y="152844"/>
                </a:lnTo>
                <a:lnTo>
                  <a:pt x="0" y="152844"/>
                </a:lnTo>
                <a:lnTo>
                  <a:pt x="0" y="458533"/>
                </a:lnTo>
                <a:lnTo>
                  <a:pt x="180501" y="458533"/>
                </a:lnTo>
                <a:lnTo>
                  <a:pt x="180501" y="611390"/>
                </a:lnTo>
                <a:lnTo>
                  <a:pt x="360362" y="305688"/>
                </a:lnTo>
                <a:lnTo>
                  <a:pt x="180501" y="0"/>
                </a:lnTo>
                <a:close/>
              </a:path>
            </a:pathLst>
          </a:custGeom>
          <a:solidFill>
            <a:srgbClr val="38F241"/>
          </a:solidFill>
        </p:spPr>
        <p:txBody>
          <a:bodyPr wrap="square" lIns="0" tIns="0" rIns="0" bIns="0" rtlCol="0"/>
          <a:lstStyle/>
          <a:p>
            <a:endParaRPr/>
          </a:p>
        </p:txBody>
      </p:sp>
      <p:sp>
        <p:nvSpPr>
          <p:cNvPr id="35" name="object 15"/>
          <p:cNvSpPr/>
          <p:nvPr/>
        </p:nvSpPr>
        <p:spPr>
          <a:xfrm>
            <a:off x="4530233" y="2014733"/>
            <a:ext cx="360680" cy="611505"/>
          </a:xfrm>
          <a:custGeom>
            <a:avLst/>
            <a:gdLst/>
            <a:ahLst/>
            <a:cxnLst/>
            <a:rect l="l" t="t" r="r" b="b"/>
            <a:pathLst>
              <a:path w="360680" h="611505">
                <a:moveTo>
                  <a:pt x="0" y="152846"/>
                </a:moveTo>
                <a:lnTo>
                  <a:pt x="180501" y="152846"/>
                </a:lnTo>
                <a:lnTo>
                  <a:pt x="180501" y="0"/>
                </a:lnTo>
                <a:lnTo>
                  <a:pt x="360362" y="305692"/>
                </a:lnTo>
                <a:lnTo>
                  <a:pt x="180501" y="611385"/>
                </a:lnTo>
                <a:lnTo>
                  <a:pt x="180501" y="458539"/>
                </a:lnTo>
                <a:lnTo>
                  <a:pt x="0" y="458539"/>
                </a:lnTo>
                <a:lnTo>
                  <a:pt x="0" y="152846"/>
                </a:lnTo>
                <a:close/>
              </a:path>
            </a:pathLst>
          </a:custGeom>
          <a:ln w="9524">
            <a:solidFill>
              <a:srgbClr val="000000"/>
            </a:solidFill>
          </a:ln>
        </p:spPr>
        <p:txBody>
          <a:bodyPr wrap="square" lIns="0" tIns="0" rIns="0" bIns="0" rtlCol="0"/>
          <a:lstStyle/>
          <a:p>
            <a:endParaRPr/>
          </a:p>
        </p:txBody>
      </p:sp>
      <p:sp>
        <p:nvSpPr>
          <p:cNvPr id="36" name="object 23"/>
          <p:cNvSpPr txBox="1"/>
          <p:nvPr/>
        </p:nvSpPr>
        <p:spPr>
          <a:xfrm>
            <a:off x="4146087" y="5363414"/>
            <a:ext cx="492443" cy="1233938"/>
          </a:xfrm>
          <a:prstGeom prst="rect">
            <a:avLst/>
          </a:prstGeom>
        </p:spPr>
        <p:txBody>
          <a:bodyPr vert="vert" wrap="square" lIns="0" tIns="2540" rIns="0" bIns="0" rtlCol="0">
            <a:spAutoFit/>
          </a:bodyPr>
          <a:lstStyle/>
          <a:p>
            <a:pPr marL="16510" algn="ctr">
              <a:lnSpc>
                <a:spcPct val="100000"/>
              </a:lnSpc>
              <a:spcBef>
                <a:spcPts val="20"/>
              </a:spcBef>
            </a:pPr>
            <a:r>
              <a:rPr lang="en-US" sz="1600" b="1" i="1" spc="-5" dirty="0" smtClean="0">
                <a:solidFill>
                  <a:srgbClr val="FFFF00"/>
                </a:solidFill>
                <a:latin typeface="Calibri"/>
                <a:cs typeface="Calibri"/>
              </a:rPr>
              <a:t>General Physician</a:t>
            </a:r>
            <a:endParaRPr sz="1600" dirty="0">
              <a:solidFill>
                <a:srgbClr val="FFFF00"/>
              </a:solidFill>
              <a:latin typeface="Calibri"/>
              <a:cs typeface="Calibri"/>
            </a:endParaRPr>
          </a:p>
        </p:txBody>
      </p:sp>
      <p:sp>
        <p:nvSpPr>
          <p:cNvPr id="3" name="TextBox 2"/>
          <p:cNvSpPr txBox="1"/>
          <p:nvPr/>
        </p:nvSpPr>
        <p:spPr>
          <a:xfrm>
            <a:off x="3225718" y="404664"/>
            <a:ext cx="3082923" cy="646331"/>
          </a:xfrm>
          <a:prstGeom prst="rect">
            <a:avLst/>
          </a:prstGeom>
          <a:noFill/>
        </p:spPr>
        <p:txBody>
          <a:bodyPr wrap="square" rtlCol="0">
            <a:spAutoFit/>
          </a:bodyPr>
          <a:lstStyle/>
          <a:p>
            <a:r>
              <a:rPr lang="en-US" sz="3600" b="1" dirty="0" smtClean="0"/>
              <a:t>NUSOM model </a:t>
            </a:r>
            <a:endParaRPr lang="en-US" sz="3600" b="1" dirty="0"/>
          </a:p>
        </p:txBody>
      </p:sp>
      <p:sp>
        <p:nvSpPr>
          <p:cNvPr id="13" name="TextBox 12"/>
          <p:cNvSpPr txBox="1"/>
          <p:nvPr/>
        </p:nvSpPr>
        <p:spPr>
          <a:xfrm>
            <a:off x="2885624" y="3356992"/>
            <a:ext cx="4010578" cy="646331"/>
          </a:xfrm>
          <a:prstGeom prst="rect">
            <a:avLst/>
          </a:prstGeom>
          <a:noFill/>
        </p:spPr>
        <p:txBody>
          <a:bodyPr wrap="square" rtlCol="0">
            <a:spAutoFit/>
          </a:bodyPr>
          <a:lstStyle/>
          <a:p>
            <a:r>
              <a:rPr lang="en-US" sz="3600" b="1" dirty="0" smtClean="0"/>
              <a:t>Kazakhstani model</a:t>
            </a:r>
            <a:endParaRPr lang="en-US" sz="3600" b="1" dirty="0"/>
          </a:p>
        </p:txBody>
      </p:sp>
    </p:spTree>
    <p:extLst>
      <p:ext uri="{BB962C8B-B14F-4D97-AF65-F5344CB8AC3E}">
        <p14:creationId xmlns:p14="http://schemas.microsoft.com/office/powerpoint/2010/main" val="4063063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txBox="1">
            <a:spLocks noGrp="1"/>
          </p:cNvSpPr>
          <p:nvPr>
            <p:ph type="title"/>
          </p:nvPr>
        </p:nvSpPr>
        <p:spPr>
          <a:xfrm>
            <a:off x="1616487" y="116632"/>
            <a:ext cx="5927723" cy="1007968"/>
          </a:xfrm>
          <a:prstGeom prst="rect">
            <a:avLst/>
          </a:prstGeom>
        </p:spPr>
        <p:txBody>
          <a:bodyPr vert="horz" wrap="square" lIns="0" tIns="33020" rIns="0" bIns="0" rtlCol="0">
            <a:spAutoFit/>
          </a:bodyPr>
          <a:lstStyle/>
          <a:p>
            <a:pPr marL="12700" marR="5080" indent="52705">
              <a:lnSpc>
                <a:spcPts val="3800"/>
              </a:lnSpc>
              <a:spcBef>
                <a:spcPts val="260"/>
              </a:spcBef>
            </a:pPr>
            <a:r>
              <a:rPr sz="3600" b="1" spc="-5" dirty="0">
                <a:solidFill>
                  <a:schemeClr val="tx1"/>
                </a:solidFill>
                <a:latin typeface="Calibri"/>
                <a:cs typeface="Calibri"/>
              </a:rPr>
              <a:t>MD (Doctor </a:t>
            </a:r>
            <a:r>
              <a:rPr sz="3600" b="1" dirty="0">
                <a:solidFill>
                  <a:schemeClr val="tx1"/>
                </a:solidFill>
                <a:latin typeface="Calibri"/>
                <a:cs typeface="Calibri"/>
              </a:rPr>
              <a:t>of </a:t>
            </a:r>
            <a:r>
              <a:rPr sz="3600" b="1" spc="-5" dirty="0">
                <a:solidFill>
                  <a:schemeClr val="tx1"/>
                </a:solidFill>
                <a:latin typeface="Calibri"/>
                <a:cs typeface="Calibri"/>
              </a:rPr>
              <a:t>Medicine)  PROGRAMME</a:t>
            </a:r>
            <a:r>
              <a:rPr sz="3600" b="1" spc="-35" dirty="0">
                <a:solidFill>
                  <a:schemeClr val="tx1"/>
                </a:solidFill>
                <a:latin typeface="Calibri"/>
                <a:cs typeface="Calibri"/>
              </a:rPr>
              <a:t> </a:t>
            </a:r>
            <a:r>
              <a:rPr sz="3600" b="1" spc="-5" dirty="0">
                <a:solidFill>
                  <a:schemeClr val="tx1"/>
                </a:solidFill>
                <a:latin typeface="Calibri"/>
                <a:cs typeface="Calibri"/>
              </a:rPr>
              <a:t>OVERVIEW</a:t>
            </a:r>
            <a:endParaRPr sz="3600" b="1" dirty="0">
              <a:solidFill>
                <a:schemeClr val="tx1"/>
              </a:solidFill>
              <a:latin typeface="Calibri"/>
              <a:cs typeface="Calibri"/>
            </a:endParaRPr>
          </a:p>
        </p:txBody>
      </p:sp>
      <p:sp>
        <p:nvSpPr>
          <p:cNvPr id="5" name="object 14"/>
          <p:cNvSpPr/>
          <p:nvPr/>
        </p:nvSpPr>
        <p:spPr>
          <a:xfrm>
            <a:off x="1143484" y="1237622"/>
            <a:ext cx="7327076" cy="556952"/>
          </a:xfrm>
          <a:prstGeom prst="rect">
            <a:avLst/>
          </a:prstGeom>
          <a:solidFill>
            <a:srgbClr val="FFFF00"/>
          </a:solidFill>
        </p:spPr>
        <p:txBody>
          <a:bodyPr wrap="square" lIns="0" tIns="0" rIns="0" bIns="0" rtlCol="0"/>
          <a:lstStyle/>
          <a:p>
            <a:endParaRPr/>
          </a:p>
        </p:txBody>
      </p:sp>
      <p:sp>
        <p:nvSpPr>
          <p:cNvPr id="6" name="object 15"/>
          <p:cNvSpPr txBox="1"/>
          <p:nvPr/>
        </p:nvSpPr>
        <p:spPr>
          <a:xfrm>
            <a:off x="2699457" y="1355797"/>
            <a:ext cx="4215130" cy="320601"/>
          </a:xfrm>
          <a:prstGeom prst="rect">
            <a:avLst/>
          </a:prstGeom>
        </p:spPr>
        <p:txBody>
          <a:bodyPr vert="horz" wrap="square" lIns="0" tIns="12700" rIns="0" bIns="0" rtlCol="0">
            <a:spAutoFit/>
          </a:bodyPr>
          <a:lstStyle/>
          <a:p>
            <a:pPr marL="12700">
              <a:lnSpc>
                <a:spcPct val="100000"/>
              </a:lnSpc>
              <a:spcBef>
                <a:spcPts val="100"/>
              </a:spcBef>
            </a:pPr>
            <a:r>
              <a:rPr sz="2000" b="1" spc="-5" dirty="0">
                <a:solidFill>
                  <a:schemeClr val="bg1"/>
                </a:solidFill>
                <a:latin typeface="Calibri"/>
                <a:cs typeface="Calibri"/>
              </a:rPr>
              <a:t>4-year MD progra</a:t>
            </a:r>
            <a:r>
              <a:rPr lang="en-US" sz="2000" b="1" spc="-5" dirty="0">
                <a:solidFill>
                  <a:schemeClr val="bg1"/>
                </a:solidFill>
                <a:latin typeface="Calibri"/>
                <a:cs typeface="Calibri"/>
              </a:rPr>
              <a:t>m</a:t>
            </a:r>
            <a:r>
              <a:rPr sz="2000" b="1" spc="-5" dirty="0">
                <a:solidFill>
                  <a:schemeClr val="bg1"/>
                </a:solidFill>
                <a:latin typeface="Calibri"/>
                <a:cs typeface="Calibri"/>
              </a:rPr>
              <a:t> (</a:t>
            </a:r>
            <a:r>
              <a:rPr lang="en-US" sz="2000" b="1" spc="-5" dirty="0">
                <a:solidFill>
                  <a:schemeClr val="bg1"/>
                </a:solidFill>
                <a:latin typeface="Calibri"/>
                <a:cs typeface="Calibri"/>
              </a:rPr>
              <a:t>15</a:t>
            </a:r>
            <a:r>
              <a:rPr sz="2000" b="1" spc="-5" dirty="0">
                <a:solidFill>
                  <a:schemeClr val="bg1"/>
                </a:solidFill>
                <a:latin typeface="Calibri"/>
                <a:cs typeface="Calibri"/>
              </a:rPr>
              <a:t>-</a:t>
            </a:r>
            <a:r>
              <a:rPr lang="en-US" sz="2000" b="1" spc="-5" dirty="0">
                <a:solidFill>
                  <a:schemeClr val="bg1"/>
                </a:solidFill>
                <a:latin typeface="Calibri"/>
                <a:cs typeface="Calibri"/>
              </a:rPr>
              <a:t>32</a:t>
            </a:r>
            <a:r>
              <a:rPr sz="2000" b="1" dirty="0">
                <a:solidFill>
                  <a:schemeClr val="bg1"/>
                </a:solidFill>
                <a:latin typeface="Calibri"/>
                <a:cs typeface="Calibri"/>
              </a:rPr>
              <a:t> </a:t>
            </a:r>
            <a:r>
              <a:rPr sz="2000" b="1" spc="-5" dirty="0">
                <a:solidFill>
                  <a:schemeClr val="bg1"/>
                </a:solidFill>
                <a:latin typeface="Calibri"/>
                <a:cs typeface="Calibri"/>
              </a:rPr>
              <a:t>students)</a:t>
            </a:r>
            <a:endParaRPr sz="2000" dirty="0">
              <a:solidFill>
                <a:schemeClr val="bg1"/>
              </a:solidFill>
              <a:latin typeface="Calibri"/>
              <a:cs typeface="Calibri"/>
            </a:endParaRPr>
          </a:p>
        </p:txBody>
      </p:sp>
      <p:sp>
        <p:nvSpPr>
          <p:cNvPr id="7" name="object 3"/>
          <p:cNvSpPr/>
          <p:nvPr/>
        </p:nvSpPr>
        <p:spPr>
          <a:xfrm>
            <a:off x="902524" y="4199193"/>
            <a:ext cx="7327076" cy="731519"/>
          </a:xfrm>
          <a:prstGeom prst="rect">
            <a:avLst/>
          </a:prstGeom>
          <a:solidFill>
            <a:schemeClr val="accent4">
              <a:lumMod val="60000"/>
              <a:lumOff val="40000"/>
            </a:schemeClr>
          </a:solidFill>
        </p:spPr>
        <p:txBody>
          <a:bodyPr wrap="square" lIns="0" tIns="0" rIns="0" bIns="0" rtlCol="0"/>
          <a:lstStyle/>
          <a:p>
            <a:endParaRPr/>
          </a:p>
        </p:txBody>
      </p:sp>
      <p:sp>
        <p:nvSpPr>
          <p:cNvPr id="8" name="object 4"/>
          <p:cNvSpPr txBox="1"/>
          <p:nvPr/>
        </p:nvSpPr>
        <p:spPr>
          <a:xfrm>
            <a:off x="383021" y="4246967"/>
            <a:ext cx="8316883" cy="641201"/>
          </a:xfrm>
          <a:prstGeom prst="rect">
            <a:avLst/>
          </a:prstGeom>
        </p:spPr>
        <p:txBody>
          <a:bodyPr vert="horz" wrap="square" lIns="0" tIns="12700" rIns="0" bIns="0" rtlCol="0">
            <a:spAutoFit/>
          </a:bodyPr>
          <a:lstStyle/>
          <a:p>
            <a:pPr marL="12700" algn="ctr">
              <a:lnSpc>
                <a:spcPct val="100000"/>
              </a:lnSpc>
              <a:spcBef>
                <a:spcPts val="100"/>
              </a:spcBef>
            </a:pPr>
            <a:r>
              <a:rPr sz="2000" b="1" spc="-10" dirty="0">
                <a:solidFill>
                  <a:schemeClr val="bg2"/>
                </a:solidFill>
                <a:latin typeface="Calibri"/>
                <a:cs typeface="Calibri"/>
              </a:rPr>
              <a:t>Patient </a:t>
            </a:r>
            <a:r>
              <a:rPr lang="en-US" sz="2000" b="1" spc="-10" dirty="0">
                <a:solidFill>
                  <a:schemeClr val="bg2"/>
                </a:solidFill>
                <a:latin typeface="Calibri"/>
                <a:cs typeface="Calibri"/>
              </a:rPr>
              <a:t>Care </a:t>
            </a:r>
            <a:r>
              <a:rPr sz="2000" b="1" spc="-5" dirty="0">
                <a:solidFill>
                  <a:schemeClr val="bg2"/>
                </a:solidFill>
                <a:latin typeface="Calibri"/>
                <a:cs typeface="Calibri"/>
              </a:rPr>
              <a:t>focus from </a:t>
            </a:r>
            <a:r>
              <a:rPr lang="en-US" sz="2000" b="1" spc="-5" dirty="0">
                <a:solidFill>
                  <a:schemeClr val="bg2"/>
                </a:solidFill>
                <a:latin typeface="Calibri"/>
                <a:cs typeface="Calibri"/>
              </a:rPr>
              <a:t>Y</a:t>
            </a:r>
            <a:r>
              <a:rPr sz="2000" b="1" spc="-5" dirty="0">
                <a:solidFill>
                  <a:schemeClr val="bg2"/>
                </a:solidFill>
                <a:latin typeface="Calibri"/>
                <a:cs typeface="Calibri"/>
              </a:rPr>
              <a:t>ear </a:t>
            </a:r>
            <a:r>
              <a:rPr sz="2000" b="1" dirty="0">
                <a:solidFill>
                  <a:schemeClr val="bg2"/>
                </a:solidFill>
                <a:latin typeface="Calibri"/>
                <a:cs typeface="Calibri"/>
              </a:rPr>
              <a:t>1 </a:t>
            </a:r>
            <a:r>
              <a:rPr lang="en-US" sz="2000" b="1" dirty="0">
                <a:solidFill>
                  <a:schemeClr val="bg2"/>
                </a:solidFill>
                <a:latin typeface="Calibri"/>
                <a:cs typeface="Calibri"/>
              </a:rPr>
              <a:t>–</a:t>
            </a:r>
            <a:r>
              <a:rPr sz="2000" b="1" dirty="0">
                <a:solidFill>
                  <a:schemeClr val="bg2"/>
                </a:solidFill>
                <a:latin typeface="Calibri"/>
                <a:cs typeface="Calibri"/>
              </a:rPr>
              <a:t> </a:t>
            </a:r>
            <a:r>
              <a:rPr lang="en-US" sz="2000" b="1" dirty="0">
                <a:solidFill>
                  <a:schemeClr val="bg2"/>
                </a:solidFill>
                <a:latin typeface="Calibri"/>
                <a:cs typeface="Calibri"/>
              </a:rPr>
              <a:t>the first course is </a:t>
            </a:r>
          </a:p>
          <a:p>
            <a:pPr marL="12700" algn="ctr">
              <a:lnSpc>
                <a:spcPct val="100000"/>
              </a:lnSpc>
              <a:spcBef>
                <a:spcPts val="100"/>
              </a:spcBef>
            </a:pPr>
            <a:r>
              <a:rPr lang="en-US" sz="2000" b="1" dirty="0">
                <a:solidFill>
                  <a:schemeClr val="bg2"/>
                </a:solidFill>
                <a:latin typeface="Calibri"/>
                <a:cs typeface="Calibri"/>
              </a:rPr>
              <a:t>“</a:t>
            </a:r>
            <a:r>
              <a:rPr lang="en-US" sz="2000" b="1" spc="-10" dirty="0">
                <a:solidFill>
                  <a:schemeClr val="bg2"/>
                </a:solidFill>
                <a:latin typeface="Calibri"/>
                <a:cs typeface="Calibri"/>
              </a:rPr>
              <a:t>I</a:t>
            </a:r>
            <a:r>
              <a:rPr sz="2000" b="1" spc="-10" dirty="0">
                <a:solidFill>
                  <a:schemeClr val="bg2"/>
                </a:solidFill>
                <a:latin typeface="Calibri"/>
                <a:cs typeface="Calibri"/>
              </a:rPr>
              <a:t>ntroduction </a:t>
            </a:r>
            <a:r>
              <a:rPr sz="2000" b="1" spc="-5" dirty="0">
                <a:solidFill>
                  <a:schemeClr val="bg2"/>
                </a:solidFill>
                <a:latin typeface="Calibri"/>
                <a:cs typeface="Calibri"/>
              </a:rPr>
              <a:t>to being </a:t>
            </a:r>
            <a:r>
              <a:rPr sz="2000" b="1" dirty="0">
                <a:solidFill>
                  <a:schemeClr val="bg2"/>
                </a:solidFill>
                <a:latin typeface="Calibri"/>
                <a:cs typeface="Calibri"/>
              </a:rPr>
              <a:t>a</a:t>
            </a:r>
            <a:r>
              <a:rPr sz="2000" b="1" spc="25" dirty="0">
                <a:solidFill>
                  <a:schemeClr val="bg2"/>
                </a:solidFill>
                <a:latin typeface="Calibri"/>
                <a:cs typeface="Calibri"/>
              </a:rPr>
              <a:t> </a:t>
            </a:r>
            <a:r>
              <a:rPr sz="2000" b="1" spc="-5" dirty="0">
                <a:solidFill>
                  <a:schemeClr val="bg2"/>
                </a:solidFill>
                <a:latin typeface="Calibri"/>
                <a:cs typeface="Calibri"/>
              </a:rPr>
              <a:t>physician</a:t>
            </a:r>
            <a:r>
              <a:rPr lang="en-US" sz="2000" b="1" spc="-5" dirty="0">
                <a:solidFill>
                  <a:schemeClr val="bg2"/>
                </a:solidFill>
                <a:latin typeface="Calibri"/>
                <a:cs typeface="Calibri"/>
              </a:rPr>
              <a:t>"</a:t>
            </a:r>
            <a:endParaRPr sz="2000" dirty="0">
              <a:solidFill>
                <a:schemeClr val="bg2"/>
              </a:solidFill>
              <a:latin typeface="Calibri"/>
              <a:cs typeface="Calibri"/>
            </a:endParaRPr>
          </a:p>
        </p:txBody>
      </p:sp>
      <p:sp>
        <p:nvSpPr>
          <p:cNvPr id="9" name="object 6"/>
          <p:cNvSpPr/>
          <p:nvPr/>
        </p:nvSpPr>
        <p:spPr>
          <a:xfrm>
            <a:off x="603475" y="2204023"/>
            <a:ext cx="1891144" cy="1691639"/>
          </a:xfrm>
          <a:prstGeom prst="rect">
            <a:avLst/>
          </a:prstGeom>
          <a:solidFill>
            <a:schemeClr val="bg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10" name="object 7"/>
          <p:cNvSpPr txBox="1"/>
          <p:nvPr/>
        </p:nvSpPr>
        <p:spPr>
          <a:xfrm>
            <a:off x="1142329" y="2579943"/>
            <a:ext cx="813435" cy="939800"/>
          </a:xfrm>
          <a:prstGeom prst="rect">
            <a:avLst/>
          </a:prstGeom>
        </p:spPr>
        <p:txBody>
          <a:bodyPr vert="horz" wrap="square" lIns="0" tIns="12700" rIns="0" bIns="0" rtlCol="0">
            <a:spAutoFit/>
          </a:bodyPr>
          <a:lstStyle/>
          <a:p>
            <a:pPr marL="12700" marR="5080" indent="-1270" algn="ctr">
              <a:lnSpc>
                <a:spcPct val="100000"/>
              </a:lnSpc>
              <a:spcBef>
                <a:spcPts val="100"/>
              </a:spcBef>
            </a:pPr>
            <a:r>
              <a:rPr sz="2000" b="1" spc="-5" dirty="0">
                <a:solidFill>
                  <a:schemeClr val="bg1">
                    <a:lumMod val="65000"/>
                    <a:lumOff val="35000"/>
                  </a:schemeClr>
                </a:solidFill>
                <a:latin typeface="Calibri"/>
                <a:cs typeface="Calibri"/>
              </a:rPr>
              <a:t>Basic  </a:t>
            </a:r>
            <a:r>
              <a:rPr sz="2000" b="1" dirty="0">
                <a:solidFill>
                  <a:schemeClr val="bg1">
                    <a:lumMod val="65000"/>
                    <a:lumOff val="35000"/>
                  </a:schemeClr>
                </a:solidFill>
                <a:latin typeface="Calibri"/>
                <a:cs typeface="Calibri"/>
              </a:rPr>
              <a:t>Science  </a:t>
            </a:r>
            <a:r>
              <a:rPr sz="2000" b="1" spc="-5" dirty="0">
                <a:solidFill>
                  <a:schemeClr val="bg1">
                    <a:lumMod val="65000"/>
                    <a:lumOff val="35000"/>
                  </a:schemeClr>
                </a:solidFill>
                <a:latin typeface="Calibri"/>
                <a:cs typeface="Calibri"/>
              </a:rPr>
              <a:t>Year</a:t>
            </a:r>
            <a:r>
              <a:rPr sz="2000" b="1" spc="-45" dirty="0">
                <a:solidFill>
                  <a:schemeClr val="bg1">
                    <a:lumMod val="65000"/>
                    <a:lumOff val="35000"/>
                  </a:schemeClr>
                </a:solidFill>
                <a:latin typeface="Calibri"/>
                <a:cs typeface="Calibri"/>
              </a:rPr>
              <a:t> </a:t>
            </a:r>
            <a:r>
              <a:rPr sz="2000" b="1" dirty="0">
                <a:solidFill>
                  <a:schemeClr val="bg1">
                    <a:lumMod val="65000"/>
                    <a:lumOff val="35000"/>
                  </a:schemeClr>
                </a:solidFill>
                <a:latin typeface="Calibri"/>
                <a:cs typeface="Calibri"/>
              </a:rPr>
              <a:t>1</a:t>
            </a:r>
            <a:endParaRPr sz="2000" dirty="0">
              <a:solidFill>
                <a:schemeClr val="bg1">
                  <a:lumMod val="65000"/>
                  <a:lumOff val="35000"/>
                </a:schemeClr>
              </a:solidFill>
              <a:latin typeface="Calibri"/>
              <a:cs typeface="Calibri"/>
            </a:endParaRPr>
          </a:p>
        </p:txBody>
      </p:sp>
      <p:sp>
        <p:nvSpPr>
          <p:cNvPr id="11" name="object 8"/>
          <p:cNvSpPr/>
          <p:nvPr/>
        </p:nvSpPr>
        <p:spPr>
          <a:xfrm>
            <a:off x="2654472" y="2200377"/>
            <a:ext cx="1886991" cy="1691639"/>
          </a:xfrm>
          <a:prstGeom prst="rect">
            <a:avLst/>
          </a:prstGeom>
          <a:solidFill>
            <a:srgbClr val="00B050"/>
          </a:solidFill>
        </p:spPr>
        <p:style>
          <a:lnRef idx="3">
            <a:schemeClr val="lt1"/>
          </a:lnRef>
          <a:fillRef idx="1">
            <a:schemeClr val="accent4"/>
          </a:fillRef>
          <a:effectRef idx="1">
            <a:schemeClr val="accent4"/>
          </a:effectRef>
          <a:fontRef idx="minor">
            <a:schemeClr val="lt1"/>
          </a:fontRef>
        </p:style>
        <p:txBody>
          <a:bodyPr wrap="square" lIns="0" tIns="0" rIns="0" bIns="0" rtlCol="0"/>
          <a:lstStyle/>
          <a:p>
            <a:endParaRPr/>
          </a:p>
        </p:txBody>
      </p:sp>
      <p:sp>
        <p:nvSpPr>
          <p:cNvPr id="12" name="object 9"/>
          <p:cNvSpPr txBox="1"/>
          <p:nvPr/>
        </p:nvSpPr>
        <p:spPr>
          <a:xfrm>
            <a:off x="2950267" y="2583589"/>
            <a:ext cx="1295400" cy="936154"/>
          </a:xfrm>
          <a:prstGeom prst="rect">
            <a:avLst/>
          </a:prstGeom>
        </p:spPr>
        <p:txBody>
          <a:bodyPr vert="horz" wrap="square" lIns="0" tIns="12700" rIns="0" bIns="0" rtlCol="0">
            <a:spAutoFit/>
          </a:bodyPr>
          <a:lstStyle/>
          <a:p>
            <a:pPr marL="12700" marR="5080" indent="50165" algn="ctr">
              <a:lnSpc>
                <a:spcPct val="100000"/>
              </a:lnSpc>
              <a:spcBef>
                <a:spcPts val="100"/>
              </a:spcBef>
            </a:pPr>
            <a:r>
              <a:rPr sz="2000" b="1" spc="-5" dirty="0">
                <a:solidFill>
                  <a:schemeClr val="bg1">
                    <a:lumMod val="65000"/>
                    <a:lumOff val="35000"/>
                  </a:schemeClr>
                </a:solidFill>
                <a:latin typeface="Calibri"/>
                <a:cs typeface="Calibri"/>
              </a:rPr>
              <a:t>Organ  </a:t>
            </a:r>
            <a:r>
              <a:rPr lang="en-US" sz="2000" b="1" spc="-5" dirty="0" smtClean="0">
                <a:solidFill>
                  <a:schemeClr val="bg1">
                    <a:lumMod val="65000"/>
                    <a:lumOff val="35000"/>
                  </a:schemeClr>
                </a:solidFill>
                <a:latin typeface="Calibri"/>
                <a:cs typeface="Calibri"/>
              </a:rPr>
              <a:t>S</a:t>
            </a:r>
            <a:r>
              <a:rPr sz="2000" b="1" spc="-5" dirty="0" smtClean="0">
                <a:solidFill>
                  <a:schemeClr val="bg1">
                    <a:lumMod val="65000"/>
                    <a:lumOff val="35000"/>
                  </a:schemeClr>
                </a:solidFill>
                <a:latin typeface="Calibri"/>
                <a:cs typeface="Calibri"/>
              </a:rPr>
              <a:t>yst</a:t>
            </a:r>
            <a:r>
              <a:rPr sz="2000" b="1" dirty="0" smtClean="0">
                <a:solidFill>
                  <a:schemeClr val="bg1">
                    <a:lumMod val="65000"/>
                    <a:lumOff val="35000"/>
                  </a:schemeClr>
                </a:solidFill>
                <a:latin typeface="Calibri"/>
                <a:cs typeface="Calibri"/>
              </a:rPr>
              <a:t>e</a:t>
            </a:r>
            <a:r>
              <a:rPr lang="en-GB" sz="2000" b="1" dirty="0" smtClean="0">
                <a:solidFill>
                  <a:schemeClr val="bg1">
                    <a:lumMod val="65000"/>
                    <a:lumOff val="35000"/>
                  </a:schemeClr>
                </a:solidFill>
                <a:latin typeface="Calibri"/>
                <a:cs typeface="Calibri"/>
              </a:rPr>
              <a:t>m </a:t>
            </a:r>
            <a:r>
              <a:rPr sz="2000" b="1" spc="-5" dirty="0" smtClean="0">
                <a:solidFill>
                  <a:schemeClr val="bg1">
                    <a:lumMod val="65000"/>
                    <a:lumOff val="35000"/>
                  </a:schemeClr>
                </a:solidFill>
                <a:latin typeface="Calibri"/>
                <a:cs typeface="Calibri"/>
              </a:rPr>
              <a:t>Year</a:t>
            </a:r>
            <a:r>
              <a:rPr sz="2000" b="1" spc="-40" dirty="0" smtClean="0">
                <a:solidFill>
                  <a:schemeClr val="bg1">
                    <a:lumMod val="65000"/>
                    <a:lumOff val="35000"/>
                  </a:schemeClr>
                </a:solidFill>
                <a:latin typeface="Calibri"/>
                <a:cs typeface="Calibri"/>
              </a:rPr>
              <a:t> </a:t>
            </a:r>
            <a:r>
              <a:rPr sz="2000" b="1" dirty="0">
                <a:solidFill>
                  <a:schemeClr val="bg1">
                    <a:lumMod val="65000"/>
                    <a:lumOff val="35000"/>
                  </a:schemeClr>
                </a:solidFill>
                <a:latin typeface="Calibri"/>
                <a:cs typeface="Calibri"/>
              </a:rPr>
              <a:t>2</a:t>
            </a:r>
            <a:endParaRPr sz="2000" dirty="0">
              <a:solidFill>
                <a:schemeClr val="bg1">
                  <a:lumMod val="65000"/>
                  <a:lumOff val="35000"/>
                </a:schemeClr>
              </a:solidFill>
              <a:latin typeface="Calibri"/>
              <a:cs typeface="Calibri"/>
            </a:endParaRPr>
          </a:p>
        </p:txBody>
      </p:sp>
      <p:sp>
        <p:nvSpPr>
          <p:cNvPr id="13" name="object 10"/>
          <p:cNvSpPr/>
          <p:nvPr/>
        </p:nvSpPr>
        <p:spPr>
          <a:xfrm>
            <a:off x="4807022" y="2200376"/>
            <a:ext cx="1886991" cy="1691639"/>
          </a:xfrm>
          <a:prstGeom prst="rect">
            <a:avLst/>
          </a:prstGeom>
        </p:spPr>
        <p:style>
          <a:lnRef idx="3">
            <a:schemeClr val="lt1"/>
          </a:lnRef>
          <a:fillRef idx="1">
            <a:schemeClr val="accent3"/>
          </a:fillRef>
          <a:effectRef idx="1">
            <a:schemeClr val="accent3"/>
          </a:effectRef>
          <a:fontRef idx="minor">
            <a:schemeClr val="lt1"/>
          </a:fontRef>
        </p:style>
        <p:txBody>
          <a:bodyPr wrap="square" lIns="0" tIns="0" rIns="0" bIns="0" rtlCol="0"/>
          <a:lstStyle/>
          <a:p>
            <a:endParaRPr/>
          </a:p>
        </p:txBody>
      </p:sp>
      <p:sp>
        <p:nvSpPr>
          <p:cNvPr id="14" name="object 11"/>
          <p:cNvSpPr txBox="1"/>
          <p:nvPr/>
        </p:nvSpPr>
        <p:spPr>
          <a:xfrm>
            <a:off x="5189126" y="2576297"/>
            <a:ext cx="1122782" cy="939800"/>
          </a:xfrm>
          <a:prstGeom prst="rect">
            <a:avLst/>
          </a:prstGeom>
        </p:spPr>
        <p:txBody>
          <a:bodyPr vert="horz" wrap="square" lIns="0" tIns="12700" rIns="0" bIns="0" rtlCol="0">
            <a:spAutoFit/>
          </a:bodyPr>
          <a:lstStyle/>
          <a:p>
            <a:pPr marL="12700" marR="5080" indent="-1270" algn="ctr">
              <a:lnSpc>
                <a:spcPct val="100000"/>
              </a:lnSpc>
              <a:spcBef>
                <a:spcPts val="100"/>
              </a:spcBef>
            </a:pPr>
            <a:r>
              <a:rPr sz="2000" b="1" spc="-5" dirty="0">
                <a:solidFill>
                  <a:schemeClr val="bg1">
                    <a:lumMod val="65000"/>
                    <a:lumOff val="35000"/>
                  </a:schemeClr>
                </a:solidFill>
                <a:latin typeface="Calibri"/>
                <a:cs typeface="Calibri"/>
              </a:rPr>
              <a:t>Clinical  </a:t>
            </a:r>
            <a:r>
              <a:rPr sz="2000" b="1" dirty="0">
                <a:solidFill>
                  <a:schemeClr val="bg1">
                    <a:lumMod val="65000"/>
                    <a:lumOff val="35000"/>
                  </a:schemeClr>
                </a:solidFill>
                <a:latin typeface="Calibri"/>
                <a:cs typeface="Calibri"/>
              </a:rPr>
              <a:t>c</a:t>
            </a:r>
            <a:r>
              <a:rPr sz="2000" b="1" spc="-5" dirty="0">
                <a:solidFill>
                  <a:schemeClr val="bg1">
                    <a:lumMod val="65000"/>
                    <a:lumOff val="35000"/>
                  </a:schemeClr>
                </a:solidFill>
                <a:latin typeface="Calibri"/>
                <a:cs typeface="Calibri"/>
              </a:rPr>
              <a:t>le</a:t>
            </a:r>
            <a:r>
              <a:rPr sz="2000" b="1" dirty="0">
                <a:solidFill>
                  <a:schemeClr val="bg1">
                    <a:lumMod val="65000"/>
                    <a:lumOff val="35000"/>
                  </a:schemeClr>
                </a:solidFill>
                <a:latin typeface="Calibri"/>
                <a:cs typeface="Calibri"/>
              </a:rPr>
              <a:t>rk</a:t>
            </a:r>
            <a:r>
              <a:rPr sz="2000" b="1" spc="-5" dirty="0">
                <a:solidFill>
                  <a:schemeClr val="bg1">
                    <a:lumMod val="65000"/>
                    <a:lumOff val="35000"/>
                  </a:schemeClr>
                </a:solidFill>
                <a:latin typeface="Calibri"/>
                <a:cs typeface="Calibri"/>
              </a:rPr>
              <a:t>shi</a:t>
            </a:r>
            <a:r>
              <a:rPr sz="2000" b="1" dirty="0">
                <a:solidFill>
                  <a:schemeClr val="bg1">
                    <a:lumMod val="65000"/>
                    <a:lumOff val="35000"/>
                  </a:schemeClr>
                </a:solidFill>
                <a:latin typeface="Calibri"/>
                <a:cs typeface="Calibri"/>
              </a:rPr>
              <a:t>p</a:t>
            </a:r>
            <a:r>
              <a:rPr lang="en-US" sz="2000" b="1" dirty="0">
                <a:solidFill>
                  <a:schemeClr val="bg1">
                    <a:lumMod val="65000"/>
                    <a:lumOff val="35000"/>
                  </a:schemeClr>
                </a:solidFill>
                <a:latin typeface="Calibri"/>
                <a:cs typeface="Calibri"/>
              </a:rPr>
              <a:t>s</a:t>
            </a:r>
            <a:r>
              <a:rPr sz="2000" b="1" dirty="0">
                <a:solidFill>
                  <a:schemeClr val="bg1">
                    <a:lumMod val="65000"/>
                    <a:lumOff val="35000"/>
                  </a:schemeClr>
                </a:solidFill>
                <a:latin typeface="Calibri"/>
                <a:cs typeface="Calibri"/>
              </a:rPr>
              <a:t>  </a:t>
            </a:r>
            <a:r>
              <a:rPr sz="2000" b="1" spc="-5" dirty="0">
                <a:solidFill>
                  <a:schemeClr val="bg1">
                    <a:lumMod val="65000"/>
                    <a:lumOff val="35000"/>
                  </a:schemeClr>
                </a:solidFill>
                <a:latin typeface="Calibri"/>
                <a:cs typeface="Calibri"/>
              </a:rPr>
              <a:t>Year</a:t>
            </a:r>
            <a:r>
              <a:rPr sz="2000" b="1" spc="-30" dirty="0">
                <a:solidFill>
                  <a:schemeClr val="bg1">
                    <a:lumMod val="65000"/>
                    <a:lumOff val="35000"/>
                  </a:schemeClr>
                </a:solidFill>
                <a:latin typeface="Calibri"/>
                <a:cs typeface="Calibri"/>
              </a:rPr>
              <a:t> </a:t>
            </a:r>
            <a:r>
              <a:rPr sz="2000" b="1" dirty="0">
                <a:solidFill>
                  <a:schemeClr val="bg1">
                    <a:lumMod val="65000"/>
                    <a:lumOff val="35000"/>
                  </a:schemeClr>
                </a:solidFill>
                <a:latin typeface="Calibri"/>
                <a:cs typeface="Calibri"/>
              </a:rPr>
              <a:t>3</a:t>
            </a:r>
            <a:endParaRPr sz="2000" dirty="0">
              <a:solidFill>
                <a:schemeClr val="bg1">
                  <a:lumMod val="65000"/>
                  <a:lumOff val="35000"/>
                </a:schemeClr>
              </a:solidFill>
              <a:latin typeface="Calibri"/>
              <a:cs typeface="Calibri"/>
            </a:endParaRPr>
          </a:p>
        </p:txBody>
      </p:sp>
      <p:sp>
        <p:nvSpPr>
          <p:cNvPr id="15" name="object 12"/>
          <p:cNvSpPr/>
          <p:nvPr/>
        </p:nvSpPr>
        <p:spPr>
          <a:xfrm>
            <a:off x="6931085" y="2200375"/>
            <a:ext cx="1891144" cy="1691639"/>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a:p>
        </p:txBody>
      </p:sp>
      <p:sp>
        <p:nvSpPr>
          <p:cNvPr id="16" name="object 13"/>
          <p:cNvSpPr txBox="1"/>
          <p:nvPr/>
        </p:nvSpPr>
        <p:spPr>
          <a:xfrm>
            <a:off x="7406004" y="2576297"/>
            <a:ext cx="970915" cy="939800"/>
          </a:xfrm>
          <a:prstGeom prst="rect">
            <a:avLst/>
          </a:prstGeom>
        </p:spPr>
        <p:txBody>
          <a:bodyPr vert="horz" wrap="square" lIns="0" tIns="12700" rIns="0" bIns="0" rtlCol="0">
            <a:spAutoFit/>
          </a:bodyPr>
          <a:lstStyle/>
          <a:p>
            <a:pPr marL="12700" marR="5080" indent="-1270" algn="ctr">
              <a:lnSpc>
                <a:spcPct val="100000"/>
              </a:lnSpc>
              <a:spcBef>
                <a:spcPts val="100"/>
              </a:spcBef>
            </a:pPr>
            <a:r>
              <a:rPr sz="2000" b="1" spc="-5" dirty="0">
                <a:latin typeface="Calibri"/>
                <a:cs typeface="Calibri"/>
              </a:rPr>
              <a:t>Clinical  </a:t>
            </a:r>
            <a:r>
              <a:rPr sz="2000" b="1" dirty="0">
                <a:latin typeface="Calibri"/>
                <a:cs typeface="Calibri"/>
              </a:rPr>
              <a:t>c</a:t>
            </a:r>
            <a:r>
              <a:rPr sz="2000" b="1" spc="-5" dirty="0">
                <a:latin typeface="Calibri"/>
                <a:cs typeface="Calibri"/>
              </a:rPr>
              <a:t>le</a:t>
            </a:r>
            <a:r>
              <a:rPr sz="2000" b="1" dirty="0">
                <a:latin typeface="Calibri"/>
                <a:cs typeface="Calibri"/>
              </a:rPr>
              <a:t>rk</a:t>
            </a:r>
            <a:r>
              <a:rPr sz="2000" b="1" spc="-5" dirty="0">
                <a:latin typeface="Calibri"/>
                <a:cs typeface="Calibri"/>
              </a:rPr>
              <a:t>shi</a:t>
            </a:r>
            <a:r>
              <a:rPr sz="2000" b="1" dirty="0">
                <a:latin typeface="Calibri"/>
                <a:cs typeface="Calibri"/>
              </a:rPr>
              <a:t>p  </a:t>
            </a:r>
            <a:r>
              <a:rPr sz="2000" b="1" spc="-5" dirty="0">
                <a:latin typeface="Calibri"/>
                <a:cs typeface="Calibri"/>
              </a:rPr>
              <a:t>Year</a:t>
            </a:r>
            <a:r>
              <a:rPr sz="2000" b="1" spc="-30" dirty="0">
                <a:latin typeface="Calibri"/>
                <a:cs typeface="Calibri"/>
              </a:rPr>
              <a:t> </a:t>
            </a:r>
            <a:r>
              <a:rPr sz="2000" b="1" dirty="0">
                <a:latin typeface="Calibri"/>
                <a:cs typeface="Calibri"/>
              </a:rPr>
              <a:t>4</a:t>
            </a:r>
            <a:endParaRPr sz="2000" dirty="0">
              <a:latin typeface="Calibri"/>
              <a:cs typeface="Calibri"/>
            </a:endParaRPr>
          </a:p>
        </p:txBody>
      </p:sp>
      <p:sp>
        <p:nvSpPr>
          <p:cNvPr id="17" name="Down Arrow 16"/>
          <p:cNvSpPr/>
          <p:nvPr/>
        </p:nvSpPr>
        <p:spPr>
          <a:xfrm>
            <a:off x="4437254" y="4930711"/>
            <a:ext cx="432861" cy="48686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ject 19"/>
          <p:cNvSpPr/>
          <p:nvPr/>
        </p:nvSpPr>
        <p:spPr>
          <a:xfrm>
            <a:off x="607465" y="5417579"/>
            <a:ext cx="8092440" cy="1280160"/>
          </a:xfrm>
          <a:prstGeom prst="rect">
            <a:avLst/>
          </a:prstGeom>
          <a:solidFill>
            <a:schemeClr val="accent6">
              <a:lumMod val="20000"/>
              <a:lumOff val="80000"/>
            </a:schemeClr>
          </a:solidFill>
        </p:spPr>
        <p:txBody>
          <a:bodyPr wrap="square" lIns="0" tIns="0" rIns="0" bIns="0" rtlCol="0"/>
          <a:lstStyle/>
          <a:p>
            <a:endParaRPr/>
          </a:p>
        </p:txBody>
      </p:sp>
      <p:sp>
        <p:nvSpPr>
          <p:cNvPr id="19" name="object 20"/>
          <p:cNvSpPr txBox="1"/>
          <p:nvPr/>
        </p:nvSpPr>
        <p:spPr>
          <a:xfrm>
            <a:off x="975020" y="5440985"/>
            <a:ext cx="7495540" cy="1256754"/>
          </a:xfrm>
          <a:prstGeom prst="rect">
            <a:avLst/>
          </a:prstGeom>
        </p:spPr>
        <p:txBody>
          <a:bodyPr vert="horz" wrap="square" lIns="0" tIns="12700" rIns="0" bIns="0" rtlCol="0">
            <a:spAutoFit/>
          </a:bodyPr>
          <a:lstStyle/>
          <a:p>
            <a:pPr marL="12700" marR="5080" algn="ctr">
              <a:lnSpc>
                <a:spcPct val="100000"/>
              </a:lnSpc>
              <a:spcBef>
                <a:spcPts val="100"/>
              </a:spcBef>
            </a:pPr>
            <a:r>
              <a:rPr lang="en-US" sz="2000" spc="-5" dirty="0">
                <a:solidFill>
                  <a:srgbClr val="4D0000"/>
                </a:solidFill>
                <a:latin typeface="Calibri"/>
                <a:cs typeface="Calibri"/>
              </a:rPr>
              <a:t>Lectures</a:t>
            </a:r>
            <a:r>
              <a:rPr sz="2000" spc="-5" dirty="0">
                <a:solidFill>
                  <a:srgbClr val="4D0000"/>
                </a:solidFill>
                <a:latin typeface="Calibri"/>
                <a:cs typeface="Calibri"/>
              </a:rPr>
              <a:t>, </a:t>
            </a:r>
            <a:r>
              <a:rPr lang="en-US" sz="2000" spc="-5" dirty="0">
                <a:solidFill>
                  <a:srgbClr val="4D0000"/>
                </a:solidFill>
                <a:latin typeface="Calibri"/>
                <a:cs typeface="Calibri"/>
              </a:rPr>
              <a:t>Simulated </a:t>
            </a:r>
            <a:r>
              <a:rPr sz="2000" spc="-5" dirty="0">
                <a:solidFill>
                  <a:srgbClr val="4D0000"/>
                </a:solidFill>
                <a:latin typeface="Calibri"/>
                <a:cs typeface="Calibri"/>
              </a:rPr>
              <a:t>patient interviews, problem-based learning, </a:t>
            </a:r>
            <a:endParaRPr lang="en-US" sz="2000" spc="-5" dirty="0">
              <a:solidFill>
                <a:srgbClr val="4D0000"/>
              </a:solidFill>
              <a:latin typeface="Calibri"/>
              <a:cs typeface="Calibri"/>
            </a:endParaRPr>
          </a:p>
          <a:p>
            <a:pPr marL="12700" marR="5080" algn="ctr">
              <a:lnSpc>
                <a:spcPct val="100000"/>
              </a:lnSpc>
              <a:spcBef>
                <a:spcPts val="100"/>
              </a:spcBef>
            </a:pPr>
            <a:r>
              <a:rPr sz="2000" spc="-5" dirty="0">
                <a:solidFill>
                  <a:srgbClr val="4D0000"/>
                </a:solidFill>
                <a:latin typeface="Calibri"/>
                <a:cs typeface="Calibri"/>
              </a:rPr>
              <a:t>team- based learning, simulation training, </a:t>
            </a:r>
            <a:r>
              <a:rPr lang="en-US" sz="2000" spc="-5" dirty="0">
                <a:solidFill>
                  <a:srgbClr val="4D0000"/>
                </a:solidFill>
                <a:latin typeface="Calibri"/>
                <a:cs typeface="Calibri"/>
              </a:rPr>
              <a:t>anatomy labs, molecular labs, pathology labs, </a:t>
            </a:r>
            <a:r>
              <a:rPr lang="en-US" sz="2000" spc="-5" dirty="0" smtClean="0">
                <a:solidFill>
                  <a:srgbClr val="4D0000"/>
                </a:solidFill>
                <a:latin typeface="Calibri"/>
                <a:cs typeface="Calibri"/>
              </a:rPr>
              <a:t>.. </a:t>
            </a:r>
            <a:r>
              <a:rPr lang="en-US" sz="2000" b="1" spc="-5" dirty="0" smtClean="0">
                <a:solidFill>
                  <a:srgbClr val="FF0000"/>
                </a:solidFill>
                <a:latin typeface="Calibri"/>
                <a:cs typeface="Calibri"/>
              </a:rPr>
              <a:t>More information about blocks (including courses) is in handouts</a:t>
            </a:r>
            <a:endParaRPr sz="2000" b="1" dirty="0">
              <a:solidFill>
                <a:srgbClr val="FF0000"/>
              </a:solidFill>
              <a:latin typeface="Calibri"/>
              <a:cs typeface="Calibri"/>
            </a:endParaRPr>
          </a:p>
        </p:txBody>
      </p:sp>
    </p:spTree>
    <p:extLst>
      <p:ext uri="{BB962C8B-B14F-4D97-AF65-F5344CB8AC3E}">
        <p14:creationId xmlns:p14="http://schemas.microsoft.com/office/powerpoint/2010/main" val="1978859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81000" y="152400"/>
            <a:ext cx="4495800" cy="699761"/>
          </a:xfrm>
          <a:solidFill>
            <a:schemeClr val="tx2"/>
          </a:solidFill>
        </p:spPr>
        <p:txBody>
          <a:bodyPr/>
          <a:lstStyle/>
          <a:p>
            <a:pPr algn="ctr"/>
            <a:r>
              <a:rPr lang="en-US" sz="2000" b="1" dirty="0">
                <a:solidFill>
                  <a:schemeClr val="accent1">
                    <a:lumMod val="50000"/>
                  </a:schemeClr>
                </a:solidFill>
              </a:rPr>
              <a:t>STANDARDIZED PATIENT PROGRAM </a:t>
            </a:r>
          </a:p>
        </p:txBody>
      </p:sp>
      <p:pic>
        <p:nvPicPr>
          <p:cNvPr id="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1070" y="27160"/>
            <a:ext cx="3302930" cy="467741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90600"/>
            <a:ext cx="2994407" cy="476198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1177" y="2650412"/>
            <a:ext cx="3200400" cy="189065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4541067"/>
            <a:ext cx="5257800" cy="2222599"/>
          </a:xfrm>
          <a:prstGeom prst="rect">
            <a:avLst/>
          </a:prstGeom>
        </p:spPr>
      </p:pic>
    </p:spTree>
    <p:extLst>
      <p:ext uri="{BB962C8B-B14F-4D97-AF65-F5344CB8AC3E}">
        <p14:creationId xmlns:p14="http://schemas.microsoft.com/office/powerpoint/2010/main" val="3014681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354541" y="1700808"/>
            <a:ext cx="8763450" cy="3890873"/>
          </a:xfrm>
          <a:prstGeom prst="rect">
            <a:avLst/>
          </a:prstGeom>
        </p:spPr>
        <p:txBody>
          <a:bodyPr vert="horz" wrap="square" lIns="0" tIns="12700" rIns="0" bIns="0" rtlCol="0">
            <a:spAutoFit/>
          </a:bodyPr>
          <a:lstStyle/>
          <a:p>
            <a:pPr marL="469900" indent="-457200">
              <a:lnSpc>
                <a:spcPct val="100000"/>
              </a:lnSpc>
              <a:spcBef>
                <a:spcPts val="100"/>
              </a:spcBef>
              <a:buFont typeface="Arial"/>
              <a:buChar char="•"/>
              <a:tabLst>
                <a:tab pos="469265" algn="l"/>
                <a:tab pos="469900" algn="l"/>
              </a:tabLst>
            </a:pPr>
            <a:r>
              <a:rPr sz="2400" b="1" spc="-5" dirty="0">
                <a:solidFill>
                  <a:srgbClr val="FFFF00"/>
                </a:solidFill>
                <a:cs typeface="Arial" panose="020B0604020202020204" pitchFamily="34" charset="0"/>
              </a:rPr>
              <a:t>Bachelor </a:t>
            </a:r>
            <a:r>
              <a:rPr sz="2400" b="1" spc="-15" dirty="0">
                <a:solidFill>
                  <a:srgbClr val="FFFF00"/>
                </a:solidFill>
                <a:cs typeface="Arial" panose="020B0604020202020204" pitchFamily="34" charset="0"/>
              </a:rPr>
              <a:t>degree</a:t>
            </a:r>
            <a:r>
              <a:rPr lang="en-US" sz="2400" b="1" spc="-15" dirty="0">
                <a:solidFill>
                  <a:srgbClr val="FFFF00"/>
                </a:solidFill>
                <a:cs typeface="Arial" panose="020B0604020202020204" pitchFamily="34" charset="0"/>
              </a:rPr>
              <a:t> </a:t>
            </a:r>
            <a:r>
              <a:rPr lang="en-US" sz="2400" b="1" spc="-15" dirty="0">
                <a:solidFill>
                  <a:srgbClr val="F46A2C"/>
                </a:solidFill>
                <a:cs typeface="Arial" panose="020B0604020202020204" pitchFamily="34" charset="0"/>
              </a:rPr>
              <a:t>(any field)</a:t>
            </a:r>
            <a:endParaRPr sz="2400" dirty="0">
              <a:solidFill>
                <a:srgbClr val="F46A2C"/>
              </a:solidFill>
              <a:cs typeface="Arial" panose="020B0604020202020204" pitchFamily="34" charset="0"/>
            </a:endParaRPr>
          </a:p>
          <a:p>
            <a:pPr>
              <a:lnSpc>
                <a:spcPct val="100000"/>
              </a:lnSpc>
              <a:spcBef>
                <a:spcPts val="5"/>
              </a:spcBef>
              <a:buFont typeface="Arial"/>
              <a:buChar char="•"/>
            </a:pPr>
            <a:endParaRPr sz="2400" dirty="0">
              <a:cs typeface="Arial" panose="020B0604020202020204" pitchFamily="34" charset="0"/>
            </a:endParaRPr>
          </a:p>
          <a:p>
            <a:pPr marL="469900" indent="-457200">
              <a:lnSpc>
                <a:spcPct val="100000"/>
              </a:lnSpc>
              <a:buFont typeface="Arial"/>
              <a:buChar char="•"/>
              <a:tabLst>
                <a:tab pos="469265" algn="l"/>
                <a:tab pos="469900" algn="l"/>
              </a:tabLst>
            </a:pPr>
            <a:r>
              <a:rPr lang="en-US" sz="2400" b="1" spc="-35" dirty="0">
                <a:solidFill>
                  <a:srgbClr val="FFFF00"/>
                </a:solidFill>
                <a:cs typeface="Arial" panose="020B0604020202020204" pitchFamily="34" charset="0"/>
              </a:rPr>
              <a:t>GPA</a:t>
            </a:r>
            <a:r>
              <a:rPr sz="2400" b="1" spc="-35" dirty="0">
                <a:solidFill>
                  <a:srgbClr val="FFFF00"/>
                </a:solidFill>
                <a:cs typeface="Arial" panose="020B0604020202020204" pitchFamily="34" charset="0"/>
              </a:rPr>
              <a:t> </a:t>
            </a:r>
            <a:r>
              <a:rPr lang="en-US" sz="2400" b="1" spc="-35" dirty="0">
                <a:solidFill>
                  <a:srgbClr val="FFFF00"/>
                </a:solidFill>
                <a:cs typeface="Arial" panose="020B0604020202020204" pitchFamily="34" charset="0"/>
              </a:rPr>
              <a:t>=&gt;</a:t>
            </a:r>
            <a:r>
              <a:rPr sz="2400" b="1" spc="-5" dirty="0">
                <a:solidFill>
                  <a:srgbClr val="FFFF00"/>
                </a:solidFill>
                <a:cs typeface="Arial" panose="020B0604020202020204" pitchFamily="34" charset="0"/>
              </a:rPr>
              <a:t>3.00 </a:t>
            </a:r>
            <a:r>
              <a:rPr lang="en-US" sz="2400" b="1" spc="-5" dirty="0">
                <a:cs typeface="Arial" panose="020B0604020202020204" pitchFamily="34" charset="0"/>
              </a:rPr>
              <a:t>Grade </a:t>
            </a:r>
            <a:r>
              <a:rPr lang="en-US" sz="2400" b="1" spc="-45" dirty="0">
                <a:cs typeface="Arial" panose="020B0604020202020204" pitchFamily="34" charset="0"/>
              </a:rPr>
              <a:t>Point </a:t>
            </a:r>
            <a:r>
              <a:rPr lang="en-US" sz="2400" b="1" spc="-35" dirty="0">
                <a:cs typeface="Arial" panose="020B0604020202020204" pitchFamily="34" charset="0"/>
              </a:rPr>
              <a:t>Average / </a:t>
            </a:r>
            <a:r>
              <a:rPr sz="2400" spc="-5" dirty="0">
                <a:cs typeface="Arial" panose="020B0604020202020204" pitchFamily="34" charset="0"/>
              </a:rPr>
              <a:t>(out of</a:t>
            </a:r>
            <a:r>
              <a:rPr sz="2400" spc="-204" dirty="0">
                <a:cs typeface="Arial" panose="020B0604020202020204" pitchFamily="34" charset="0"/>
              </a:rPr>
              <a:t> </a:t>
            </a:r>
            <a:r>
              <a:rPr sz="2400" spc="-5" dirty="0">
                <a:cs typeface="Arial" panose="020B0604020202020204" pitchFamily="34" charset="0"/>
              </a:rPr>
              <a:t>4.00)</a:t>
            </a:r>
            <a:endParaRPr sz="2400" dirty="0">
              <a:cs typeface="Arial" panose="020B0604020202020204" pitchFamily="34" charset="0"/>
            </a:endParaRPr>
          </a:p>
          <a:p>
            <a:pPr>
              <a:lnSpc>
                <a:spcPct val="100000"/>
              </a:lnSpc>
              <a:spcBef>
                <a:spcPts val="35"/>
              </a:spcBef>
              <a:buFont typeface="Arial"/>
              <a:buChar char="•"/>
            </a:pPr>
            <a:endParaRPr sz="2400" dirty="0">
              <a:cs typeface="Arial" panose="020B0604020202020204" pitchFamily="34" charset="0"/>
            </a:endParaRPr>
          </a:p>
          <a:p>
            <a:pPr marL="469900" marR="5080" indent="-457200">
              <a:lnSpc>
                <a:spcPts val="3300"/>
              </a:lnSpc>
              <a:buFont typeface="Arial"/>
              <a:buChar char="•"/>
              <a:tabLst>
                <a:tab pos="469265" algn="l"/>
                <a:tab pos="469900" algn="l"/>
              </a:tabLst>
            </a:pPr>
            <a:r>
              <a:rPr lang="en-US" sz="2400" b="1" spc="-5" dirty="0">
                <a:solidFill>
                  <a:srgbClr val="FFFF00"/>
                </a:solidFill>
                <a:cs typeface="Arial" panose="020B0604020202020204" pitchFamily="34" charset="0"/>
              </a:rPr>
              <a:t>IELTS =&gt; 7.00</a:t>
            </a:r>
          </a:p>
          <a:p>
            <a:pPr marL="469900" marR="5080" indent="-457200">
              <a:lnSpc>
                <a:spcPts val="3300"/>
              </a:lnSpc>
              <a:buFont typeface="Arial"/>
              <a:buChar char="•"/>
              <a:tabLst>
                <a:tab pos="469265" algn="l"/>
                <a:tab pos="469900" algn="l"/>
              </a:tabLst>
            </a:pPr>
            <a:endParaRPr lang="en-US" sz="2400" dirty="0">
              <a:cs typeface="Arial" panose="020B0604020202020204" pitchFamily="34" charset="0"/>
            </a:endParaRPr>
          </a:p>
          <a:p>
            <a:pPr marL="469900" marR="200660" indent="-457200">
              <a:lnSpc>
                <a:spcPct val="101200"/>
              </a:lnSpc>
              <a:buFont typeface="Arial"/>
              <a:buChar char="•"/>
              <a:tabLst>
                <a:tab pos="469265" algn="l"/>
                <a:tab pos="469900" algn="l"/>
              </a:tabLst>
            </a:pPr>
            <a:r>
              <a:rPr lang="en-US" sz="2400" b="1" spc="-5" dirty="0">
                <a:solidFill>
                  <a:srgbClr val="FFFF00"/>
                </a:solidFill>
                <a:cs typeface="Arial" panose="020B0604020202020204" pitchFamily="34" charset="0"/>
              </a:rPr>
              <a:t>MCAT =&gt; 491 </a:t>
            </a:r>
          </a:p>
          <a:p>
            <a:pPr marL="12700" marR="200660">
              <a:lnSpc>
                <a:spcPct val="101200"/>
              </a:lnSpc>
              <a:tabLst>
                <a:tab pos="469265" algn="l"/>
                <a:tab pos="469900" algn="l"/>
              </a:tabLst>
            </a:pPr>
            <a:endParaRPr lang="en-US" sz="2800" b="1" spc="-5" dirty="0" smtClean="0">
              <a:latin typeface="Arial" panose="020B0604020202020204" pitchFamily="34" charset="0"/>
              <a:cs typeface="Arial" panose="020B0604020202020204" pitchFamily="34" charset="0"/>
            </a:endParaRPr>
          </a:p>
          <a:p>
            <a:pPr marL="12700" marR="200660">
              <a:lnSpc>
                <a:spcPct val="101200"/>
              </a:lnSpc>
              <a:tabLst>
                <a:tab pos="469265" algn="l"/>
                <a:tab pos="469900" algn="l"/>
              </a:tabLst>
            </a:pPr>
            <a:r>
              <a:rPr sz="2400" b="1" spc="-5" dirty="0" smtClean="0">
                <a:cs typeface="Arial" panose="020B0604020202020204" pitchFamily="34" charset="0"/>
              </a:rPr>
              <a:t>Medical </a:t>
            </a:r>
            <a:r>
              <a:rPr sz="2400" b="1" spc="-10" dirty="0">
                <a:cs typeface="Arial" panose="020B0604020202020204" pitchFamily="34" charset="0"/>
              </a:rPr>
              <a:t>College </a:t>
            </a:r>
            <a:r>
              <a:rPr sz="2400" b="1" spc="-5" dirty="0">
                <a:cs typeface="Arial" panose="020B0604020202020204" pitchFamily="34" charset="0"/>
              </a:rPr>
              <a:t>Admission</a:t>
            </a:r>
            <a:r>
              <a:rPr sz="2400" b="1" spc="-555" dirty="0">
                <a:cs typeface="Arial" panose="020B0604020202020204" pitchFamily="34" charset="0"/>
              </a:rPr>
              <a:t> </a:t>
            </a:r>
            <a:r>
              <a:rPr sz="2400" b="1" spc="-120" dirty="0">
                <a:cs typeface="Arial" panose="020B0604020202020204" pitchFamily="34" charset="0"/>
              </a:rPr>
              <a:t>Test </a:t>
            </a:r>
            <a:r>
              <a:rPr lang="en-US" sz="2400" b="1" spc="-120" dirty="0" smtClean="0">
                <a:cs typeface="Arial" panose="020B0604020202020204" pitchFamily="34" charset="0"/>
              </a:rPr>
              <a:t> </a:t>
            </a:r>
            <a:r>
              <a:rPr sz="2400" b="1" dirty="0" smtClean="0">
                <a:cs typeface="Arial" panose="020B0604020202020204" pitchFamily="34" charset="0"/>
              </a:rPr>
              <a:t>to </a:t>
            </a:r>
            <a:r>
              <a:rPr sz="2400" b="1" spc="-5" dirty="0" smtClean="0">
                <a:cs typeface="Arial" panose="020B0604020202020204" pitchFamily="34" charset="0"/>
              </a:rPr>
              <a:t>be </a:t>
            </a:r>
            <a:r>
              <a:rPr sz="2400" b="1" spc="-15" dirty="0">
                <a:cs typeface="Arial" panose="020B0604020202020204" pitchFamily="34" charset="0"/>
              </a:rPr>
              <a:t>invited </a:t>
            </a:r>
            <a:r>
              <a:rPr sz="2400" b="1" dirty="0">
                <a:cs typeface="Arial" panose="020B0604020202020204" pitchFamily="34" charset="0"/>
              </a:rPr>
              <a:t>to an</a:t>
            </a:r>
            <a:r>
              <a:rPr sz="2400" b="1" spc="-5" dirty="0">
                <a:cs typeface="Arial" panose="020B0604020202020204" pitchFamily="34" charset="0"/>
              </a:rPr>
              <a:t> </a:t>
            </a:r>
            <a:r>
              <a:rPr sz="2400" b="1" dirty="0">
                <a:cs typeface="Arial" panose="020B0604020202020204" pitchFamily="34" charset="0"/>
              </a:rPr>
              <a:t>interview</a:t>
            </a:r>
            <a:r>
              <a:rPr lang="en-US" sz="2400" b="1" dirty="0">
                <a:cs typeface="Arial" panose="020B0604020202020204" pitchFamily="34" charset="0"/>
              </a:rPr>
              <a:t> with 2 NUSOM faculty members </a:t>
            </a:r>
            <a:endParaRPr sz="2400" dirty="0">
              <a:cs typeface="Arial" panose="020B0604020202020204" pitchFamily="34" charset="0"/>
            </a:endParaRPr>
          </a:p>
        </p:txBody>
      </p:sp>
      <p:sp>
        <p:nvSpPr>
          <p:cNvPr id="2" name="Title 1"/>
          <p:cNvSpPr>
            <a:spLocks noGrp="1"/>
          </p:cNvSpPr>
          <p:nvPr>
            <p:ph type="title"/>
          </p:nvPr>
        </p:nvSpPr>
        <p:spPr>
          <a:xfrm>
            <a:off x="467544" y="260648"/>
            <a:ext cx="8229600" cy="1143000"/>
          </a:xfrm>
        </p:spPr>
        <p:txBody>
          <a:bodyPr>
            <a:normAutofit/>
          </a:bodyPr>
          <a:lstStyle/>
          <a:p>
            <a:r>
              <a:rPr lang="en-US" sz="3600" b="1" dirty="0" smtClean="0"/>
              <a:t>MD Admission Requirements</a:t>
            </a:r>
            <a:endParaRPr lang="en-US" sz="3600" b="1" dirty="0"/>
          </a:p>
        </p:txBody>
      </p:sp>
    </p:spTree>
    <p:extLst>
      <p:ext uri="{BB962C8B-B14F-4D97-AF65-F5344CB8AC3E}">
        <p14:creationId xmlns:p14="http://schemas.microsoft.com/office/powerpoint/2010/main" val="2479560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506" y="1772816"/>
            <a:ext cx="8229600" cy="4525963"/>
          </a:xfrm>
        </p:spPr>
        <p:txBody>
          <a:bodyPr>
            <a:noAutofit/>
          </a:bodyPr>
          <a:lstStyle/>
          <a:p>
            <a:r>
              <a:rPr lang="en-US" sz="2800" dirty="0" smtClean="0"/>
              <a:t>Developed together with the University of Pittsburgh Medical Center (UPMC) </a:t>
            </a:r>
          </a:p>
          <a:p>
            <a:r>
              <a:rPr lang="en-US" sz="2800" dirty="0" smtClean="0"/>
              <a:t>Based on Accreditation Council for Graduate Medical Education (ACGME) standards </a:t>
            </a:r>
          </a:p>
          <a:p>
            <a:r>
              <a:rPr lang="en-US" sz="2800" dirty="0" smtClean="0"/>
              <a:t>Duration 3-5 years </a:t>
            </a:r>
          </a:p>
          <a:p>
            <a:r>
              <a:rPr lang="en-US" sz="2800" dirty="0" smtClean="0"/>
              <a:t>Core Medical and Core Surgical Training (2 years) followed by Medical and Surgical sub-specialty programs/fellowships</a:t>
            </a:r>
          </a:p>
          <a:p>
            <a:r>
              <a:rPr lang="en-US" sz="2800" dirty="0" smtClean="0"/>
              <a:t>Specialist qualification after completion of the Residency Programs</a:t>
            </a:r>
            <a:endParaRPr lang="en-US" sz="2800" dirty="0"/>
          </a:p>
        </p:txBody>
      </p:sp>
      <p:sp>
        <p:nvSpPr>
          <p:cNvPr id="4" name="Title 1"/>
          <p:cNvSpPr txBox="1">
            <a:spLocks/>
          </p:cNvSpPr>
          <p:nvPr/>
        </p:nvSpPr>
        <p:spPr>
          <a:xfrm>
            <a:off x="1115616" y="260648"/>
            <a:ext cx="7055380" cy="140053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NUSOM </a:t>
            </a:r>
            <a:br>
              <a:rPr lang="en-US" sz="3600" b="1" dirty="0" smtClean="0"/>
            </a:br>
            <a:r>
              <a:rPr lang="en-US" sz="3600" b="1" dirty="0" smtClean="0"/>
              <a:t>RESIDENCY PROGRAMS </a:t>
            </a:r>
            <a:endParaRPr lang="en-US" sz="3600" b="1" dirty="0"/>
          </a:p>
        </p:txBody>
      </p:sp>
      <p:pic>
        <p:nvPicPr>
          <p:cNvPr id="5" name="Picture 4"/>
          <p:cNvPicPr>
            <a:picLocks noChangeAspect="1"/>
          </p:cNvPicPr>
          <p:nvPr/>
        </p:nvPicPr>
        <p:blipFill>
          <a:blip r:embed="rId2"/>
          <a:stretch>
            <a:fillRect/>
          </a:stretch>
        </p:blipFill>
        <p:spPr>
          <a:xfrm>
            <a:off x="594023" y="499273"/>
            <a:ext cx="929721" cy="932769"/>
          </a:xfrm>
          <a:prstGeom prst="rect">
            <a:avLst/>
          </a:prstGeom>
        </p:spPr>
      </p:pic>
      <p:pic>
        <p:nvPicPr>
          <p:cNvPr id="6" name="Picture 5"/>
          <p:cNvPicPr>
            <a:picLocks noChangeAspect="1"/>
          </p:cNvPicPr>
          <p:nvPr/>
        </p:nvPicPr>
        <p:blipFill>
          <a:blip r:embed="rId3"/>
          <a:stretch>
            <a:fillRect/>
          </a:stretch>
        </p:blipFill>
        <p:spPr>
          <a:xfrm>
            <a:off x="7630794" y="499273"/>
            <a:ext cx="932769" cy="932769"/>
          </a:xfrm>
          <a:prstGeom prst="rect">
            <a:avLst/>
          </a:prstGeom>
        </p:spPr>
      </p:pic>
    </p:spTree>
    <p:extLst>
      <p:ext uri="{BB962C8B-B14F-4D97-AF65-F5344CB8AC3E}">
        <p14:creationId xmlns:p14="http://schemas.microsoft.com/office/powerpoint/2010/main" val="2026468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60406" y="2276872"/>
            <a:ext cx="7386954" cy="3456384"/>
          </a:xfrm>
        </p:spPr>
        <p:txBody>
          <a:bodyPr>
            <a:noAutofit/>
          </a:bodyPr>
          <a:lstStyle/>
          <a:p>
            <a:r>
              <a:rPr lang="en-US" sz="2800" b="1" dirty="0"/>
              <a:t>INTERNAL MEDICINE </a:t>
            </a:r>
            <a:r>
              <a:rPr lang="en-US" sz="2800" b="1" dirty="0" smtClean="0"/>
              <a:t>– 3 years</a:t>
            </a:r>
            <a:endParaRPr lang="en-US" sz="2800" b="1" dirty="0"/>
          </a:p>
          <a:p>
            <a:r>
              <a:rPr lang="en-US" sz="2800" b="1" dirty="0"/>
              <a:t>SURGERY </a:t>
            </a:r>
            <a:r>
              <a:rPr lang="en-US" sz="2800" b="1" dirty="0" smtClean="0"/>
              <a:t>– 5 years</a:t>
            </a:r>
            <a:endParaRPr lang="en-US" sz="2800" b="1" dirty="0"/>
          </a:p>
          <a:p>
            <a:r>
              <a:rPr lang="en-US" sz="2800" b="1" dirty="0"/>
              <a:t>PEDIATRICS </a:t>
            </a:r>
            <a:r>
              <a:rPr lang="en-US" sz="2800" b="1" dirty="0" smtClean="0"/>
              <a:t>– 3 years</a:t>
            </a:r>
            <a:endParaRPr lang="en-US" sz="2800" b="1" dirty="0"/>
          </a:p>
          <a:p>
            <a:r>
              <a:rPr lang="en-US" sz="2800" b="1" dirty="0"/>
              <a:t>OBSTETRICS &amp; </a:t>
            </a:r>
            <a:r>
              <a:rPr lang="en-US" sz="2800" b="1" dirty="0" smtClean="0"/>
              <a:t>GYNECOLOGY – 4 years</a:t>
            </a:r>
            <a:endParaRPr lang="en-US" sz="2800" b="1" dirty="0"/>
          </a:p>
          <a:p>
            <a:r>
              <a:rPr lang="en-US" sz="2800" b="1" dirty="0"/>
              <a:t>FAMILY MEDICINE </a:t>
            </a:r>
            <a:r>
              <a:rPr lang="en-US" sz="2800" b="1" dirty="0" smtClean="0"/>
              <a:t>– 3 years</a:t>
            </a:r>
          </a:p>
          <a:p>
            <a:r>
              <a:rPr lang="en-US" sz="2800" b="1" dirty="0" smtClean="0"/>
              <a:t>ANATOMIC PATHOLOGY – 3 years</a:t>
            </a:r>
          </a:p>
          <a:p>
            <a:endParaRPr lang="en-US" sz="4000" b="1" dirty="0">
              <a:solidFill>
                <a:srgbClr val="FFFF00"/>
              </a:solidFill>
            </a:endParaRPr>
          </a:p>
        </p:txBody>
      </p:sp>
      <p:pic>
        <p:nvPicPr>
          <p:cNvPr id="7" name="Picture 6"/>
          <p:cNvPicPr>
            <a:picLocks noChangeAspect="1"/>
          </p:cNvPicPr>
          <p:nvPr/>
        </p:nvPicPr>
        <p:blipFill>
          <a:blip r:embed="rId2"/>
          <a:stretch>
            <a:fillRect/>
          </a:stretch>
        </p:blipFill>
        <p:spPr>
          <a:xfrm>
            <a:off x="594023" y="474957"/>
            <a:ext cx="929721" cy="932769"/>
          </a:xfrm>
          <a:prstGeom prst="rect">
            <a:avLst/>
          </a:prstGeom>
        </p:spPr>
      </p:pic>
      <p:pic>
        <p:nvPicPr>
          <p:cNvPr id="8" name="Picture 7"/>
          <p:cNvPicPr>
            <a:picLocks noChangeAspect="1"/>
          </p:cNvPicPr>
          <p:nvPr/>
        </p:nvPicPr>
        <p:blipFill>
          <a:blip r:embed="rId3"/>
          <a:stretch>
            <a:fillRect/>
          </a:stretch>
        </p:blipFill>
        <p:spPr>
          <a:xfrm>
            <a:off x="7615188" y="474957"/>
            <a:ext cx="932769" cy="932769"/>
          </a:xfrm>
          <a:prstGeom prst="rect">
            <a:avLst/>
          </a:prstGeom>
        </p:spPr>
      </p:pic>
      <p:sp>
        <p:nvSpPr>
          <p:cNvPr id="9" name="Title 1"/>
          <p:cNvSpPr txBox="1">
            <a:spLocks/>
          </p:cNvSpPr>
          <p:nvPr/>
        </p:nvSpPr>
        <p:spPr>
          <a:xfrm>
            <a:off x="1026193" y="241077"/>
            <a:ext cx="7055380" cy="140053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NUSOM </a:t>
            </a:r>
            <a:br>
              <a:rPr lang="en-US" sz="3600" b="1" dirty="0" smtClean="0"/>
            </a:br>
            <a:r>
              <a:rPr lang="en-US" sz="3600" b="1" dirty="0" smtClean="0"/>
              <a:t>RESIDENCY PROGRAMS </a:t>
            </a:r>
            <a:endParaRPr lang="en-US" sz="3600" b="1" dirty="0"/>
          </a:p>
        </p:txBody>
      </p:sp>
    </p:spTree>
    <p:extLst>
      <p:ext uri="{BB962C8B-B14F-4D97-AF65-F5344CB8AC3E}">
        <p14:creationId xmlns:p14="http://schemas.microsoft.com/office/powerpoint/2010/main" val="979647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90637" y="2204864"/>
            <a:ext cx="7543800" cy="4195481"/>
          </a:xfrm>
        </p:spPr>
        <p:txBody>
          <a:bodyPr/>
          <a:lstStyle/>
          <a:p>
            <a:pPr marL="0" indent="0">
              <a:buNone/>
            </a:pPr>
            <a:r>
              <a:rPr lang="en-US" sz="2800" b="1" dirty="0" smtClean="0">
                <a:cs typeface="Arial" panose="020B0604020202020204" pitchFamily="34" charset="0"/>
              </a:rPr>
              <a:t>Admission Criteria:</a:t>
            </a:r>
            <a:endParaRPr lang="en-US" sz="2800" b="1" dirty="0">
              <a:cs typeface="Arial" panose="020B0604020202020204" pitchFamily="34" charset="0"/>
            </a:endParaRPr>
          </a:p>
          <a:p>
            <a:r>
              <a:rPr lang="en-US" sz="2800" b="1" dirty="0">
                <a:cs typeface="Arial" panose="020B0604020202020204" pitchFamily="34" charset="0"/>
              </a:rPr>
              <a:t>MD DEGREE </a:t>
            </a:r>
            <a:r>
              <a:rPr lang="en-US" sz="2800" b="1" dirty="0" smtClean="0">
                <a:solidFill>
                  <a:srgbClr val="FFFF00"/>
                </a:solidFill>
                <a:cs typeface="Arial" panose="020B0604020202020204" pitchFamily="34" charset="0"/>
              </a:rPr>
              <a:t>OR an equivalent terminal medical degree</a:t>
            </a:r>
            <a:endParaRPr lang="en-US" sz="2800" b="1" dirty="0">
              <a:solidFill>
                <a:srgbClr val="FFFF00"/>
              </a:solidFill>
              <a:cs typeface="Arial" panose="020B0604020202020204" pitchFamily="34" charset="0"/>
            </a:endParaRPr>
          </a:p>
          <a:p>
            <a:r>
              <a:rPr lang="en-US" sz="2800" b="1" dirty="0">
                <a:cs typeface="Arial" panose="020B0604020202020204" pitchFamily="34" charset="0"/>
              </a:rPr>
              <a:t>IELTS =&gt;7.00</a:t>
            </a:r>
          </a:p>
          <a:p>
            <a:r>
              <a:rPr lang="en-US" sz="2800" b="1" dirty="0">
                <a:cs typeface="Arial" panose="020B0604020202020204" pitchFamily="34" charset="0"/>
              </a:rPr>
              <a:t>IFOM BASIC </a:t>
            </a:r>
            <a:r>
              <a:rPr lang="en-US" sz="2800" b="1" dirty="0" smtClean="0">
                <a:cs typeface="Arial" panose="020B0604020202020204" pitchFamily="34" charset="0"/>
              </a:rPr>
              <a:t>SCIENCE</a:t>
            </a:r>
            <a:r>
              <a:rPr lang="en-US" sz="2800" b="1" dirty="0">
                <a:cs typeface="Arial" panose="020B0604020202020204" pitchFamily="34" charset="0"/>
              </a:rPr>
              <a:t> </a:t>
            </a:r>
            <a:r>
              <a:rPr lang="en-US" sz="2800" b="1" dirty="0" smtClean="0">
                <a:cs typeface="Arial" panose="020B0604020202020204" pitchFamily="34" charset="0"/>
              </a:rPr>
              <a:t>or USMLE STEP I</a:t>
            </a:r>
            <a:endParaRPr lang="en-US" sz="2800" b="1" dirty="0">
              <a:cs typeface="Arial" panose="020B0604020202020204" pitchFamily="34" charset="0"/>
            </a:endParaRPr>
          </a:p>
          <a:p>
            <a:r>
              <a:rPr lang="en-US" sz="2800" b="1" dirty="0" smtClean="0">
                <a:cs typeface="Arial" panose="020B0604020202020204" pitchFamily="34" charset="0"/>
              </a:rPr>
              <a:t>INTERVIEWS </a:t>
            </a:r>
            <a:endParaRPr lang="en-US" sz="2800" b="1" dirty="0">
              <a:cs typeface="Arial" panose="020B0604020202020204" pitchFamily="34" charset="0"/>
            </a:endParaRPr>
          </a:p>
          <a:p>
            <a:endParaRPr lang="en-US" dirty="0"/>
          </a:p>
        </p:txBody>
      </p:sp>
      <p:pic>
        <p:nvPicPr>
          <p:cNvPr id="6" name="Picture 5"/>
          <p:cNvPicPr>
            <a:picLocks noChangeAspect="1"/>
          </p:cNvPicPr>
          <p:nvPr/>
        </p:nvPicPr>
        <p:blipFill>
          <a:blip r:embed="rId2"/>
          <a:stretch>
            <a:fillRect/>
          </a:stretch>
        </p:blipFill>
        <p:spPr>
          <a:xfrm>
            <a:off x="2555776" y="5617673"/>
            <a:ext cx="4608512" cy="994368"/>
          </a:xfrm>
          <a:prstGeom prst="rect">
            <a:avLst/>
          </a:prstGeom>
        </p:spPr>
      </p:pic>
      <p:sp>
        <p:nvSpPr>
          <p:cNvPr id="7" name="Title 1"/>
          <p:cNvSpPr txBox="1">
            <a:spLocks/>
          </p:cNvSpPr>
          <p:nvPr/>
        </p:nvSpPr>
        <p:spPr>
          <a:xfrm>
            <a:off x="1026193" y="241076"/>
            <a:ext cx="7055380" cy="181977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NUSOM </a:t>
            </a:r>
            <a:br>
              <a:rPr lang="en-US" sz="4000" b="1" dirty="0" smtClean="0"/>
            </a:br>
            <a:r>
              <a:rPr lang="en-US" sz="4000" b="1" dirty="0" smtClean="0"/>
              <a:t>RESIDENCY </a:t>
            </a:r>
            <a:r>
              <a:rPr lang="en-US" sz="4000" b="1" dirty="0" smtClean="0"/>
              <a:t>PROGRAMS </a:t>
            </a:r>
          </a:p>
          <a:p>
            <a:endParaRPr lang="en-US" sz="3100" b="1" dirty="0" smtClean="0"/>
          </a:p>
          <a:p>
            <a:r>
              <a:rPr lang="en-US" sz="3100" b="1" dirty="0" smtClean="0"/>
              <a:t>Starting August 2019</a:t>
            </a:r>
            <a:r>
              <a:rPr lang="en-US" sz="3100" b="1" dirty="0" smtClean="0"/>
              <a:t> </a:t>
            </a:r>
            <a:endParaRPr lang="en-US" sz="3100" b="1" dirty="0"/>
          </a:p>
        </p:txBody>
      </p:sp>
      <p:pic>
        <p:nvPicPr>
          <p:cNvPr id="8" name="Picture 7"/>
          <p:cNvPicPr>
            <a:picLocks noChangeAspect="1"/>
          </p:cNvPicPr>
          <p:nvPr/>
        </p:nvPicPr>
        <p:blipFill>
          <a:blip r:embed="rId3"/>
          <a:stretch>
            <a:fillRect/>
          </a:stretch>
        </p:blipFill>
        <p:spPr>
          <a:xfrm>
            <a:off x="594023" y="474957"/>
            <a:ext cx="929721" cy="932769"/>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615188" y="531395"/>
            <a:ext cx="932769" cy="932769"/>
          </a:xfrm>
          <a:prstGeom prst="rect">
            <a:avLst/>
          </a:prstGeom>
        </p:spPr>
      </p:pic>
    </p:spTree>
    <p:extLst>
      <p:ext uri="{BB962C8B-B14F-4D97-AF65-F5344CB8AC3E}">
        <p14:creationId xmlns:p14="http://schemas.microsoft.com/office/powerpoint/2010/main" val="3963438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866</Words>
  <Application>Microsoft Office PowerPoint</Application>
  <PresentationFormat>On-screen Show (4:3)</PresentationFormat>
  <Paragraphs>124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Тема Office</vt:lpstr>
      <vt:lpstr>PowerPoint Presentation</vt:lpstr>
      <vt:lpstr>PowerPoint Presentation</vt:lpstr>
      <vt:lpstr>PowerPoint Presentation</vt:lpstr>
      <vt:lpstr>MD (Doctor of Medicine)  PROGRAMME OVERVIEW</vt:lpstr>
      <vt:lpstr>STANDARDIZED PATIENT PROGRAM </vt:lpstr>
      <vt:lpstr>MD Admission Requirements</vt:lpstr>
      <vt:lpstr>PowerPoint Presentation</vt:lpstr>
      <vt:lpstr>PowerPoint Presentation</vt:lpstr>
      <vt:lpstr>PowerPoint Presentation</vt:lpstr>
      <vt:lpstr>The necessity to align 2 systems (Undergraduate and Graduate entry)</vt:lpstr>
      <vt:lpstr>NUSOM MD Program:  Equivalence with medical degrees of medical universities in Kazakhstan </vt:lpstr>
      <vt:lpstr>Bachelor in Applied Nursing Program (BApN)</vt:lpstr>
      <vt:lpstr>BApN: Learning Outcomes </vt:lpstr>
      <vt:lpstr>BApN: Learning Outcomes </vt:lpstr>
      <vt:lpstr>BApN: List of courses</vt:lpstr>
      <vt:lpstr>BApN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Zhaxylyk Bekzhassarov</dc:creator>
  <cp:lastModifiedBy>Zhaxylyk Bekzhassarov</cp:lastModifiedBy>
  <cp:revision>35</cp:revision>
  <dcterms:created xsi:type="dcterms:W3CDTF">2019-09-30T06:01:24Z</dcterms:created>
  <dcterms:modified xsi:type="dcterms:W3CDTF">2019-10-08T08:59:18Z</dcterms:modified>
</cp:coreProperties>
</file>