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7" r:id="rId4"/>
    <p:sldId id="268" r:id="rId5"/>
    <p:sldId id="257" r:id="rId6"/>
    <p:sldId id="261" r:id="rId7"/>
    <p:sldId id="259" r:id="rId8"/>
    <p:sldId id="262" r:id="rId9"/>
    <p:sldId id="266" r:id="rId10"/>
    <p:sldId id="264" r:id="rId11"/>
    <p:sldId id="260" r:id="rId12"/>
    <p:sldId id="269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8326AB-3ED9-4D30-881C-13507EFC2B53}">
          <p14:sldIdLst>
            <p14:sldId id="267"/>
            <p14:sldId id="268"/>
            <p14:sldId id="257"/>
            <p14:sldId id="261"/>
            <p14:sldId id="259"/>
            <p14:sldId id="262"/>
          </p14:sldIdLst>
        </p14:section>
        <p14:section name="Раздел без заголовка" id="{62025A40-4F8F-4B80-B750-344FEA62B3D7}">
          <p14:sldIdLst>
            <p14:sldId id="266"/>
            <p14:sldId id="264"/>
            <p14:sldId id="260"/>
            <p14:sldId id="26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3574-6C9F-4510-8931-17D86CC91A7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FC32-437A-4382-BF98-2A6FC8894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члены Высшего Коллегиального Совета, уважаемые Вице-Министры здравоохранения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Камалжан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Талгатович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Олжас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Амангельдиевич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наши партнеры и приглашенные гости из других стран!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хотела бы ознакомить кратко с деятельностью Национального центра независимой экзаменации, рассказать о достигнутых результатах за прошедший год и об актуальных вопросах в сфере здравоохранения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1E8E-60E1-45C8-B89F-E39FA7B975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3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D4FA1-4BBF-4A53-A28C-17399170E8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D4FA1-4BBF-4A53-A28C-17399170E8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9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1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3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3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7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8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47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91">
                <a:solidFill>
                  <a:schemeClr val="tx1">
                    <a:tint val="75000"/>
                  </a:schemeClr>
                </a:solidFill>
              </a:defRPr>
            </a:lvl1pPr>
            <a:lvl2pPr marL="509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97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3pPr>
            <a:lvl4pPr marL="15283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3779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4724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5669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6614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7559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143"/>
            </a:lvl1pPr>
            <a:lvl2pPr>
              <a:defRPr sz="2667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143"/>
            </a:lvl1pPr>
            <a:lvl2pPr>
              <a:defRPr sz="2667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9450" indent="0">
              <a:buNone/>
              <a:defRPr sz="2191" b="1"/>
            </a:lvl2pPr>
            <a:lvl3pPr marL="1018897" indent="0">
              <a:buNone/>
              <a:defRPr sz="2000" b="1"/>
            </a:lvl3pPr>
            <a:lvl4pPr marL="1528347" indent="0">
              <a:buNone/>
              <a:defRPr sz="1811" b="1"/>
            </a:lvl4pPr>
            <a:lvl5pPr marL="2037796" indent="0">
              <a:buNone/>
              <a:defRPr sz="1811" b="1"/>
            </a:lvl5pPr>
            <a:lvl6pPr marL="2547244" indent="0">
              <a:buNone/>
              <a:defRPr sz="1811" b="1"/>
            </a:lvl6pPr>
            <a:lvl7pPr marL="3056694" indent="0">
              <a:buNone/>
              <a:defRPr sz="1811" b="1"/>
            </a:lvl7pPr>
            <a:lvl8pPr marL="3566142" indent="0">
              <a:buNone/>
              <a:defRPr sz="1811" b="1"/>
            </a:lvl8pPr>
            <a:lvl9pPr marL="4075591" indent="0">
              <a:buNone/>
              <a:defRPr sz="18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91"/>
            </a:lvl2pPr>
            <a:lvl3pPr>
              <a:defRPr sz="2000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9450" indent="0">
              <a:buNone/>
              <a:defRPr sz="2191" b="1"/>
            </a:lvl2pPr>
            <a:lvl3pPr marL="1018897" indent="0">
              <a:buNone/>
              <a:defRPr sz="2000" b="1"/>
            </a:lvl3pPr>
            <a:lvl4pPr marL="1528347" indent="0">
              <a:buNone/>
              <a:defRPr sz="1811" b="1"/>
            </a:lvl4pPr>
            <a:lvl5pPr marL="2037796" indent="0">
              <a:buNone/>
              <a:defRPr sz="1811" b="1"/>
            </a:lvl5pPr>
            <a:lvl6pPr marL="2547244" indent="0">
              <a:buNone/>
              <a:defRPr sz="1811" b="1"/>
            </a:lvl6pPr>
            <a:lvl7pPr marL="3056694" indent="0">
              <a:buNone/>
              <a:defRPr sz="1811" b="1"/>
            </a:lvl7pPr>
            <a:lvl8pPr marL="3566142" indent="0">
              <a:buNone/>
              <a:defRPr sz="1811" b="1"/>
            </a:lvl8pPr>
            <a:lvl9pPr marL="4075591" indent="0">
              <a:buNone/>
              <a:defRPr sz="18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91"/>
            </a:lvl2pPr>
            <a:lvl3pPr>
              <a:defRPr sz="2000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4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9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1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24"/>
            </a:lvl1pPr>
            <a:lvl2pPr>
              <a:defRPr sz="3143"/>
            </a:lvl2pPr>
            <a:lvl3pPr>
              <a:defRPr sz="2667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509450" indent="0">
              <a:buNone/>
              <a:defRPr sz="1333"/>
            </a:lvl2pPr>
            <a:lvl3pPr marL="1018897" indent="0">
              <a:buNone/>
              <a:defRPr sz="1143"/>
            </a:lvl3pPr>
            <a:lvl4pPr marL="1528347" indent="0">
              <a:buNone/>
              <a:defRPr sz="1048"/>
            </a:lvl4pPr>
            <a:lvl5pPr marL="2037796" indent="0">
              <a:buNone/>
              <a:defRPr sz="1048"/>
            </a:lvl5pPr>
            <a:lvl6pPr marL="2547244" indent="0">
              <a:buNone/>
              <a:defRPr sz="1048"/>
            </a:lvl6pPr>
            <a:lvl7pPr marL="3056694" indent="0">
              <a:buNone/>
              <a:defRPr sz="1048"/>
            </a:lvl7pPr>
            <a:lvl8pPr marL="3566142" indent="0">
              <a:buNone/>
              <a:defRPr sz="1048"/>
            </a:lvl8pPr>
            <a:lvl9pPr marL="4075591" indent="0">
              <a:buNone/>
              <a:defRPr sz="10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2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1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524"/>
            </a:lvl1pPr>
            <a:lvl2pPr marL="509450" indent="0">
              <a:buNone/>
              <a:defRPr sz="3143"/>
            </a:lvl2pPr>
            <a:lvl3pPr marL="1018897" indent="0">
              <a:buNone/>
              <a:defRPr sz="2667"/>
            </a:lvl3pPr>
            <a:lvl4pPr marL="1528347" indent="0">
              <a:buNone/>
              <a:defRPr sz="2191"/>
            </a:lvl4pPr>
            <a:lvl5pPr marL="2037796" indent="0">
              <a:buNone/>
              <a:defRPr sz="2191"/>
            </a:lvl5pPr>
            <a:lvl6pPr marL="2547244" indent="0">
              <a:buNone/>
              <a:defRPr sz="2191"/>
            </a:lvl6pPr>
            <a:lvl7pPr marL="3056694" indent="0">
              <a:buNone/>
              <a:defRPr sz="2191"/>
            </a:lvl7pPr>
            <a:lvl8pPr marL="3566142" indent="0">
              <a:buNone/>
              <a:defRPr sz="2191"/>
            </a:lvl8pPr>
            <a:lvl9pPr marL="4075591" indent="0">
              <a:buNone/>
              <a:defRPr sz="21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24"/>
            </a:lvl1pPr>
            <a:lvl2pPr marL="509450" indent="0">
              <a:buNone/>
              <a:defRPr sz="1333"/>
            </a:lvl2pPr>
            <a:lvl3pPr marL="1018897" indent="0">
              <a:buNone/>
              <a:defRPr sz="1143"/>
            </a:lvl3pPr>
            <a:lvl4pPr marL="1528347" indent="0">
              <a:buNone/>
              <a:defRPr sz="1048"/>
            </a:lvl4pPr>
            <a:lvl5pPr marL="2037796" indent="0">
              <a:buNone/>
              <a:defRPr sz="1048"/>
            </a:lvl5pPr>
            <a:lvl6pPr marL="2547244" indent="0">
              <a:buNone/>
              <a:defRPr sz="1048"/>
            </a:lvl6pPr>
            <a:lvl7pPr marL="3056694" indent="0">
              <a:buNone/>
              <a:defRPr sz="1048"/>
            </a:lvl7pPr>
            <a:lvl8pPr marL="3566142" indent="0">
              <a:buNone/>
              <a:defRPr sz="1048"/>
            </a:lvl8pPr>
            <a:lvl9pPr marL="4075591" indent="0">
              <a:buNone/>
              <a:defRPr sz="10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89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85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47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91">
                <a:solidFill>
                  <a:schemeClr val="tx1">
                    <a:tint val="75000"/>
                  </a:schemeClr>
                </a:solidFill>
              </a:defRPr>
            </a:lvl1pPr>
            <a:lvl2pPr marL="509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97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3pPr>
            <a:lvl4pPr marL="15283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3779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4724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5669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6614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7559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2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143"/>
            </a:lvl1pPr>
            <a:lvl2pPr>
              <a:defRPr sz="2667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143"/>
            </a:lvl1pPr>
            <a:lvl2pPr>
              <a:defRPr sz="2667"/>
            </a:lvl2pPr>
            <a:lvl3pPr>
              <a:defRPr sz="219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9450" indent="0">
              <a:buNone/>
              <a:defRPr sz="2191" b="1"/>
            </a:lvl2pPr>
            <a:lvl3pPr marL="1018897" indent="0">
              <a:buNone/>
              <a:defRPr sz="2000" b="1"/>
            </a:lvl3pPr>
            <a:lvl4pPr marL="1528347" indent="0">
              <a:buNone/>
              <a:defRPr sz="1811" b="1"/>
            </a:lvl4pPr>
            <a:lvl5pPr marL="2037796" indent="0">
              <a:buNone/>
              <a:defRPr sz="1811" b="1"/>
            </a:lvl5pPr>
            <a:lvl6pPr marL="2547244" indent="0">
              <a:buNone/>
              <a:defRPr sz="1811" b="1"/>
            </a:lvl6pPr>
            <a:lvl7pPr marL="3056694" indent="0">
              <a:buNone/>
              <a:defRPr sz="1811" b="1"/>
            </a:lvl7pPr>
            <a:lvl8pPr marL="3566142" indent="0">
              <a:buNone/>
              <a:defRPr sz="1811" b="1"/>
            </a:lvl8pPr>
            <a:lvl9pPr marL="4075591" indent="0">
              <a:buNone/>
              <a:defRPr sz="18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91"/>
            </a:lvl2pPr>
            <a:lvl3pPr>
              <a:defRPr sz="2000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9450" indent="0">
              <a:buNone/>
              <a:defRPr sz="2191" b="1"/>
            </a:lvl2pPr>
            <a:lvl3pPr marL="1018897" indent="0">
              <a:buNone/>
              <a:defRPr sz="2000" b="1"/>
            </a:lvl3pPr>
            <a:lvl4pPr marL="1528347" indent="0">
              <a:buNone/>
              <a:defRPr sz="1811" b="1"/>
            </a:lvl4pPr>
            <a:lvl5pPr marL="2037796" indent="0">
              <a:buNone/>
              <a:defRPr sz="1811" b="1"/>
            </a:lvl5pPr>
            <a:lvl6pPr marL="2547244" indent="0">
              <a:buNone/>
              <a:defRPr sz="1811" b="1"/>
            </a:lvl6pPr>
            <a:lvl7pPr marL="3056694" indent="0">
              <a:buNone/>
              <a:defRPr sz="1811" b="1"/>
            </a:lvl7pPr>
            <a:lvl8pPr marL="3566142" indent="0">
              <a:buNone/>
              <a:defRPr sz="1811" b="1"/>
            </a:lvl8pPr>
            <a:lvl9pPr marL="4075591" indent="0">
              <a:buNone/>
              <a:defRPr sz="18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91"/>
            </a:lvl2pPr>
            <a:lvl3pPr>
              <a:defRPr sz="2000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1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58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1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24"/>
            </a:lvl1pPr>
            <a:lvl2pPr>
              <a:defRPr sz="3143"/>
            </a:lvl2pPr>
            <a:lvl3pPr>
              <a:defRPr sz="2667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509450" indent="0">
              <a:buNone/>
              <a:defRPr sz="1333"/>
            </a:lvl2pPr>
            <a:lvl3pPr marL="1018897" indent="0">
              <a:buNone/>
              <a:defRPr sz="1143"/>
            </a:lvl3pPr>
            <a:lvl4pPr marL="1528347" indent="0">
              <a:buNone/>
              <a:defRPr sz="1048"/>
            </a:lvl4pPr>
            <a:lvl5pPr marL="2037796" indent="0">
              <a:buNone/>
              <a:defRPr sz="1048"/>
            </a:lvl5pPr>
            <a:lvl6pPr marL="2547244" indent="0">
              <a:buNone/>
              <a:defRPr sz="1048"/>
            </a:lvl6pPr>
            <a:lvl7pPr marL="3056694" indent="0">
              <a:buNone/>
              <a:defRPr sz="1048"/>
            </a:lvl7pPr>
            <a:lvl8pPr marL="3566142" indent="0">
              <a:buNone/>
              <a:defRPr sz="1048"/>
            </a:lvl8pPr>
            <a:lvl9pPr marL="4075591" indent="0">
              <a:buNone/>
              <a:defRPr sz="10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1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524"/>
            </a:lvl1pPr>
            <a:lvl2pPr marL="509450" indent="0">
              <a:buNone/>
              <a:defRPr sz="3143"/>
            </a:lvl2pPr>
            <a:lvl3pPr marL="1018897" indent="0">
              <a:buNone/>
              <a:defRPr sz="2667"/>
            </a:lvl3pPr>
            <a:lvl4pPr marL="1528347" indent="0">
              <a:buNone/>
              <a:defRPr sz="2191"/>
            </a:lvl4pPr>
            <a:lvl5pPr marL="2037796" indent="0">
              <a:buNone/>
              <a:defRPr sz="2191"/>
            </a:lvl5pPr>
            <a:lvl6pPr marL="2547244" indent="0">
              <a:buNone/>
              <a:defRPr sz="2191"/>
            </a:lvl6pPr>
            <a:lvl7pPr marL="3056694" indent="0">
              <a:buNone/>
              <a:defRPr sz="2191"/>
            </a:lvl7pPr>
            <a:lvl8pPr marL="3566142" indent="0">
              <a:buNone/>
              <a:defRPr sz="2191"/>
            </a:lvl8pPr>
            <a:lvl9pPr marL="4075591" indent="0">
              <a:buNone/>
              <a:defRPr sz="21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24"/>
            </a:lvl1pPr>
            <a:lvl2pPr marL="509450" indent="0">
              <a:buNone/>
              <a:defRPr sz="1333"/>
            </a:lvl2pPr>
            <a:lvl3pPr marL="1018897" indent="0">
              <a:buNone/>
              <a:defRPr sz="1143"/>
            </a:lvl3pPr>
            <a:lvl4pPr marL="1528347" indent="0">
              <a:buNone/>
              <a:defRPr sz="1048"/>
            </a:lvl4pPr>
            <a:lvl5pPr marL="2037796" indent="0">
              <a:buNone/>
              <a:defRPr sz="1048"/>
            </a:lvl5pPr>
            <a:lvl6pPr marL="2547244" indent="0">
              <a:buNone/>
              <a:defRPr sz="1048"/>
            </a:lvl6pPr>
            <a:lvl7pPr marL="3056694" indent="0">
              <a:buNone/>
              <a:defRPr sz="1048"/>
            </a:lvl7pPr>
            <a:lvl8pPr marL="3566142" indent="0">
              <a:buNone/>
              <a:defRPr sz="1048"/>
            </a:lvl8pPr>
            <a:lvl9pPr marL="4075591" indent="0">
              <a:buNone/>
              <a:defRPr sz="10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08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73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8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3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34DD-855A-4ACC-B957-F3FB6C0DD2E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C705-DFD8-4019-A059-60736C653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18897" rtl="0" eaLnBrk="1" latinLnBrk="0" hangingPunct="1">
        <a:spcBef>
          <a:spcPct val="0"/>
        </a:spcBef>
        <a:buNone/>
        <a:defRPr sz="4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86" indent="-382086" algn="l" defTabSz="1018897" rtl="0" eaLnBrk="1" latinLnBrk="0" hangingPunct="1">
        <a:spcBef>
          <a:spcPct val="20000"/>
        </a:spcBef>
        <a:buFont typeface="Arial" pitchFamily="34" charset="0"/>
        <a:buChar char="•"/>
        <a:defRPr sz="3524" kern="1200">
          <a:solidFill>
            <a:schemeClr val="tx1"/>
          </a:solidFill>
          <a:latin typeface="+mn-lt"/>
          <a:ea typeface="+mn-ea"/>
          <a:cs typeface="+mn-cs"/>
        </a:defRPr>
      </a:lvl1pPr>
      <a:lvl2pPr marL="827855" indent="-318407" algn="l" defTabSz="1018897" rtl="0" eaLnBrk="1" latinLnBrk="0" hangingPunct="1">
        <a:spcBef>
          <a:spcPct val="20000"/>
        </a:spcBef>
        <a:buFont typeface="Arial" pitchFamily="34" charset="0"/>
        <a:buChar char="–"/>
        <a:defRPr sz="3143" kern="1200">
          <a:solidFill>
            <a:schemeClr val="tx1"/>
          </a:solidFill>
          <a:latin typeface="+mn-lt"/>
          <a:ea typeface="+mn-ea"/>
          <a:cs typeface="+mn-cs"/>
        </a:defRPr>
      </a:lvl2pPr>
      <a:lvl3pPr marL="1273623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83071" indent="-254724" algn="l" defTabSz="1018897" rtl="0" eaLnBrk="1" latinLnBrk="0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92520" indent="-254724" algn="l" defTabSz="1018897" rtl="0" eaLnBrk="1" latinLnBrk="0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801969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311419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820867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330316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0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97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47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96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44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694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42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591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6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8897" rtl="0" eaLnBrk="1" latinLnBrk="0" hangingPunct="1">
        <a:spcBef>
          <a:spcPct val="0"/>
        </a:spcBef>
        <a:buNone/>
        <a:defRPr sz="4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86" indent="-382086" algn="l" defTabSz="1018897" rtl="0" eaLnBrk="1" latinLnBrk="0" hangingPunct="1">
        <a:spcBef>
          <a:spcPct val="20000"/>
        </a:spcBef>
        <a:buFont typeface="Arial" pitchFamily="34" charset="0"/>
        <a:buChar char="•"/>
        <a:defRPr sz="3524" kern="1200">
          <a:solidFill>
            <a:schemeClr val="tx1"/>
          </a:solidFill>
          <a:latin typeface="+mn-lt"/>
          <a:ea typeface="+mn-ea"/>
          <a:cs typeface="+mn-cs"/>
        </a:defRPr>
      </a:lvl1pPr>
      <a:lvl2pPr marL="827855" indent="-318407" algn="l" defTabSz="1018897" rtl="0" eaLnBrk="1" latinLnBrk="0" hangingPunct="1">
        <a:spcBef>
          <a:spcPct val="20000"/>
        </a:spcBef>
        <a:buFont typeface="Arial" pitchFamily="34" charset="0"/>
        <a:buChar char="–"/>
        <a:defRPr sz="3143" kern="1200">
          <a:solidFill>
            <a:schemeClr val="tx1"/>
          </a:solidFill>
          <a:latin typeface="+mn-lt"/>
          <a:ea typeface="+mn-ea"/>
          <a:cs typeface="+mn-cs"/>
        </a:defRPr>
      </a:lvl2pPr>
      <a:lvl3pPr marL="1273623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83071" indent="-254724" algn="l" defTabSz="1018897" rtl="0" eaLnBrk="1" latinLnBrk="0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92520" indent="-254724" algn="l" defTabSz="1018897" rtl="0" eaLnBrk="1" latinLnBrk="0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801969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311419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820867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330316" indent="-254724" algn="l" defTabSz="1018897" rtl="0" eaLnBrk="1" latinLnBrk="0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0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97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47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96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44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694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42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591" algn="l" defTabSz="10188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rome://help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support.google.com/accounts/answer/32050?co=GENIE.Platform%3DDesktop&amp;hl=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azexam.kz/files/specifikacia/inter/&#1054;&#1073;&#1097;&#1072;&#1103;%20&#1074;&#1088;&#1072;&#1095;&#1077;&#1073;&#1085;&#1072;&#1103;%20&#1087;&#1088;&#1072;&#1082;&#1090;&#1080;&#1082;&#1072;.PDF" TargetMode="External"/><Relationship Id="rId2" Type="http://schemas.openxmlformats.org/officeDocument/2006/relationships/hyperlink" Target="https://qazexam.kz/images/rukovodstvo_student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xam.ncie.kz/portal/requests" TargetMode="External"/><Relationship Id="rId5" Type="http://schemas.openxmlformats.org/officeDocument/2006/relationships/hyperlink" Target="https://qazexam.kz/files/algoritm-n.pdf" TargetMode="External"/><Relationship Id="rId4" Type="http://schemas.openxmlformats.org/officeDocument/2006/relationships/hyperlink" Target="https://qazexam.kz/files/interny/vop-ru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azexam.kz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3" y="123572"/>
            <a:ext cx="606872" cy="6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915" y="142601"/>
            <a:ext cx="387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egoe UI Semibold" pitchFamily="34" charset="0"/>
              </a:rPr>
              <a:t>НАЦИОНАЛЬНЫЙ ЦЕНТР</a:t>
            </a:r>
          </a:p>
          <a:p>
            <a:pPr defTabSz="914377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egoe UI Semibold" pitchFamily="34" charset="0"/>
              </a:rPr>
              <a:t>НЕЗАВИСИМОЙ ЭКЗАМЕНАЦИИ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85" y="5031010"/>
            <a:ext cx="4690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b="1" dirty="0" smtClean="0">
                <a:solidFill>
                  <a:prstClr val="white"/>
                </a:solidFill>
                <a:latin typeface="Calibri"/>
              </a:rPr>
              <a:t>Оценка выпускников 2019-2020 учебного года в условиях карантина</a:t>
            </a:r>
            <a:endParaRPr lang="ru-RU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8235" y="6056803"/>
            <a:ext cx="429955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ru-RU" sz="1467" b="1" dirty="0">
                <a:solidFill>
                  <a:prstClr val="white"/>
                </a:solidFill>
                <a:latin typeface="Calibri"/>
                <a:cs typeface="Segoe UI Semibold" pitchFamily="34" charset="0"/>
              </a:rPr>
              <a:t>г. </a:t>
            </a:r>
            <a:r>
              <a:rPr lang="ru-RU" sz="1467" b="1" dirty="0" err="1">
                <a:solidFill>
                  <a:prstClr val="white"/>
                </a:solidFill>
                <a:latin typeface="Calibri"/>
                <a:cs typeface="Segoe UI Semibold" pitchFamily="34" charset="0"/>
              </a:rPr>
              <a:t>Нур</a:t>
            </a:r>
            <a:r>
              <a:rPr lang="ru-RU" sz="1467" b="1" dirty="0">
                <a:solidFill>
                  <a:prstClr val="white"/>
                </a:solidFill>
                <a:latin typeface="Calibri"/>
                <a:cs typeface="Segoe UI Semibold" pitchFamily="34" charset="0"/>
              </a:rPr>
              <a:t>-Султан, ул. </a:t>
            </a:r>
            <a:r>
              <a:rPr lang="ru-RU" sz="1467" b="1" dirty="0" err="1">
                <a:solidFill>
                  <a:prstClr val="white"/>
                </a:solidFill>
                <a:latin typeface="Calibri"/>
                <a:cs typeface="Segoe UI Semibold" pitchFamily="34" charset="0"/>
              </a:rPr>
              <a:t>Мәңгілік</a:t>
            </a:r>
            <a:r>
              <a:rPr lang="ru-RU" sz="1467" b="1" dirty="0">
                <a:solidFill>
                  <a:prstClr val="white"/>
                </a:solidFill>
                <a:latin typeface="Calibri"/>
                <a:cs typeface="Segoe UI Semibold" pitchFamily="34" charset="0"/>
              </a:rPr>
              <a:t> ел 8, подъезд 18В</a:t>
            </a:r>
            <a:endParaRPr lang="en-US" sz="1467" b="1" dirty="0">
              <a:solidFill>
                <a:prstClr val="white"/>
              </a:solidFill>
              <a:latin typeface="Calibri"/>
              <a:cs typeface="Segoe UI Semibold" pitchFamily="34" charset="0"/>
            </a:endParaRPr>
          </a:p>
          <a:p>
            <a:pPr algn="r" defTabSz="914377">
              <a:defRPr/>
            </a:pPr>
            <a:r>
              <a:rPr lang="ru-RU" sz="1467" b="1" dirty="0">
                <a:solidFill>
                  <a:prstClr val="white"/>
                </a:solidFill>
                <a:latin typeface="Calibri"/>
                <a:cs typeface="Segoe UI Semibold" pitchFamily="34" charset="0"/>
              </a:rPr>
              <a:t>+7 (7172) 95-95-95</a:t>
            </a:r>
            <a:r>
              <a:rPr lang="en-US" sz="1467" b="1" dirty="0">
                <a:solidFill>
                  <a:prstClr val="white"/>
                </a:solidFill>
                <a:latin typeface="Calibri"/>
                <a:cs typeface="Segoe UI Semibold" pitchFamily="34" charset="0"/>
              </a:rPr>
              <a:t>, office@ncie.kz</a:t>
            </a:r>
            <a:endParaRPr lang="ru-RU" sz="1467" b="1" dirty="0">
              <a:solidFill>
                <a:prstClr val="white"/>
              </a:solidFill>
              <a:latin typeface="Calibri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7462" y="476672"/>
            <a:ext cx="9934481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dirty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0861944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27462" y="1465944"/>
            <a:ext cx="10794817" cy="4165599"/>
          </a:xfrm>
        </p:spPr>
        <p:txBody>
          <a:bodyPr>
            <a:noAutofit/>
          </a:bodyPr>
          <a:lstStyle/>
          <a:p>
            <a:pPr algn="l"/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решения № 2: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Внесение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дополнений и изменений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Правила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оценки знаний и навыков обучающихся по программам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медицинского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образования Приказ МЗРК от 23.04.2019 года ҚР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ДСМ-46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2. П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роведение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первого и второго этапа ИГА дистанционно с применением тестовых заданий для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выпускников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интернатуры и первого этапа дистанционно для выпускников резидентуры;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3. Предусмотреть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привлечение стандартизированных пациентов для проведения мини клинического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экзамена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«у постели пациента» выпускникам резидентуры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4. Разрешить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допуск выпускников резидентуры НИИ и НЦ для проведения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второго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этапа 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симуляционных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центрах на базе ВУЗов, 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согласованию;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5. Обеспечить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проведение мер, направленные на предотвращение распространения инфекционных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заболеваний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симуляционных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центрах после каждого потока выпускников;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6. Обеспечить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участников ИГА средствами индивидуальными защиты (маски, перчатки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);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7. НЦНЭ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совместно с организациями образования и науки составить медиаплан ИРР по вопросам  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    независимой оценки в 2020 г среди обучающихся и населения, срок представления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медиаплана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в   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    УМО 15 мая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т.г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., ответственные первые руководители, свод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медиаплана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в ДНЧР 20 мая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843709"/>
            <a:ext cx="113908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Требования к персональному компьютеру (ПК) пользователя</a:t>
            </a:r>
            <a:endParaRPr lang="ru-RU" dirty="0"/>
          </a:p>
          <a:p>
            <a:pPr lvl="0"/>
            <a:r>
              <a:rPr lang="ru-RU" dirty="0"/>
              <a:t>Стационарный компьютер или ноутбук (мобильные устройства); </a:t>
            </a:r>
          </a:p>
          <a:p>
            <a:pPr lvl="0"/>
            <a:r>
              <a:rPr lang="ru-RU" dirty="0"/>
              <a:t>Операционная система </a:t>
            </a:r>
            <a:r>
              <a:rPr lang="ru-RU" dirty="0" err="1"/>
              <a:t>Windows</a:t>
            </a:r>
            <a:r>
              <a:rPr lang="ru-RU" dirty="0"/>
              <a:t> версии не ниже 7, 8, 8.1, 10;</a:t>
            </a:r>
          </a:p>
          <a:p>
            <a:pPr lvl="0"/>
            <a:r>
              <a:rPr lang="ru-RU" dirty="0"/>
              <a:t>Интернет-браузер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Chrome</a:t>
            </a:r>
            <a:r>
              <a:rPr lang="ru-RU" dirty="0"/>
              <a:t> последней на момент сдачи экзамена версии (для проверки и обновления версии браузера используйте ссылку </a:t>
            </a:r>
            <a:r>
              <a:rPr lang="ru-RU" u="sng" dirty="0" err="1">
                <a:hlinkClick r:id="rId3"/>
              </a:rPr>
              <a:t>chrome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err="1">
                <a:hlinkClick r:id="rId3"/>
              </a:rPr>
              <a:t>help</a:t>
            </a:r>
            <a:r>
              <a:rPr lang="ru-RU" u="sng" dirty="0">
                <a:hlinkClick r:id="rId3"/>
              </a:rPr>
              <a:t>/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Кеш браузера в обязательном порядке должен быть очищен. (</a:t>
            </a:r>
            <a:r>
              <a:rPr lang="ru-RU" u="sng" dirty="0">
                <a:hlinkClick r:id="rId4"/>
              </a:rPr>
              <a:t>Инструкция по очистки кэша</a:t>
            </a:r>
            <a:r>
              <a:rPr lang="ru-RU" dirty="0"/>
              <a:t> )</a:t>
            </a:r>
          </a:p>
          <a:p>
            <a:pPr lvl="0"/>
            <a:r>
              <a:rPr lang="ru-RU" dirty="0"/>
              <a:t>Наличие постоянного </a:t>
            </a:r>
            <a:r>
              <a:rPr lang="ru-RU" dirty="0" err="1"/>
              <a:t>интернет-соединения</a:t>
            </a:r>
            <a:r>
              <a:rPr lang="ru-RU" dirty="0"/>
              <a:t> со скоростью передачи данных от пользователя не ниже 2 Мбит/сек.</a:t>
            </a:r>
          </a:p>
          <a:p>
            <a:r>
              <a:rPr lang="ru-RU" b="1" dirty="0"/>
              <a:t>Требования мобильному устройству</a:t>
            </a:r>
            <a:endParaRPr lang="ru-RU" dirty="0"/>
          </a:p>
          <a:p>
            <a:pPr lvl="0"/>
            <a:r>
              <a:rPr lang="ru-RU" dirty="0"/>
              <a:t>Дисплей: не менее 4,7, 1334×750 (326 </a:t>
            </a:r>
            <a:r>
              <a:rPr lang="en-US" dirty="0" err="1"/>
              <a:t>ppi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Оперативная память (ОЗУ) не менее 2 ГБ;</a:t>
            </a:r>
          </a:p>
          <a:p>
            <a:pPr lvl="0"/>
            <a:r>
              <a:rPr lang="ru-RU" dirty="0"/>
              <a:t>Поддержка сети: </a:t>
            </a:r>
            <a:r>
              <a:rPr lang="en-US" dirty="0"/>
              <a:t>LTE</a:t>
            </a:r>
            <a:r>
              <a:rPr lang="ru-RU" dirty="0"/>
              <a:t>, 3</a:t>
            </a:r>
            <a:r>
              <a:rPr lang="en-US" dirty="0"/>
              <a:t>G</a:t>
            </a:r>
            <a:r>
              <a:rPr lang="ru-RU" dirty="0"/>
              <a:t>, 4</a:t>
            </a:r>
            <a:r>
              <a:rPr lang="en-US" dirty="0"/>
              <a:t>G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Интернет-браузер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Chrome</a:t>
            </a:r>
            <a:r>
              <a:rPr lang="ru-RU" dirty="0"/>
              <a:t> последней на момент сдачи экзамена версии (для проверки и обновления версии браузера используйте ссылку </a:t>
            </a:r>
            <a:r>
              <a:rPr lang="ru-RU" u="sng" dirty="0" err="1">
                <a:hlinkClick r:id="rId3"/>
              </a:rPr>
              <a:t>chrome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err="1">
                <a:hlinkClick r:id="rId3"/>
              </a:rPr>
              <a:t>help</a:t>
            </a:r>
            <a:r>
              <a:rPr lang="ru-RU" u="sng" dirty="0">
                <a:hlinkClick r:id="rId3"/>
              </a:rPr>
              <a:t>/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Кеш браузера в обязательном порядке должен быть очищен. (</a:t>
            </a:r>
            <a:r>
              <a:rPr lang="ru-RU" u="sng" dirty="0">
                <a:hlinkClick r:id="rId4"/>
              </a:rPr>
              <a:t>Инструкция по очистки кэша</a:t>
            </a:r>
            <a:r>
              <a:rPr lang="ru-RU" dirty="0"/>
              <a:t> )</a:t>
            </a:r>
          </a:p>
          <a:p>
            <a:r>
              <a:rPr lang="ru-RU" b="1" dirty="0"/>
              <a:t>ВАЖНО: </a:t>
            </a:r>
            <a:r>
              <a:rPr lang="ru-RU" dirty="0"/>
              <a:t>Если ваше устройство не соответствует вышеуказанным требованиям, то услуга прохождения оценки может дать сбой, в последствии которого:</a:t>
            </a:r>
          </a:p>
          <a:p>
            <a:pPr lvl="0"/>
            <a:r>
              <a:rPr lang="ru-RU" dirty="0"/>
              <a:t>Экзамен может быть завершен;</a:t>
            </a:r>
          </a:p>
          <a:p>
            <a:pPr lvl="0"/>
            <a:r>
              <a:rPr lang="ru-RU" dirty="0"/>
              <a:t>Не сформируется результат или сформируется со значением 0 балов;</a:t>
            </a:r>
          </a:p>
          <a:p>
            <a:pPr lvl="0"/>
            <a:r>
              <a:rPr lang="ru-RU" dirty="0"/>
              <a:t>Экзамен закроется без возможности его возобновления.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5577" y="246747"/>
            <a:ext cx="10314210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kern="0" dirty="0">
                <a:solidFill>
                  <a:schemeClr val="accent1">
                    <a:lumMod val="50000"/>
                  </a:schemeClr>
                </a:solidFill>
              </a:rPr>
              <a:t>Требования для технического сопровождения тестирования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0849787" y="246747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11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577" y="6476020"/>
            <a:ext cx="11174546" cy="38463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890" y="476672"/>
            <a:ext cx="10301147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10902038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3" y="1363211"/>
            <a:ext cx="10935061" cy="243953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Кодекс «О здоровье народа и системе здравоохранения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»: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68-2) медицинское образование – система подготовки, переподготовки и повышения квалификации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медицинских работников, а также совокупность знаний и навыков, необходимых для медицинского  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работника, полученных в ходе обучения по программам подготовки, переподготовки и повышения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квалификации по медицинским специальностям, подтвержденных официальным документом об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окончании обучения;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118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)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ограничительные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мероприятия, в том числе карантин, - меры, направленные на предотвращение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распространения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инфекционных заболеваний и предусматривающие особый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режим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      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предпринимательской и (или) иной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деятельности.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 Light (Заголовки)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9210" y="4092320"/>
            <a:ext cx="107231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  <a:ea typeface="Times New Roman" panose="02020603050405020304" pitchFamily="18" charset="0"/>
              </a:rPr>
              <a:t>НПА для руководства при проведения ИГА: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.5, ст. 21 и п.5 ст.36 Закона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Республики Казахстан от 27 июля 2007 года № 319-III «Об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образовании»;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т. 25 Правил подготовки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медицинских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кадров в интернатуре и ст.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20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Правил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подготовки медицинских кадров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резидентуре Приказ МЗРК от 18.09.2018 № КР ДСМ-16;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п.4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Правила оценки знаний и навыков обучающихся по программам медицинского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образования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Приказ МЗРК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от 23.04.2019 года ҚР ДСМ-46;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пп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. 1), 2) п.4 и пп.1) п.13 Постановления Главного государственного санитарного врача от 1.05.2020 № 35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22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7828" y="434710"/>
            <a:ext cx="10052953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0640782" y="434710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2058" name="Picture 10" descr="C:\Users\Олжас\Desktop\результа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96" y="4049383"/>
            <a:ext cx="1356870" cy="18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110428" y="2947088"/>
            <a:ext cx="929035" cy="439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7231092" y="5044617"/>
            <a:ext cx="856236" cy="43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4517826" y="5044618"/>
            <a:ext cx="792088" cy="43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231093" y="2961822"/>
            <a:ext cx="929035" cy="439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75" y="2179122"/>
            <a:ext cx="18161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48153" y="3545317"/>
            <a:ext cx="2205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НЦНЭ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2723" y="3605815"/>
            <a:ext cx="1602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b="1" dirty="0" smtClean="0">
                <a:solidFill>
                  <a:schemeClr val="tx2">
                    <a:lumMod val="50000"/>
                  </a:schemeClr>
                </a:solidFill>
              </a:rPr>
              <a:t>ТиПО, ВУЗы, НИИ/НЦ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75" y="2175051"/>
            <a:ext cx="17748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227127" y="3762927"/>
            <a:ext cx="22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1 этап – Оценка знаний </a:t>
            </a: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(компьютерное тестирование) </a:t>
            </a:r>
          </a:p>
        </p:txBody>
      </p:sp>
      <p:pic>
        <p:nvPicPr>
          <p:cNvPr id="1030" name="Picture 6" descr="ÐÐ°ÑÑÐ¸Ð½ÐºÐ¸ Ð¿Ð¾ Ð·Ð°Ð¿ÑÐ¾ÑÑ Ð¸Ð»Ð»ÑÑÑÑÐ°ÑÐ¸Ð¸ Ð¿Ð¾ Ð¼ÐµÐ´Ð¸ÑÐ¸Ð½ÑÐºÐ¸Ð¼ Ð½Ð°Ð²ÑÐºÐ°Ð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50" y="4716530"/>
            <a:ext cx="1566349" cy="10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361283" y="5897392"/>
            <a:ext cx="19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2 этап – оценка навыков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rgbClr val="1F497D">
                    <a:lumMod val="50000"/>
                  </a:srgbClr>
                </a:solidFill>
              </a:rPr>
              <a:t>ОСКЭ,</a:t>
            </a:r>
            <a:r>
              <a:rPr lang="en-US" sz="12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1200" b="1" dirty="0" err="1" smtClean="0">
                <a:solidFill>
                  <a:srgbClr val="1F497D">
                    <a:lumMod val="50000"/>
                  </a:srgbClr>
                </a:solidFill>
              </a:rPr>
              <a:t>miniCEX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20194" y="5821117"/>
            <a:ext cx="273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1F497D">
                    <a:lumMod val="50000"/>
                  </a:srgbClr>
                </a:solidFill>
              </a:rPr>
              <a:t>Результат оценки </a:t>
            </a:r>
          </a:p>
          <a:p>
            <a:pPr lvl="0" algn="ctr"/>
            <a:r>
              <a:rPr lang="ru-RU" sz="1200" b="1" dirty="0">
                <a:solidFill>
                  <a:srgbClr val="1F497D">
                    <a:lumMod val="50000"/>
                  </a:srgbClr>
                </a:solidFill>
              </a:rPr>
              <a:t>(по форме согласно приложению 4 Правил утвержденных Приказом МЗСР РК от 28 мая 2015 года № </a:t>
            </a:r>
            <a:r>
              <a:rPr lang="ru-RU" sz="1200" b="1" dirty="0" smtClean="0">
                <a:solidFill>
                  <a:srgbClr val="1F497D">
                    <a:lumMod val="50000"/>
                  </a:srgbClr>
                </a:solidFill>
              </a:rPr>
              <a:t>404)</a:t>
            </a:r>
            <a:endParaRPr lang="ru-RU" sz="12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44" y="4224592"/>
            <a:ext cx="1334853" cy="18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7405" y="6098117"/>
            <a:ext cx="183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rgbClr val="1F497D">
                    <a:lumMod val="50000"/>
                  </a:srgbClr>
                </a:solidFill>
              </a:rPr>
              <a:t>Сертификат специалиста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7463" y="1225129"/>
            <a:ext cx="1030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основании приказа МЗРК от 23 апреля 2019 года №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</a:rPr>
              <a:t>ҚРДСМ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46  итоговая государственная аттестация выпускников (далее – ИГА)  проводится следующим образом: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https://dentalcommunity.ru/images/ico_razdel/ico_sci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5" y="2298728"/>
            <a:ext cx="1437912" cy="14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890" y="476672"/>
            <a:ext cx="10301147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10902038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890" y="3815500"/>
            <a:ext cx="4916413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Дистанционная автоматизированная оценка </a:t>
            </a:r>
            <a:endParaRPr lang="ru-RU" dirty="0">
              <a:ea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Общее количество вопросов – 100</a:t>
            </a:r>
          </a:p>
          <a:p>
            <a:pPr lvl="0">
              <a:spcBef>
                <a:spcPct val="20000"/>
              </a:spcBef>
            </a:pP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Время тестирования - 150 минут</a:t>
            </a:r>
            <a:endParaRPr lang="ru-RU" b="1" kern="0" dirty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Проходной балл</a:t>
            </a:r>
            <a:r>
              <a:rPr lang="ru-RU" b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– 50 и более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баллов</a:t>
            </a:r>
          </a:p>
          <a:p>
            <a:pPr>
              <a:spcBef>
                <a:spcPct val="2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Технические спецификации тестов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ГОСО/ГСО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0970" y="3081424"/>
            <a:ext cx="3383280" cy="4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 1 - Оценка знаний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52998" y="3081424"/>
            <a:ext cx="3383280" cy="4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 2 - Оценка навыков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47657" y="3815500"/>
            <a:ext cx="6014717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Оценка клинических ситуаций автоматизированным путем Общее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количество вопросов –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50 (10 вопроса по 1 станции)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Время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тестирования -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75 минут</a:t>
            </a:r>
            <a:r>
              <a:rPr lang="ru-RU" b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kern="0" dirty="0" smtClean="0">
                <a:solidFill>
                  <a:srgbClr val="1F497D">
                    <a:lumMod val="50000"/>
                  </a:srgbClr>
                </a:solidFill>
              </a:rPr>
              <a:t>                               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Проходной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балл</a:t>
            </a:r>
            <a:r>
              <a:rPr lang="ru-RU" b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–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90 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</a:rPr>
              <a:t>и более </a:t>
            </a:r>
            <a:r>
              <a:rPr lang="ru-RU" kern="0" dirty="0" smtClean="0">
                <a:solidFill>
                  <a:srgbClr val="1F497D">
                    <a:lumMod val="50000"/>
                  </a:srgbClr>
                </a:solidFill>
              </a:rPr>
              <a:t>баллов                   Техническая спецификация вопросов по алгоритмам действия 5 клинических станциях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1319" y="1756478"/>
            <a:ext cx="10580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 (Заголовки)"/>
                <a:ea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  <a:ea typeface="Times New Roman" panose="02020603050405020304" pitchFamily="18" charset="0"/>
              </a:rPr>
              <a:t>знаний и навыков, обучающихся по программам медицинского образования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 Light (Заголовки)"/>
                <a:ea typeface="Times New Roman" panose="02020603050405020304" pitchFamily="18" charset="0"/>
              </a:rPr>
              <a:t>(далее – оценка знаний и навыков) – оценка качества усвоения обучающимися образовательных программ и уровня сформированности компетенций (знаний и навыков), необходимых для оказания медицинских услуг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30661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>
            <a:spLocks/>
          </p:cNvSpPr>
          <p:nvPr/>
        </p:nvSpPr>
        <p:spPr bwMode="auto">
          <a:xfrm>
            <a:off x="6761611" y="3236913"/>
            <a:ext cx="1173162" cy="762000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4361606" y="3209699"/>
            <a:ext cx="546100" cy="1201737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19627F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314234" y="3236913"/>
            <a:ext cx="1171575" cy="760412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D80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Freeform 6"/>
          <p:cNvSpPr>
            <a:spLocks/>
          </p:cNvSpPr>
          <p:nvPr/>
        </p:nvSpPr>
        <p:spPr bwMode="auto">
          <a:xfrm>
            <a:off x="1089147" y="3228975"/>
            <a:ext cx="546100" cy="1203325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D80F79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Freeform 5"/>
          <p:cNvSpPr>
            <a:spLocks/>
          </p:cNvSpPr>
          <p:nvPr/>
        </p:nvSpPr>
        <p:spPr bwMode="auto">
          <a:xfrm flipV="1">
            <a:off x="1923282" y="3228975"/>
            <a:ext cx="1171575" cy="762000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Freeform 6"/>
          <p:cNvSpPr>
            <a:spLocks/>
          </p:cNvSpPr>
          <p:nvPr/>
        </p:nvSpPr>
        <p:spPr bwMode="auto">
          <a:xfrm flipV="1">
            <a:off x="2709398" y="2773362"/>
            <a:ext cx="546100" cy="1201738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0C344C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Freeform 5"/>
          <p:cNvSpPr>
            <a:spLocks/>
          </p:cNvSpPr>
          <p:nvPr/>
        </p:nvSpPr>
        <p:spPr bwMode="auto">
          <a:xfrm flipV="1">
            <a:off x="5117442" y="3236913"/>
            <a:ext cx="1171575" cy="762000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6F8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Freeform 6"/>
          <p:cNvSpPr>
            <a:spLocks/>
          </p:cNvSpPr>
          <p:nvPr/>
        </p:nvSpPr>
        <p:spPr bwMode="auto">
          <a:xfrm flipV="1">
            <a:off x="5885323" y="2779487"/>
            <a:ext cx="546100" cy="1203325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6F878C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Freeform 5"/>
          <p:cNvSpPr>
            <a:spLocks/>
          </p:cNvSpPr>
          <p:nvPr/>
        </p:nvSpPr>
        <p:spPr bwMode="auto">
          <a:xfrm>
            <a:off x="3541289" y="3255962"/>
            <a:ext cx="1171575" cy="719138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BF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Freeform 6"/>
          <p:cNvSpPr>
            <a:spLocks/>
          </p:cNvSpPr>
          <p:nvPr/>
        </p:nvSpPr>
        <p:spPr bwMode="auto">
          <a:xfrm>
            <a:off x="7570766" y="3228975"/>
            <a:ext cx="546100" cy="1135062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4288" cap="flat">
            <a:solidFill>
              <a:srgbClr val="BFBEBE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TextBox 25"/>
          <p:cNvSpPr txBox="1">
            <a:spLocks noChangeArrowheads="1"/>
          </p:cNvSpPr>
          <p:nvPr/>
        </p:nvSpPr>
        <p:spPr bwMode="auto">
          <a:xfrm>
            <a:off x="301625" y="4504320"/>
            <a:ext cx="2457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Составление спецификаций на основе анализа работы</a:t>
            </a:r>
          </a:p>
        </p:txBody>
      </p:sp>
      <p:sp>
        <p:nvSpPr>
          <p:cNvPr id="11280" name="TextBox 25"/>
          <p:cNvSpPr txBox="1">
            <a:spLocks noChangeArrowheads="1"/>
          </p:cNvSpPr>
          <p:nvPr/>
        </p:nvSpPr>
        <p:spPr bwMode="auto">
          <a:xfrm>
            <a:off x="2814842" y="4571547"/>
            <a:ext cx="26304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Экспертиза тестовых заданий</a:t>
            </a:r>
          </a:p>
        </p:txBody>
      </p:sp>
      <p:sp>
        <p:nvSpPr>
          <p:cNvPr id="11281" name="TextBox 25"/>
          <p:cNvSpPr txBox="1">
            <a:spLocks noChangeArrowheads="1"/>
          </p:cNvSpPr>
          <p:nvPr/>
        </p:nvSpPr>
        <p:spPr bwMode="auto">
          <a:xfrm>
            <a:off x="9150926" y="4548543"/>
            <a:ext cx="2263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Включение тестовых заданий в банк тестов </a:t>
            </a:r>
          </a:p>
        </p:txBody>
      </p:sp>
      <p:sp>
        <p:nvSpPr>
          <p:cNvPr id="11282" name="TextBox 25"/>
          <p:cNvSpPr txBox="1">
            <a:spLocks noChangeArrowheads="1"/>
          </p:cNvSpPr>
          <p:nvPr/>
        </p:nvSpPr>
        <p:spPr bwMode="auto">
          <a:xfrm>
            <a:off x="3845380" y="1692502"/>
            <a:ext cx="2686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Коррекция после экспертизы с учетом замечаний экспертной комиссии</a:t>
            </a:r>
          </a:p>
        </p:txBody>
      </p:sp>
      <p:sp>
        <p:nvSpPr>
          <p:cNvPr id="11283" name="TextBox 25"/>
          <p:cNvSpPr txBox="1">
            <a:spLocks noChangeArrowheads="1"/>
          </p:cNvSpPr>
          <p:nvPr/>
        </p:nvSpPr>
        <p:spPr bwMode="auto">
          <a:xfrm>
            <a:off x="791394" y="1839557"/>
            <a:ext cx="226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Составление тестовых заданий и вариантов ответов</a:t>
            </a:r>
            <a:endParaRPr lang="ru-RU" altLang="ru-RU" sz="1800" dirty="0">
              <a:solidFill>
                <a:srgbClr val="0C344C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47" name="TextBox 46">
            <a:extLst/>
          </p:cNvPr>
          <p:cNvSpPr txBox="1"/>
          <p:nvPr/>
        </p:nvSpPr>
        <p:spPr>
          <a:xfrm>
            <a:off x="571195" y="3284695"/>
            <a:ext cx="706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8" name="TextBox 47">
            <a:extLst/>
          </p:cNvPr>
          <p:cNvSpPr txBox="1"/>
          <p:nvPr/>
        </p:nvSpPr>
        <p:spPr>
          <a:xfrm>
            <a:off x="2213284" y="3275461"/>
            <a:ext cx="706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9" name="TextBox 48">
            <a:extLst/>
          </p:cNvPr>
          <p:cNvSpPr txBox="1"/>
          <p:nvPr/>
        </p:nvSpPr>
        <p:spPr>
          <a:xfrm>
            <a:off x="3864422" y="3255962"/>
            <a:ext cx="706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0" name="TextBox 49">
            <a:extLst/>
          </p:cNvPr>
          <p:cNvSpPr txBox="1"/>
          <p:nvPr/>
        </p:nvSpPr>
        <p:spPr>
          <a:xfrm>
            <a:off x="5394454" y="3292475"/>
            <a:ext cx="706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1" name="TextBox 50">
            <a:extLst/>
          </p:cNvPr>
          <p:cNvSpPr txBox="1"/>
          <p:nvPr/>
        </p:nvSpPr>
        <p:spPr>
          <a:xfrm>
            <a:off x="7002584" y="3278673"/>
            <a:ext cx="706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1289" name="Freeform 5"/>
          <p:cNvSpPr>
            <a:spLocks/>
          </p:cNvSpPr>
          <p:nvPr/>
        </p:nvSpPr>
        <p:spPr bwMode="auto">
          <a:xfrm>
            <a:off x="8487769" y="3239742"/>
            <a:ext cx="1173163" cy="717550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BF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Freeform 6"/>
          <p:cNvSpPr>
            <a:spLocks/>
          </p:cNvSpPr>
          <p:nvPr/>
        </p:nvSpPr>
        <p:spPr bwMode="auto">
          <a:xfrm rot="10800000" flipH="1">
            <a:off x="9283232" y="2762895"/>
            <a:ext cx="587387" cy="1222671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4288" cap="flat">
            <a:solidFill>
              <a:srgbClr val="BFBEBE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8693350" y="3284695"/>
            <a:ext cx="706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292" name="TextBox 25"/>
          <p:cNvSpPr txBox="1">
            <a:spLocks noChangeArrowheads="1"/>
          </p:cNvSpPr>
          <p:nvPr/>
        </p:nvSpPr>
        <p:spPr bwMode="auto">
          <a:xfrm>
            <a:off x="6308297" y="4548543"/>
            <a:ext cx="1593281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Апробация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57200" y="466322"/>
            <a:ext cx="10277105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Шес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ть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шагов разработки тестовых заданий</a:t>
            </a:r>
            <a:endParaRPr lang="en-US" alt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10734305" y="46632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white"/>
                </a:solidFill>
              </a:rPr>
              <a:t>5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10087177" y="3239742"/>
            <a:ext cx="1173163" cy="717550"/>
          </a:xfrm>
          <a:custGeom>
            <a:avLst/>
            <a:gdLst>
              <a:gd name="T0" fmla="*/ 2147483646 w 2490"/>
              <a:gd name="T1" fmla="*/ 0 h 1616"/>
              <a:gd name="T2" fmla="*/ 0 w 2490"/>
              <a:gd name="T3" fmla="*/ 0 h 1616"/>
              <a:gd name="T4" fmla="*/ 2147483646 w 2490"/>
              <a:gd name="T5" fmla="*/ 2147483646 h 1616"/>
              <a:gd name="T6" fmla="*/ 0 w 2490"/>
              <a:gd name="T7" fmla="*/ 2147483646 h 1616"/>
              <a:gd name="T8" fmla="*/ 2147483646 w 2490"/>
              <a:gd name="T9" fmla="*/ 2147483646 h 1616"/>
              <a:gd name="T10" fmla="*/ 2147483646 w 2490"/>
              <a:gd name="T11" fmla="*/ 2147483646 h 1616"/>
              <a:gd name="T12" fmla="*/ 2147483646 w 2490"/>
              <a:gd name="T13" fmla="*/ 0 h 16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10868601" y="3243036"/>
            <a:ext cx="546100" cy="1135062"/>
          </a:xfrm>
          <a:custGeom>
            <a:avLst/>
            <a:gdLst>
              <a:gd name="T0" fmla="*/ 2147483646 w 1160"/>
              <a:gd name="T1" fmla="*/ 0 h 2554"/>
              <a:gd name="T2" fmla="*/ 2147483646 w 1160"/>
              <a:gd name="T3" fmla="*/ 2147483646 h 2554"/>
              <a:gd name="T4" fmla="*/ 0 w 1160"/>
              <a:gd name="T5" fmla="*/ 2147483646 h 25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4288" cap="flat">
            <a:solidFill>
              <a:srgbClr val="BFBEBE"/>
            </a:solidFill>
            <a:prstDash val="solid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10313847" y="3292475"/>
            <a:ext cx="706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7561462" y="1821861"/>
            <a:ext cx="226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Психометрический </a:t>
            </a: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анализ на </a:t>
            </a:r>
            <a:r>
              <a:rPr lang="ru-RU" altLang="ru-RU" sz="1800" dirty="0" err="1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валидность</a:t>
            </a:r>
            <a:r>
              <a:rPr lang="ru-RU" altLang="ru-RU" sz="1800" dirty="0">
                <a:solidFill>
                  <a:srgbClr val="0C344C"/>
                </a:solidFill>
                <a:latin typeface="+mn-lt"/>
                <a:cs typeface="Calibri Light" panose="020F0302020204030204" pitchFamily="34" charset="0"/>
              </a:rPr>
              <a:t> тестов</a:t>
            </a:r>
          </a:p>
        </p:txBody>
      </p:sp>
    </p:spTree>
    <p:extLst>
      <p:ext uri="{BB962C8B-B14F-4D97-AF65-F5344CB8AC3E}">
        <p14:creationId xmlns:p14="http://schemas.microsoft.com/office/powerpoint/2010/main" val="535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7463" y="476672"/>
            <a:ext cx="9556564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dirty="0">
                <a:solidFill>
                  <a:srgbClr val="4BACC6">
                    <a:lumMod val="50000"/>
                  </a:srgbClr>
                </a:solidFill>
              </a:rPr>
              <a:t>Предлагаемая модель проведения ИГА в условиях </a:t>
            </a:r>
            <a:r>
              <a:rPr lang="ru-RU" sz="1800" b="1" dirty="0" smtClean="0">
                <a:solidFill>
                  <a:srgbClr val="4BACC6">
                    <a:lumMod val="50000"/>
                  </a:srgbClr>
                </a:solidFill>
              </a:rPr>
              <a:t>после ЧС</a:t>
            </a:r>
            <a:endParaRPr lang="ru-RU" sz="18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0484027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6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2058" name="Picture 10" descr="C:\Users\Олжас\Desktop\результа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2" y="4267478"/>
            <a:ext cx="1356870" cy="18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86865" y="2522232"/>
            <a:ext cx="929035" cy="439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7231092" y="5044617"/>
            <a:ext cx="856236" cy="43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4023454" y="5044617"/>
            <a:ext cx="792088" cy="43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339661" y="2521918"/>
            <a:ext cx="929035" cy="439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25312" y="3467315"/>
            <a:ext cx="220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Регистрация на сайте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www.qazexam.kz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67531" y="3467315"/>
            <a:ext cx="2454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b="1" dirty="0" smtClean="0">
                <a:solidFill>
                  <a:schemeClr val="tx2">
                    <a:lumMod val="50000"/>
                  </a:schemeClr>
                </a:solidFill>
              </a:rPr>
              <a:t>Выпускники ТиПО, ВУЗы, НИИ/НЦ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02" y="1897822"/>
            <a:ext cx="177482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60128" y="3605815"/>
            <a:ext cx="331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1 этап – Оценка знаний </a:t>
            </a: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(Дистанционная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автоматизированная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оценка) </a:t>
            </a:r>
          </a:p>
        </p:txBody>
      </p:sp>
      <p:pic>
        <p:nvPicPr>
          <p:cNvPr id="1030" name="Picture 6" descr="ÐÐ°ÑÑÐ¸Ð½ÐºÐ¸ Ð¿Ð¾ Ð·Ð°Ð¿ÑÐ¾ÑÑ Ð¸Ð»Ð»ÑÑÑÑÐ°ÑÐ¸Ð¸ Ð¿Ð¾ Ð¼ÐµÐ´Ð¸ÑÐ¸Ð½ÑÐºÐ¸Ð¼ Ð½Ð°Ð²ÑÐºÐ°Ð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75" y="4723113"/>
            <a:ext cx="1566349" cy="10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81913" y="5949515"/>
            <a:ext cx="231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2 этап – оценка навыков (Оценка клинических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ситуаций автоматизированным путем)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43903" y="5995682"/>
            <a:ext cx="256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1F497D">
                    <a:lumMod val="50000"/>
                  </a:srgbClr>
                </a:solidFill>
              </a:rPr>
              <a:t>Результат оценки </a:t>
            </a:r>
          </a:p>
          <a:p>
            <a:pPr lvl="0" algn="ctr"/>
            <a:r>
              <a:rPr lang="ru-RU" sz="1200" b="1" dirty="0" smtClean="0">
                <a:solidFill>
                  <a:srgbClr val="1F497D">
                    <a:lumMod val="50000"/>
                  </a:srgbClr>
                </a:solidFill>
              </a:rPr>
              <a:t>(результат на </a:t>
            </a:r>
            <a:r>
              <a:rPr lang="en-US" sz="1200" b="1" dirty="0" smtClean="0">
                <a:solidFill>
                  <a:srgbClr val="1F497D">
                    <a:lumMod val="50000"/>
                  </a:srgbClr>
                </a:solidFill>
              </a:rPr>
              <a:t>e-gov.kz </a:t>
            </a:r>
            <a:r>
              <a:rPr lang="ru-RU" sz="1200" b="1" dirty="0" smtClean="0">
                <a:solidFill>
                  <a:srgbClr val="1F497D">
                    <a:lumMod val="50000"/>
                  </a:srgbClr>
                </a:solidFill>
              </a:rPr>
              <a:t>мгновенно</a:t>
            </a:r>
            <a:r>
              <a:rPr lang="en-US" sz="1200" b="1" dirty="0" smtClean="0">
                <a:solidFill>
                  <a:srgbClr val="1F497D">
                    <a:lumMod val="50000"/>
                  </a:srgbClr>
                </a:solidFill>
              </a:rPr>
              <a:t>)</a:t>
            </a:r>
            <a:endParaRPr lang="ru-RU" sz="12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06" y="4291463"/>
            <a:ext cx="1334853" cy="18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6270" y="6180348"/>
            <a:ext cx="183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srgbClr val="1F497D">
                    <a:lumMod val="50000"/>
                  </a:srgbClr>
                </a:solidFill>
              </a:rPr>
              <a:t>Сертификат специалиста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138" y="2099902"/>
            <a:ext cx="1366317" cy="1366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270" y="2099902"/>
            <a:ext cx="1682152" cy="130255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4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4883" y="476672"/>
            <a:ext cx="9813563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rgbClr val="4BACC6">
                    <a:lumMod val="50000"/>
                  </a:srgbClr>
                </a:solidFill>
              </a:rPr>
              <a:t>Как готовиться к дистанционной оценке</a:t>
            </a:r>
            <a:endParaRPr lang="ru-RU" sz="18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10648446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7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4883" y="1254034"/>
            <a:ext cx="3932237" cy="877183"/>
          </a:xfrm>
        </p:spPr>
        <p:txBody>
          <a:bodyPr anchor="ctr">
            <a:normAutofit/>
          </a:bodyPr>
          <a:lstStyle/>
          <a:p>
            <a:r>
              <a:rPr lang="ru-RU" sz="2000" b="1" dirty="0" smtClean="0">
                <a:latin typeface="+mn-lt"/>
              </a:rPr>
              <a:t>Самооценка:</a:t>
            </a:r>
            <a:endParaRPr lang="ru-RU" sz="20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4214" y="1526381"/>
            <a:ext cx="6172200" cy="4873625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/>
              <a:t>Для подготовки удаленно на сайте </a:t>
            </a:r>
            <a:r>
              <a:rPr lang="en-US" sz="1800" b="1" dirty="0"/>
              <a:t>qazexam.kz</a:t>
            </a:r>
            <a:r>
              <a:rPr lang="ru-RU" sz="1800" b="1" dirty="0" smtClean="0"/>
              <a:t>: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600" dirty="0" smtClean="0">
                <a:solidFill>
                  <a:prstClr val="black"/>
                </a:solidFill>
              </a:rPr>
              <a:t>По </a:t>
            </a:r>
            <a:r>
              <a:rPr lang="ru-RU" sz="1600" dirty="0">
                <a:solidFill>
                  <a:prstClr val="black"/>
                </a:solidFill>
              </a:rPr>
              <a:t>шаговая инструкция по регистрации и прохождению </a:t>
            </a:r>
            <a:r>
              <a:rPr lang="ru-RU" sz="1600" dirty="0" smtClean="0">
                <a:solidFill>
                  <a:prstClr val="black"/>
                </a:solidFill>
              </a:rPr>
              <a:t>оценки  ( 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16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qazexam.kz/images/rukovodstvo_student.pdf</a:t>
            </a:r>
            <a:r>
              <a:rPr lang="ru-RU" sz="1600" dirty="0" smtClean="0">
                <a:solidFill>
                  <a:prstClr val="black"/>
                </a:solidFill>
              </a:rPr>
              <a:t> );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600" dirty="0" err="1">
                <a:solidFill>
                  <a:prstClr val="black"/>
                </a:solidFill>
              </a:rPr>
              <a:t>Тех.спецификации</a:t>
            </a:r>
            <a:r>
              <a:rPr lang="ru-RU" sz="1600" dirty="0">
                <a:solidFill>
                  <a:prstClr val="black"/>
                </a:solidFill>
              </a:rPr>
              <a:t> по всем специальностям планируемого </a:t>
            </a:r>
            <a:r>
              <a:rPr lang="ru-RU" sz="1600" dirty="0" smtClean="0">
                <a:solidFill>
                  <a:prstClr val="black"/>
                </a:solidFill>
              </a:rPr>
              <a:t>выпуска, для примера ОВП (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https://qazexam.kz/files/specifikacia/inter/</a:t>
            </a:r>
            <a:r>
              <a:rPr lang="ru-RU" sz="1600" dirty="0">
                <a:solidFill>
                  <a:prstClr val="black"/>
                </a:solidFill>
                <a:hlinkClick r:id="rId3"/>
              </a:rPr>
              <a:t>Общая%20врачебная%20практика.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PDF</a:t>
            </a:r>
            <a:r>
              <a:rPr lang="ru-RU" sz="1600" dirty="0" smtClean="0">
                <a:solidFill>
                  <a:prstClr val="black"/>
                </a:solidFill>
              </a:rPr>
              <a:t> );</a:t>
            </a: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600" dirty="0" smtClean="0">
                <a:solidFill>
                  <a:prstClr val="black"/>
                </a:solidFill>
              </a:rPr>
              <a:t>Примеры тестовых вопросов по всем </a:t>
            </a:r>
            <a:r>
              <a:rPr lang="ru-RU" sz="1600" dirty="0">
                <a:solidFill>
                  <a:prstClr val="black"/>
                </a:solidFill>
              </a:rPr>
              <a:t>специальностям планируемого выпуска, для примера </a:t>
            </a:r>
            <a:r>
              <a:rPr lang="ru-RU" sz="1600" dirty="0" smtClean="0">
                <a:solidFill>
                  <a:prstClr val="black"/>
                </a:solidFill>
              </a:rPr>
              <a:t>ОВП (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qazexam.kz/files/interny/vop-rus.pdf</a:t>
            </a:r>
            <a:r>
              <a:rPr lang="ru-RU" sz="1600" dirty="0" smtClean="0">
                <a:solidFill>
                  <a:prstClr val="black"/>
                </a:solidFill>
              </a:rPr>
              <a:t> ) 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Алгоритмы действия по клиническим </a:t>
            </a:r>
            <a:r>
              <a:rPr lang="ru-RU" sz="1600" dirty="0" smtClean="0">
                <a:solidFill>
                  <a:prstClr val="black"/>
                </a:solidFill>
              </a:rPr>
              <a:t>станциям (</a:t>
            </a:r>
            <a:r>
              <a:rPr lang="en-US" sz="16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5"/>
              </a:rPr>
              <a:t>qazexam.kz/files/algoritm-n.pdf</a:t>
            </a:r>
            <a:r>
              <a:rPr lang="ru-RU" sz="1600" dirty="0" smtClean="0">
                <a:solidFill>
                  <a:prstClr val="black"/>
                </a:solidFill>
              </a:rPr>
              <a:t> );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Возможность  пройти «самооценку</a:t>
            </a:r>
            <a:r>
              <a:rPr lang="ru-RU" sz="1600" dirty="0" smtClean="0">
                <a:solidFill>
                  <a:prstClr val="black"/>
                </a:solidFill>
              </a:rPr>
              <a:t>»                                                        ( </a:t>
            </a:r>
            <a:r>
              <a:rPr lang="en-US" sz="1600" dirty="0" smtClean="0">
                <a:solidFill>
                  <a:prstClr val="black"/>
                </a:solidFill>
                <a:hlinkClick r:id="rId6"/>
              </a:rPr>
              <a:t>https</a:t>
            </a:r>
            <a:r>
              <a:rPr lang="en-US" sz="16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hlinkClick r:id="rId6"/>
              </a:rPr>
              <a:t>exam.ncie.kz/portal/requests</a:t>
            </a:r>
            <a:r>
              <a:rPr lang="ru-RU" sz="1600" dirty="0" smtClean="0">
                <a:solidFill>
                  <a:prstClr val="black"/>
                </a:solidFill>
              </a:rPr>
              <a:t> ).</a:t>
            </a:r>
            <a:endParaRPr lang="ru-R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4883" y="2311617"/>
            <a:ext cx="4115940" cy="3811588"/>
          </a:xfrm>
        </p:spPr>
        <p:txBody>
          <a:bodyPr/>
          <a:lstStyle/>
          <a:p>
            <a:r>
              <a:rPr lang="ru-RU" b="1" dirty="0"/>
              <a:t>Выпускники колледжей</a:t>
            </a:r>
            <a:r>
              <a:rPr lang="ru-RU" dirty="0" smtClean="0"/>
              <a:t>: </a:t>
            </a:r>
            <a:r>
              <a:rPr lang="ru-RU" dirty="0" err="1" smtClean="0"/>
              <a:t>ср.балл</a:t>
            </a:r>
            <a:r>
              <a:rPr lang="ru-RU" dirty="0" smtClean="0"/>
              <a:t> – 65;    </a:t>
            </a:r>
            <a:r>
              <a:rPr lang="ru-RU" b="1" dirty="0" smtClean="0"/>
              <a:t>доля положительных результатов</a:t>
            </a:r>
            <a:r>
              <a:rPr lang="ru-RU" dirty="0" smtClean="0"/>
              <a:t>: 79,9%; </a:t>
            </a:r>
            <a:r>
              <a:rPr lang="ru-RU" b="1" dirty="0" smtClean="0"/>
              <a:t>лучшие</a:t>
            </a:r>
            <a:r>
              <a:rPr lang="ru-RU" dirty="0" smtClean="0"/>
              <a:t>: «Фармация» ср.балл-69,8, доля п/р-86,1%; «</a:t>
            </a:r>
            <a:r>
              <a:rPr lang="ru-RU" dirty="0" err="1" smtClean="0"/>
              <a:t>Гиг</a:t>
            </a:r>
            <a:r>
              <a:rPr lang="ru-RU" dirty="0" smtClean="0"/>
              <a:t>/</a:t>
            </a:r>
            <a:r>
              <a:rPr lang="ru-RU" dirty="0" err="1" smtClean="0"/>
              <a:t>эп</a:t>
            </a:r>
            <a:r>
              <a:rPr lang="ru-RU" dirty="0" smtClean="0"/>
              <a:t>» ср.балл-69, доля п/р-96,6%; </a:t>
            </a:r>
            <a:r>
              <a:rPr lang="ru-RU" b="1" dirty="0" smtClean="0"/>
              <a:t>худшие</a:t>
            </a:r>
            <a:r>
              <a:rPr lang="ru-RU" dirty="0" smtClean="0"/>
              <a:t>: «</a:t>
            </a:r>
            <a:r>
              <a:rPr lang="ru-RU" dirty="0" err="1" smtClean="0"/>
              <a:t>Стом.орт</a:t>
            </a:r>
            <a:r>
              <a:rPr lang="ru-RU" dirty="0" smtClean="0"/>
              <a:t>-я» ср.балл-48,5, доля п/р-42,1%.</a:t>
            </a:r>
          </a:p>
          <a:p>
            <a:endParaRPr lang="ru-RU" dirty="0"/>
          </a:p>
          <a:p>
            <a:r>
              <a:rPr lang="ru-RU" b="1" dirty="0" smtClean="0"/>
              <a:t>Выпускники интернатуры</a:t>
            </a:r>
            <a:r>
              <a:rPr lang="ru-RU" dirty="0" smtClean="0"/>
              <a:t>: </a:t>
            </a:r>
            <a:r>
              <a:rPr lang="ru-RU" dirty="0" err="1" smtClean="0"/>
              <a:t>ср.балл</a:t>
            </a:r>
            <a:r>
              <a:rPr lang="ru-RU" dirty="0" smtClean="0"/>
              <a:t> - 69,5; </a:t>
            </a:r>
            <a:r>
              <a:rPr lang="ru-RU" b="1" dirty="0"/>
              <a:t>доля положительных результатов</a:t>
            </a:r>
            <a:r>
              <a:rPr lang="ru-RU" dirty="0" smtClean="0"/>
              <a:t>: 85,5%; </a:t>
            </a:r>
            <a:r>
              <a:rPr lang="ru-RU" b="1" dirty="0" smtClean="0"/>
              <a:t>лучшие</a:t>
            </a:r>
            <a:r>
              <a:rPr lang="ru-RU" dirty="0" smtClean="0"/>
              <a:t>: «ОВП» ср.балл-71, доля п/р-88,5%; «Педиатрия» ср.балл-73,6, доля п/р-87,2; </a:t>
            </a:r>
            <a:r>
              <a:rPr lang="ru-RU" b="1" dirty="0" smtClean="0"/>
              <a:t>худшие</a:t>
            </a:r>
            <a:r>
              <a:rPr lang="ru-RU" dirty="0" smtClean="0"/>
              <a:t>: «Стоматология» ср.балл-63,3, доля п/р-79,2.     </a:t>
            </a:r>
          </a:p>
        </p:txBody>
      </p:sp>
    </p:spTree>
    <p:extLst>
      <p:ext uri="{BB962C8B-B14F-4D97-AF65-F5344CB8AC3E}">
        <p14:creationId xmlns:p14="http://schemas.microsoft.com/office/powerpoint/2010/main" val="5395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5393" y="476672"/>
            <a:ext cx="10151652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dirty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0857045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8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05395" y="1249678"/>
            <a:ext cx="10890066" cy="1902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шаговое действие НЦНЭ: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Заключение договора с организациями образования на проведения ИГА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Согласование технической спецификации тестовых вопросов второго этапа ИГА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Разработка тестовых заданий для первого и второго этапа ИГА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Проведение оценки по первому и второму этапу в назначенный срок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Предоставление сводного протокола по итогам двух этапов организации образования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705393" y="5029202"/>
            <a:ext cx="11011988" cy="152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шаговое действие выпускника: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Регистрация на сайте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www.qazexam.kz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Начать оценку по первому этапу в назначенный срок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Результат тестирования отображается в личном кабинете по завершению тестирования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итогам 1 этап выпускник допускается ко 2 этапу: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Начать оценку по второму этапу в назначенный срок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Результат оценки отображается в личном кабинете по завершению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705394" y="3152503"/>
            <a:ext cx="11299371" cy="1563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шаговое действие организаций образования: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Заключение договора с НЦНЭ на проведения ИГА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Предоставления список/сведения о выпускниках по утвержденной форме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Обеспечить участие выпускников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оценке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первого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второго этапа в назначенный срок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Сбор сводного протокола по итогам двух этапов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7462" y="476672"/>
            <a:ext cx="9934481" cy="5969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ru-RU" sz="1800" b="1" dirty="0">
                <a:solidFill>
                  <a:srgbClr val="4BACC6">
                    <a:lumMod val="50000"/>
                  </a:srgbClr>
                </a:solidFill>
              </a:rPr>
              <a:t>Независимая оценка знаний и навыков выпускников 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0861944" y="476672"/>
            <a:ext cx="860336" cy="596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9</a:t>
            </a:r>
            <a:endParaRPr lang="ru-RU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27462" y="1397726"/>
            <a:ext cx="10794817" cy="4781005"/>
          </a:xfrm>
        </p:spPr>
        <p:txBody>
          <a:bodyPr>
            <a:noAutofit/>
          </a:bodyPr>
          <a:lstStyle/>
          <a:p>
            <a:pPr algn="l"/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решения № 1: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Проведение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ИГА малыми группами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согласно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Правилам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оценки знаний и навыков обучающихся 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п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рограммам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медицинского образования Приказ МЗРК от 23.04.2019 года ҚР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ДСМ-46;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2. Обеспечить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проведение мер, направленные на предотвращение распространения инфекционных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заболеваний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 компьютерных залах и симуляционных центрах после каждого потока выпускников;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3. Обеспечить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участников ИГА средствами индивидуальными защиты (маски, перчатки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Пересмотреть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график проведения ИГА в организациях образования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ТиПО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интернатуры,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резидентуры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), путем продления сроков проведения экзаменов и формирования малых групп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выпускников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потокам;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5. Предусмотреть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привлечение стандартизированных пациентов на станцию «оценка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коммуникативных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навыков» выпускников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ТиПО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и интернатуры;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Предусмотреть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привлечение стандартизированных пациентов для проведения мини клинического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экзамена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«у постели пациента» выпускникам резидентуры;</a:t>
            </a:r>
            <a:br>
              <a:rPr lang="ru-RU" sz="1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7. Разрешить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допуск выпускников резидентуры НИИ и НЦ для проведения первого и второго этапа 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симуляционных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центрах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на базе ВУЗов, 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согласованию;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 НЦНЭ совместно с организациями образования и науки составить медиаплан ИРР по вопросам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независимой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оценки в 2020 г среди обучающихся и населения, срок представления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медиаплана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   УМО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15 мая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т.г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., ответственные первые руководители, свод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медиаплана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в ДНЧР 20 мая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926</Words>
  <Application>Microsoft Office PowerPoint</Application>
  <PresentationFormat>Широкоэкранный</PresentationFormat>
  <Paragraphs>109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Calibri Light (Заголовки)</vt:lpstr>
      <vt:lpstr>Century Gothic</vt:lpstr>
      <vt:lpstr>Segoe UI Semibold</vt:lpstr>
      <vt:lpstr>Times New Roman</vt:lpstr>
      <vt:lpstr>Тема Office</vt:lpstr>
      <vt:lpstr>1_Тема Office</vt:lpstr>
      <vt:lpstr>2_Тема Office</vt:lpstr>
      <vt:lpstr>Презентация PowerPoint</vt:lpstr>
      <vt:lpstr>Кодекс «О здоровье народа и системе здравоохранения»: 68-2) медицинское образование – система подготовки, переподготовки и повышения квалификации           медицинских работников, а также совокупность знаний и навыков, необходимых для медицинского             работника, полученных в ходе обучения по программам подготовки, переподготовки и повышения           квалификации по медицинским специальностям, подтвержденных официальным документом об           окончании обучения;  118)  ограничительные мероприятия, в том числе карантин, - меры, направленные на предотвращение                 распространения инфекционных заболеваний и предусматривающие особый режим          предпринимательской и (или) иной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Самооценка:</vt:lpstr>
      <vt:lpstr>По шаговое действие НЦНЭ: 1. Заключение договора с организациями образования на проведения ИГА 2. Согласование технической спецификации тестовых вопросов второго этапа ИГА 3. Разработка тестовых заданий для первого и второго этапа ИГА 4. Проведение оценки по первому и второму этапу в назначенный срок 5. Предоставление сводного протокола по итогам двух этапов организации образования</vt:lpstr>
      <vt:lpstr>Проект решения № 1: 1. Проведение ИГА малыми группами согласно Правилам оценки знаний и навыков обучающихся по           программам медицинского образования Приказ МЗРК от 23.04.2019 года ҚР ДСМ-46; 2. Обеспечить проведение мер, направленные на предотвращение распространения инфекционных       заболеваний в компьютерных залах и симуляционных центрах после каждого потока выпускников; 3. Обеспечить участников ИГА средствами индивидуальными защиты (маски, перчатки); 4. Пересмотреть график проведения ИГА в организациях образования (ТиПО, интернатуры,        резидентуры), путем продления сроков проведения экзаменов и формирования малых групп       выпускников по потокам; 5. Предусмотреть привлечение стандартизированных пациентов на станцию «оценка       коммуникативных навыков» выпускников ТиПО и интернатуры; 6. Предусмотреть привлечение стандартизированных пациентов для проведения мини клинического       экзамена «у постели пациента» выпускникам резидентуры; 7. Разрешить допуск выпускников резидентуры НИИ и НЦ для проведения первого и второго этапа в       симуляционных центрах на базе ВУЗов, по согласованию; 8. НЦНЭ совместно с организациями образования и науки составить медиаплан ИРР по вопросам        независимой оценки в 2020 г среди обучающихся и населения, срок представления медиаплана в         УМО 15 мая т.г., ответственные первые руководители, свод медиаплана в ДНЧР 20 мая.</vt:lpstr>
      <vt:lpstr>Проект решения № 2: 1. Внесение дополнений и изменений в Правила оценки знаний и навыков обучающихся по программам      медицинского образования Приказ МЗРК от 23.04.2019 года ҚР ДСМ-46; 2. Проведение первого и второго этапа ИГА дистанционно с применением тестовых заданий для      выпускников интернатуры и первого этапа дистанционно для выпускников резидентуры; 3. Предусмотреть привлечение стандартизированных пациентов для проведения мини клинического      экзамена «у постели пациента» выпускникам резидентуры;  4. Разрешить допуск выпускников резидентуры НИИ и НЦ для проведения второго этапа в      симуляционных центрах на базе ВУЗов, по согласованию; 5. Обеспечить проведение мер, направленные на предотвращение распространения инфекционных         заболеваний в симуляционных центрах после каждого потока выпускников; 6. Обеспечить участников ИГА средствами индивидуальными защиты (маски, перчатки); 7. НЦНЭ совместно с организациями образования и науки составить медиаплан ИРР по вопросам        независимой оценки в 2020 г среди обучающихся и населения, срок представления медиаплана в         УМО 15 мая т.г., ответственные первые руководители, свод медиаплана в ДНЧР 20 мая.   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Олжас Мырзабайулы</dc:creator>
  <cp:lastModifiedBy>Олжас Мырзабайулы</cp:lastModifiedBy>
  <cp:revision>57</cp:revision>
  <dcterms:created xsi:type="dcterms:W3CDTF">2020-04-15T08:57:48Z</dcterms:created>
  <dcterms:modified xsi:type="dcterms:W3CDTF">2020-05-11T10:42:04Z</dcterms:modified>
</cp:coreProperties>
</file>