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6" r:id="rId3"/>
    <p:sldId id="367" r:id="rId4"/>
    <p:sldId id="369" r:id="rId5"/>
    <p:sldId id="370" r:id="rId6"/>
    <p:sldId id="371" r:id="rId7"/>
    <p:sldId id="374" r:id="rId8"/>
    <p:sldId id="373" r:id="rId9"/>
    <p:sldId id="375" r:id="rId10"/>
    <p:sldId id="376" r:id="rId11"/>
    <p:sldId id="377" r:id="rId12"/>
    <p:sldId id="346" r:id="rId13"/>
  </p:sldIdLst>
  <p:sldSz cx="12192000" cy="6858000"/>
  <p:notesSz cx="9942513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8761"/>
    <a:srgbClr val="DBB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3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179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75178-03E3-449A-B0FA-1A4C84B72A5E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34F41-AC17-4542-82BB-B7B897302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8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179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A9466-8282-4525-96AE-E3CDD9E0428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06413"/>
            <a:ext cx="4510087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2" y="3211553"/>
            <a:ext cx="7954010" cy="304252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179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7AC52-2602-43B3-AAF1-72EC288C2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66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426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482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829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5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5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5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801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520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541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824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638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31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45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50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36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3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02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20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81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93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9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93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157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6934" y="640860"/>
            <a:ext cx="8825658" cy="2677648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минимальные </a:t>
            </a:r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критерии для аттестации ППС медицинских ВУЗов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44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96588" y="3209925"/>
            <a:ext cx="10944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0829925" y="446722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>
            <a:spLocks noGrp="1"/>
          </p:cNvSpPr>
          <p:nvPr/>
        </p:nvSpPr>
        <p:spPr>
          <a:xfrm>
            <a:off x="516934" y="4164420"/>
            <a:ext cx="10993549" cy="1986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Vytenis </a:t>
            </a:r>
            <a:r>
              <a:rPr lang="en-US" sz="20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Kalibatas</a:t>
            </a:r>
            <a:r>
              <a:rPr lang="en-US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MD, MPH, PhD</a:t>
            </a:r>
            <a:endParaRPr lang="ru-RU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Провост</a:t>
            </a:r>
            <a:r>
              <a:rPr lang="en-US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Казахского Национального Медицинского Университета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им. </a:t>
            </a:r>
            <a:r>
              <a:rPr lang="ru-RU" sz="20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С.Д.Асфендиярова</a:t>
            </a:r>
            <a:endParaRPr lang="ru-RU" sz="20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125" y="640860"/>
            <a:ext cx="446716" cy="53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06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1301" y="963411"/>
            <a:ext cx="9892844" cy="7069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КРИТЕРИИ  аттестации ППС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kk-K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научно-исследовательского </a:t>
            </a:r>
            <a:r>
              <a:rPr lang="kk-KZ" sz="3600" b="1" dirty="0">
                <a:latin typeface="Calibri" panose="020F0502020204030204" pitchFamily="34" charset="0"/>
                <a:cs typeface="Calibri" panose="020F0502020204030204" pitchFamily="34" charset="0"/>
              </a:rPr>
              <a:t>института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kk-KZ" sz="3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6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2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11071"/>
              </p:ext>
            </p:extLst>
          </p:nvPr>
        </p:nvGraphicFramePr>
        <p:xfrm>
          <a:off x="476738" y="2092936"/>
          <a:ext cx="11261971" cy="4525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495">
                  <a:extLst>
                    <a:ext uri="{9D8B030D-6E8A-4147-A177-3AD203B41FA5}">
                      <a16:colId xmlns:a16="http://schemas.microsoft.com/office/drawing/2014/main" val="2944690248"/>
                    </a:ext>
                  </a:extLst>
                </a:gridCol>
                <a:gridCol w="965611">
                  <a:extLst>
                    <a:ext uri="{9D8B030D-6E8A-4147-A177-3AD203B41FA5}">
                      <a16:colId xmlns:a16="http://schemas.microsoft.com/office/drawing/2014/main" val="3359650833"/>
                    </a:ext>
                  </a:extLst>
                </a:gridCol>
                <a:gridCol w="88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54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Наименование критерия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Главный 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Ведущий 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Младший 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08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Руководство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9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докторскими работами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3630901342"/>
                  </a:ext>
                </a:extLst>
              </a:tr>
              <a:tr h="27672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магистерскими работами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804654912"/>
                  </a:ext>
                </a:extLst>
              </a:tr>
              <a:tr h="26469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бакалаврскими работами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51670506"/>
                  </a:ext>
                </a:extLst>
              </a:tr>
              <a:tr h="185487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Развитие педагогической  компетенции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, соответствуя хотя бы одному из следующих требований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: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2030819219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4.1.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участие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 курсах /семинарах /конференциях по педагогическому профилю, организованных в РК или за рубежом, не менее чем 36 сертифицированных часов (включая различные платформы онлайн-образования –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Coursera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Лекториум, 4Brain, iTunes U и другие)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4290958905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или</a:t>
                      </a: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769464447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4.2. </a:t>
                      </a:r>
                      <a:r>
                        <a:rPr lang="ru-R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подготовление программы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не менее </a:t>
                      </a:r>
                      <a:r>
                        <a:rPr lang="ru-RU" sz="1400" strike="sng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академических часов и проведение курсов/семинаров по повышению педагогической компетенции преподавателей Университета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3886897909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или</a:t>
                      </a: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525017801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4.3. </a:t>
                      </a:r>
                      <a:r>
                        <a:rPr lang="ru-R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проведение научного  исследования  по образовательному процессу и хотя 1 публикация по этой теме 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3962906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2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1301" y="963411"/>
            <a:ext cx="9892844" cy="7069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КРИТЕРИИ  аттестации ППС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kk-K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научно-исследовательского </a:t>
            </a:r>
            <a:r>
              <a:rPr lang="kk-KZ" sz="3600" b="1" dirty="0">
                <a:latin typeface="Calibri" panose="020F0502020204030204" pitchFamily="34" charset="0"/>
                <a:cs typeface="Calibri" panose="020F0502020204030204" pitchFamily="34" charset="0"/>
              </a:rPr>
              <a:t>института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kk-KZ" sz="3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6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3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142269"/>
              </p:ext>
            </p:extLst>
          </p:nvPr>
        </p:nvGraphicFramePr>
        <p:xfrm>
          <a:off x="476738" y="2092936"/>
          <a:ext cx="11261971" cy="2293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495">
                  <a:extLst>
                    <a:ext uri="{9D8B030D-6E8A-4147-A177-3AD203B41FA5}">
                      <a16:colId xmlns:a16="http://schemas.microsoft.com/office/drawing/2014/main" val="2944690248"/>
                    </a:ext>
                  </a:extLst>
                </a:gridCol>
                <a:gridCol w="965611">
                  <a:extLst>
                    <a:ext uri="{9D8B030D-6E8A-4147-A177-3AD203B41FA5}">
                      <a16:colId xmlns:a16="http://schemas.microsoft.com/office/drawing/2014/main" val="3359650833"/>
                    </a:ext>
                  </a:extLst>
                </a:gridCol>
                <a:gridCol w="88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54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Наименование критерия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Главный 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Ведущий 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Младший 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Научные разработки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монография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руководств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методические рекомендации, атлас и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т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д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.)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Разработка учебно-методической литературы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(учебное пособие, методическое пособие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методическое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руководство, учебно-методическое пособие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и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т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д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2668807049"/>
                  </a:ext>
                </a:extLst>
              </a:tr>
              <a:tr h="185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Внедрение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новых</a:t>
                      </a:r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образовательных технологий в учебный процесс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/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внедрение новых методов и разработок</a:t>
                      </a:r>
                      <a:endParaRPr lang="ru-RU" sz="1400" b="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2161904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kaznmu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63" y="1986896"/>
            <a:ext cx="11237720" cy="461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676" y="434523"/>
            <a:ext cx="1081829" cy="104258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59775" y="3591875"/>
            <a:ext cx="7875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641" y="665918"/>
            <a:ext cx="9892844" cy="70696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Основные принципы аттестации ППС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4288" y="1947181"/>
            <a:ext cx="1137694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Аттестационные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требования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≠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требования на должность</a:t>
            </a:r>
            <a:endParaRPr lang="ru-RU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Аттестационные требования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устанавливаются на должность, несмотря на какую ставку (полную или частичную) работает преподаватель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Аттестационные требования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устанавливаются на период 5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лет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,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т.е., каждый преподаватель должен перейти аттестацию не менее чем 1 раз в 5 лет </a:t>
            </a:r>
            <a:endParaRPr lang="en-US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Во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время аттестации оценивается деятельность преподавателя за последние 5 лет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.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Аттестационные требования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охватывает образовательную (академическую), научную и практическую деятельность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преподавателя</a:t>
            </a:r>
            <a:endParaRPr lang="en-US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Результат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аттестации: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	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- аттестация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подтверждает, что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преподаватель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соответствует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ттестационным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требованиям на свою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	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должность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(это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значит, что после аттестации преподаватель остается работать на своей должности)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	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или 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	- аттестация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подтверждает, что преподаватель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не соответствует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ттестационным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требованиям на свою 	должность (это значит, что после аттестации преподаватель переводится на более низкую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должность)</a:t>
            </a:r>
            <a:endParaRPr lang="ru-RU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641" y="665918"/>
            <a:ext cx="9892844" cy="70696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КРИТЕРИИ  аттестации ППС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kk-KZ" sz="3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6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1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222016"/>
              </p:ext>
            </p:extLst>
          </p:nvPr>
        </p:nvGraphicFramePr>
        <p:xfrm>
          <a:off x="476738" y="2092936"/>
          <a:ext cx="11261971" cy="4239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54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Наименование критерия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Профессор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Доцент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Лектор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Ассистент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*Поданные и принятые на рассмотрение заявки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(единоличные/в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со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авторстве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 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участие в конкурсах 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научных-исследовательских программ 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 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проектов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том числе: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международных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МОН РК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 </a:t>
                      </a:r>
                      <a:r>
                        <a:rPr lang="kk-KZ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бизнес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структурами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             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Копия заявки из базы NCSTE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415">
                <a:tc rowSpan="8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П</a:t>
                      </a: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убликации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2.1.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Статьи </a:t>
                      </a:r>
                      <a:r>
                        <a:rPr lang="kk-KZ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(единоличные/в соавторстве) в том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числе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81">
                <a:tc vMerge="1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международных рецензируемых изданиях, рецензируемых в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Clarivate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Analytics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Web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Science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Scopus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2.2.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Статьи (единоличные/в соавторстве) в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международных рецензируемых изданиях, рецензируемых в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Clarivate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Analytics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Web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Science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и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Scopus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     -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учебник (глава учебника)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2743">
                <a:tc vMerge="1">
                  <a:txBody>
                    <a:bodyPr/>
                    <a:lstStyle/>
                    <a:p>
                      <a:pPr marL="200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-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научные разработки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монография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руководств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методические рекомендации, атлас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20066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и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т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д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или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27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- </a:t>
                      </a: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руководство </a:t>
                      </a: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научно-исследовательскими программами (проектами) стоимостью не менее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6 000 000 тенге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4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000 000 тенге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63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641" y="665918"/>
            <a:ext cx="9892844" cy="70696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КРИТЕРИИ  аттестации ППС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kk-KZ" sz="3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6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2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924856"/>
              </p:ext>
            </p:extLst>
          </p:nvPr>
        </p:nvGraphicFramePr>
        <p:xfrm>
          <a:off x="476738" y="2092936"/>
          <a:ext cx="11261971" cy="4415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7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Наименование критерия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Профессор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Доцент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Лектор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Ассистент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35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Руководство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5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докторскими работами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35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магистерскими работами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или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35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бакалаврскими работами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354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Развитие педагогической  компетенции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, соответствуя хотя бы одному из следующих требований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: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4.1.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участие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 курсах /семинарах /конференциях по педагогическому профилю, организованных в РК или за рубежом, не менее чем 36 сертифицированных часов (включая различные платформы онлайн-образования –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Coursera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Лекториум, 4Brain, iTunes U и другие)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или</a:t>
                      </a: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2743">
                <a:tc vMerge="1">
                  <a:txBody>
                    <a:bodyPr/>
                    <a:lstStyle/>
                    <a:p>
                      <a:pPr marL="200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4.2. </a:t>
                      </a:r>
                      <a:r>
                        <a:rPr lang="ru-R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подготовление программы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не менее </a:t>
                      </a:r>
                      <a:r>
                        <a:rPr lang="ru-RU" sz="1400" strike="sng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академических часов и проведение курсов/семинаров по повышению педагогической компетенции преподавателей Университета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27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или</a:t>
                      </a: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274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4.3. </a:t>
                      </a:r>
                      <a:r>
                        <a:rPr lang="ru-R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проведение научного  исследования  по образовательному процессу и хотя 1 публикация по этой теме 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+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73975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50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641" y="665918"/>
            <a:ext cx="9892844" cy="70696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КРИТЕРИИ  аттестации ППС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kk-KZ" sz="3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6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3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392313"/>
              </p:ext>
            </p:extLst>
          </p:nvPr>
        </p:nvGraphicFramePr>
        <p:xfrm>
          <a:off x="409074" y="2092936"/>
          <a:ext cx="11329635" cy="4238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37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495">
                  <a:extLst>
                    <a:ext uri="{9D8B030D-6E8A-4147-A177-3AD203B41FA5}">
                      <a16:colId xmlns:a16="http://schemas.microsoft.com/office/drawing/2014/main" val="3443890521"/>
                    </a:ext>
                  </a:extLst>
                </a:gridCol>
                <a:gridCol w="842210">
                  <a:extLst>
                    <a:ext uri="{9D8B030D-6E8A-4147-A177-3AD203B41FA5}">
                      <a16:colId xmlns:a16="http://schemas.microsoft.com/office/drawing/2014/main" val="762594134"/>
                    </a:ext>
                  </a:extLst>
                </a:gridCol>
                <a:gridCol w="767800">
                  <a:extLst>
                    <a:ext uri="{9D8B030D-6E8A-4147-A177-3AD203B41FA5}">
                      <a16:colId xmlns:a16="http://schemas.microsoft.com/office/drawing/2014/main" val="326514074"/>
                    </a:ext>
                  </a:extLst>
                </a:gridCol>
                <a:gridCol w="8884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38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Наименование критерия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Профессор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Доцент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Лектор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Ассистент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61"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Участие  в академическом процессе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(не менее 0,25 ставки), и выполнение запланированной  педагогической  нагрузки  в полном объеме. Выполнение других образовательных мероприятий по крайней мере одно из следующих: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-**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-</a:t>
                      </a:r>
                      <a:r>
                        <a:rPr lang="en-US" sz="1400" dirty="0" smtClean="0">
                          <a:effectLst/>
                        </a:rPr>
                        <a:t>***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9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5.1.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быть председателем или членом комитета образовательной программы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704027069"/>
                  </a:ext>
                </a:extLst>
              </a:tr>
              <a:tr h="19110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3475614593"/>
                  </a:ext>
                </a:extLst>
              </a:tr>
              <a:tr h="23374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5.2.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участвовать в подготовке новой образовательной программы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3944170195"/>
                  </a:ext>
                </a:extLst>
              </a:tr>
              <a:tr h="26581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4219282360"/>
                  </a:ext>
                </a:extLst>
              </a:tr>
              <a:tr h="454071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5.3.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быть председателем или членом в группе самооценки университета или подразделения университета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(QS,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СМК, аккредитация и т.д.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384151043"/>
                  </a:ext>
                </a:extLst>
              </a:tr>
              <a:tr h="17836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2122785220"/>
                  </a:ext>
                </a:extLst>
              </a:tr>
              <a:tr h="556461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5.4.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быть координатором учебного предмета/ модуля или быть ответственным за организацию образовательного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процесса, организацию оценки успеваемости учащихся, обновление учебной программы, или участвовать в подготовке новых учебных предметов или модулей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4009106208"/>
                  </a:ext>
                </a:extLst>
              </a:tr>
              <a:tr h="16975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528426216"/>
                  </a:ext>
                </a:extLst>
              </a:tr>
              <a:tr h="556461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5.5.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подготовить / обновить учебные методические материалы (дневник практики, методику преподавателя, описание практических занятий, лабораторных работ, тьюторских занятий, силлабусы, КИС, программы вступительных экзаменов и т.д.)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369703373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2365" y="6334062"/>
            <a:ext cx="11329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**-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Читать лекции и вести практические занятия/проводить семинары, лабораторные работы и т.д.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лектор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/>
              <a:t>***- </a:t>
            </a:r>
            <a:r>
              <a:rPr lang="ru-RU" sz="1200" dirty="0"/>
              <a:t> Вести практические занятия/проводить семинары, лабораторные работы и т.д.</a:t>
            </a:r>
            <a:r>
              <a:rPr lang="en-US" sz="1200" dirty="0"/>
              <a:t> </a:t>
            </a:r>
            <a:r>
              <a:rPr lang="ru-RU" sz="1200" dirty="0"/>
              <a:t>(ассистент)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557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641" y="665918"/>
            <a:ext cx="9892844" cy="70696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КРИТЕРИИ  аттестации ППС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kk-KZ" sz="3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36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598209"/>
              </p:ext>
            </p:extLst>
          </p:nvPr>
        </p:nvGraphicFramePr>
        <p:xfrm>
          <a:off x="476738" y="2092936"/>
          <a:ext cx="11261971" cy="3639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54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Наименование критерия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Профессор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Доцент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Лектор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Ассистент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2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Доклады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: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32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6.1.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 международных и национальных научных конференциях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2206939893"/>
                  </a:ext>
                </a:extLst>
              </a:tr>
              <a:tr h="31832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701630334"/>
                  </a:ext>
                </a:extLst>
              </a:tr>
              <a:tr h="31832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6.2.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участие 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в мероприятиях по популяризации науки (например, подготавливать и печатать статьи о научной деятельности в популярных газетах/журналах, в социальных сетях или участвовать в телепередачах и т.п.).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153028980"/>
                  </a:ext>
                </a:extLst>
              </a:tr>
              <a:tr h="213415">
                <a:tc row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Академическая мобильность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4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7.1.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международная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7.2.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республиканская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Внедрение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новых</a:t>
                      </a:r>
                      <a:r>
                        <a:rPr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образовательных технологий в учебный процесс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/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внедрение новых методов и разработок</a:t>
                      </a:r>
                      <a:endParaRPr lang="ru-RU" sz="1400" b="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788666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12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641" y="665918"/>
            <a:ext cx="9892844" cy="70696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КРИТЕРИИ  аттестации ППС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kk-KZ" sz="3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36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980448"/>
              </p:ext>
            </p:extLst>
          </p:nvPr>
        </p:nvGraphicFramePr>
        <p:xfrm>
          <a:off x="476738" y="2092936"/>
          <a:ext cx="11261971" cy="2860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54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Наименование критерия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Профессор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Доцент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Лектор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Ассистент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2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Участие в социально-воспитательном процессе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функциональные обязанности куратора, эдвайзера/наставника, а также, по крайней мере, один из следующих пунктов: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748892105"/>
                  </a:ext>
                </a:extLst>
              </a:tr>
              <a:tr h="31832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9.1.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организовать мероприятия в рамках социально-воспитательного направления (например, мотивационные встречи, экскурсии, дебаты, конференции, благотворительные акции, волонтерство, социальные видеоролики или др.)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2206939893"/>
                  </a:ext>
                </a:extLst>
              </a:tr>
              <a:tr h="31832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701630334"/>
                  </a:ext>
                </a:extLst>
              </a:tr>
              <a:tr h="31832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9.2.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участвовать в организации и проведении имиджевых мероприятий Университета (выступление/публикации в СМИ, День открытых дверей, достижения в подготовке обучающихся к соревнованиям, конференциям/олимпиадам с результатом участия – призеры/номинанты и др. – на университетском, городском, республиканском уровнях).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153028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8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443311"/>
              </p:ext>
            </p:extLst>
          </p:nvPr>
        </p:nvGraphicFramePr>
        <p:xfrm>
          <a:off x="476738" y="2092936"/>
          <a:ext cx="11261971" cy="952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54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Наименование критерия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Профессор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Доцент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Лектор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Ассистент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Клиническая 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лечебная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работа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kk-K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(наличие клинической нагрузки, оплачиваемой клинической базой)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Дополнительный критерий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аттестации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ППС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kk-KZ" sz="3600" b="1" dirty="0">
                <a:latin typeface="Calibri" panose="020F0502020204030204" pitchFamily="34" charset="0"/>
                <a:cs typeface="Calibri" panose="020F0502020204030204" pitchFamily="34" charset="0"/>
              </a:rPr>
              <a:t>клинических кафедр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71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1301" y="963411"/>
            <a:ext cx="9892844" cy="7069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КРИТЕРИИ  аттестации ППС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kk-K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научно-исследовательского </a:t>
            </a:r>
            <a:r>
              <a:rPr lang="kk-KZ" sz="3600" b="1" dirty="0">
                <a:latin typeface="Calibri" panose="020F0502020204030204" pitchFamily="34" charset="0"/>
                <a:cs typeface="Calibri" panose="020F0502020204030204" pitchFamily="34" charset="0"/>
              </a:rPr>
              <a:t>института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kk-KZ" sz="3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6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1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501" y="405179"/>
            <a:ext cx="1112351" cy="107200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587063" y="1810035"/>
            <a:ext cx="11016000" cy="3580"/>
          </a:xfrm>
          <a:prstGeom prst="line">
            <a:avLst/>
          </a:prstGeom>
          <a:ln w="317500" cap="sq" cmpd="sng">
            <a:solidFill>
              <a:srgbClr val="9C876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748952"/>
              </p:ext>
            </p:extLst>
          </p:nvPr>
        </p:nvGraphicFramePr>
        <p:xfrm>
          <a:off x="476738" y="2092936"/>
          <a:ext cx="11261971" cy="4136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495">
                  <a:extLst>
                    <a:ext uri="{9D8B030D-6E8A-4147-A177-3AD203B41FA5}">
                      <a16:colId xmlns:a16="http://schemas.microsoft.com/office/drawing/2014/main" val="2944690248"/>
                    </a:ext>
                  </a:extLst>
                </a:gridCol>
                <a:gridCol w="965611">
                  <a:extLst>
                    <a:ext uri="{9D8B030D-6E8A-4147-A177-3AD203B41FA5}">
                      <a16:colId xmlns:a16="http://schemas.microsoft.com/office/drawing/2014/main" val="3359650833"/>
                    </a:ext>
                  </a:extLst>
                </a:gridCol>
                <a:gridCol w="88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54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Наименование критерия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Главный 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Ведущий 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Младший научный сотрудник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*Поданные и принятые на рассмотрение заявки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(единоличные/в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со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авторстве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 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участие в конкурсах 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научных-исследовательских программ 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 </a:t>
                      </a:r>
                      <a:r>
                        <a:rPr lang="kk-KZ" sz="1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проектов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том числе: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международных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МОН РК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 </a:t>
                      </a:r>
                      <a:r>
                        <a:rPr lang="kk-KZ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бизнес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структурами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             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Копия заявки из базы NCSTE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415">
                <a:tc rowSpan="6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8175" algn="l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П</a:t>
                      </a: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убликации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2.1.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Статьи </a:t>
                      </a:r>
                      <a:r>
                        <a:rPr lang="kk-KZ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(единоличные/в соавторстве) в том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числе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81">
                <a:tc vMerge="1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международных рецензируемых изданиях, рецензируемых в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Clarivate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Analytics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Web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Science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Scopus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2.2.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Статьи (единоличные/в соавторстве) в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международных рецензируемых изданиях, рецензируемых в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Clarivate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Analytics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Web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Science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и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Scopus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руководство научно-исследовательскими программами (проектами) стоимостью не менее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6 000 000 тенге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4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000 000 тенге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42" marR="30242" marT="0" marB="0"/>
                </a:tc>
                <a:extLst>
                  <a:ext uri="{0D108BD9-81ED-4DB2-BD59-A6C34878D82A}">
                    <a16:rowId xmlns:a16="http://schemas.microsoft.com/office/drawing/2014/main" val="746500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59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Другая 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903163"/>
      </a:accent1>
      <a:accent2>
        <a:srgbClr val="CE71A2"/>
      </a:accent2>
      <a:accent3>
        <a:srgbClr val="B2324B"/>
      </a:accent3>
      <a:accent4>
        <a:srgbClr val="F6DEEB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2866</TotalTime>
  <Words>1285</Words>
  <Application>Microsoft Office PowerPoint</Application>
  <PresentationFormat>Widescreen</PresentationFormat>
  <Paragraphs>402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Gill Sans MT</vt:lpstr>
      <vt:lpstr>Times New Roman</vt:lpstr>
      <vt:lpstr>Wingdings 2</vt:lpstr>
      <vt:lpstr>Дивиденд</vt:lpstr>
      <vt:lpstr>минимальные критерии для аттестации ППС медицинских ВУЗов </vt:lpstr>
      <vt:lpstr>Основные принципы аттестации ППС </vt:lpstr>
      <vt:lpstr>КРИТЕРИИ  аттестации ППС ( 1 ) </vt:lpstr>
      <vt:lpstr>КРИТЕРИИ  аттестации ППС ( 2 ) </vt:lpstr>
      <vt:lpstr>КРИТЕРИИ  аттестации ППС ( 3 ) </vt:lpstr>
      <vt:lpstr>КРИТЕРИИ  аттестации ППС ( 4 ) </vt:lpstr>
      <vt:lpstr>КРИТЕРИИ  аттестации ППС ( 5 ) </vt:lpstr>
      <vt:lpstr>Дополнительный критерий аттестации ППС  для клинических кафедр   </vt:lpstr>
      <vt:lpstr>КРИТЕРИИ  аттестации ППС  научно-исследовательского института ( 1 ) </vt:lpstr>
      <vt:lpstr>КРИТЕРИИ  аттестации ППС  научно-исследовательского института ( 2 ) </vt:lpstr>
      <vt:lpstr>КРИТЕРИИ  аттестации ППС  научно-исследовательского института ( 3 )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медицинский университет имени С. Д. Асфендиярова</dc:title>
  <dc:creator>Razor</dc:creator>
  <cp:lastModifiedBy>Paliesiaus Klinika</cp:lastModifiedBy>
  <cp:revision>298</cp:revision>
  <cp:lastPrinted>2018-09-14T14:06:41Z</cp:lastPrinted>
  <dcterms:created xsi:type="dcterms:W3CDTF">2018-09-14T04:48:31Z</dcterms:created>
  <dcterms:modified xsi:type="dcterms:W3CDTF">2019-10-06T08:37:59Z</dcterms:modified>
</cp:coreProperties>
</file>