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260" r:id="rId3"/>
    <p:sldId id="277" r:id="rId4"/>
    <p:sldId id="274" r:id="rId5"/>
  </p:sldIdLst>
  <p:sldSz cx="12192000" cy="6858000"/>
  <p:notesSz cx="6797675" cy="99250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595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84D4ED-901F-465D-847B-9EAC152A71AC}" type="datetimeFigureOut">
              <a:rPr lang="ru-RU" smtClean="0"/>
              <a:t>11.05.2020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9838"/>
            <a:ext cx="59563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6431"/>
            <a:ext cx="5438140" cy="3907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77B127-BE1E-456E-B985-D88AD6635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485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GB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GB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FD035-2A85-41DE-808C-26BAA9A74A07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66D44-A43F-4A10-8CB5-A565EEFEF6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0269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GB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GB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FD035-2A85-41DE-808C-26BAA9A74A07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66D44-A43F-4A10-8CB5-A565EEFEF6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6965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GB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GB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FD035-2A85-41DE-808C-26BAA9A74A07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66D44-A43F-4A10-8CB5-A565EEFEF6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3489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GB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GB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FD035-2A85-41DE-808C-26BAA9A74A07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66D44-A43F-4A10-8CB5-A565EEFEF6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3309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GB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FD035-2A85-41DE-808C-26BAA9A74A07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66D44-A43F-4A10-8CB5-A565EEFEF6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1740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GB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GB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GB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FD035-2A85-41DE-808C-26BAA9A74A07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66D44-A43F-4A10-8CB5-A565EEFEF6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020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GB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GB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GB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FD035-2A85-41DE-808C-26BAA9A74A07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66D44-A43F-4A10-8CB5-A565EEFEF6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8043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GB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FD035-2A85-41DE-808C-26BAA9A74A07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66D44-A43F-4A10-8CB5-A565EEFEF6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125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FD035-2A85-41DE-808C-26BAA9A74A07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66D44-A43F-4A10-8CB5-A565EEFEF6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2029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GB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GB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FD035-2A85-41DE-808C-26BAA9A74A07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66D44-A43F-4A10-8CB5-A565EEFEF6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2513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GB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FD035-2A85-41DE-808C-26BAA9A74A07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66D44-A43F-4A10-8CB5-A565EEFEF6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3317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GB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GB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0FD035-2A85-41DE-808C-26BAA9A74A07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C66D44-A43F-4A10-8CB5-A565EEFEF6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4059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85684" y="3291457"/>
            <a:ext cx="10515600" cy="119978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Правила оценки оригинальности научных публикаций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медицинских организациях образования и науки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07F0666E-05C3-416F-B62F-5DC36183426C}"/>
              </a:ext>
            </a:extLst>
          </p:cNvPr>
          <p:cNvSpPr txBox="1"/>
          <p:nvPr/>
        </p:nvSpPr>
        <p:spPr>
          <a:xfrm>
            <a:off x="3490452" y="314631"/>
            <a:ext cx="55060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НАО «Медицинский университет Астана»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3554" y="1258900"/>
            <a:ext cx="1759860" cy="175986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165913" y="6158984"/>
            <a:ext cx="21551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Нур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-Султан, 2020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671484" y="4449668"/>
            <a:ext cx="9144000" cy="83146"/>
          </a:xfrm>
          <a:prstGeom prst="rect">
            <a:avLst/>
          </a:prstGeom>
          <a:solidFill>
            <a:srgbClr val="FF0000"/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4846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" y="2"/>
            <a:ext cx="12157364" cy="1557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соблюдения принципов академической честности и исключения фактов плагиата  при написании письменных работ (письменные ответы при сдаче рубежного и итогового контролей знаний, написании эссе, рефератов,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презентаций)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обучающимися, а также при написании учебно-методической литературы профессорско-преподавательским составом просим  рассмотреть и утвердить допустимый процент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уникальности</a:t>
            </a:r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23" y="0"/>
            <a:ext cx="923452" cy="679009"/>
          </a:xfrm>
          <a:prstGeom prst="rect">
            <a:avLst/>
          </a:prstGeom>
        </p:spPr>
      </p:pic>
      <p:graphicFrame>
        <p:nvGraphicFramePr>
          <p:cNvPr id="12" name="Объект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7695405"/>
              </p:ext>
            </p:extLst>
          </p:nvPr>
        </p:nvGraphicFramePr>
        <p:xfrm>
          <a:off x="279364" y="1665838"/>
          <a:ext cx="11663265" cy="47748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76123"/>
                <a:gridCol w="6287142"/>
              </a:tblGrid>
              <a:tr h="651849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Письменные ответы при сдаче рубежного и итогового контролей знаний, написании эссе, рефератов, </a:t>
                      </a:r>
                      <a:r>
                        <a:rPr lang="kk-KZ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презентаций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69" marR="4626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606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69" marR="4626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уникальности (%)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69" marR="46269" marT="0" marB="0"/>
                </a:tc>
              </a:tr>
              <a:tr h="24606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Бакалавриат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69" marR="4626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60%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69" marR="46269" marT="0" marB="0"/>
                </a:tc>
              </a:tr>
              <a:tr h="24606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Интернатура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69" marR="4626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60%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69" marR="46269" marT="0" marB="0"/>
                </a:tc>
              </a:tr>
              <a:tr h="24606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Резидентура 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69" marR="4626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65%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69" marR="46269" marT="0" marB="0"/>
                </a:tc>
              </a:tr>
              <a:tr h="24606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Магистратура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69" marR="4626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70%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69" marR="46269" marT="0" marB="0"/>
                </a:tc>
              </a:tr>
              <a:tr h="24606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Докторантура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69" marR="4626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75%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69" marR="46269" marT="0" marB="0"/>
                </a:tc>
              </a:tr>
              <a:tr h="287219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 написании дипломных работ на бакалавриате, диссертационных работ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69" marR="4626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606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Бакалавриат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69" marR="4626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70%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69" marR="46269" marT="0" marB="0"/>
                </a:tc>
              </a:tr>
              <a:tr h="24606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Магистратура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69" marR="4626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75%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69" marR="46269" marT="0" marB="0"/>
                </a:tc>
              </a:tr>
              <a:tr h="24606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Докторантура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69" marR="4626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85%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69" marR="46269" marT="0" marB="0"/>
                </a:tc>
              </a:tr>
              <a:tr h="513571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Учебно-методической литература и научные труды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69" marR="4626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6063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Учебное пособие, учебник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69" marR="4626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70%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69" marR="46269" marT="0" marB="0"/>
                </a:tc>
              </a:tr>
              <a:tr h="430829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Монография, методические рекомендации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69" marR="4626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69" marR="46269" marT="0" marB="0"/>
                </a:tc>
              </a:tr>
              <a:tr h="28721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Научная статья 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69" marR="4626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85%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69" marR="4626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1057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" y="2"/>
            <a:ext cx="12157364" cy="1557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решения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23" y="0"/>
            <a:ext cx="923452" cy="679009"/>
          </a:xfrm>
          <a:prstGeom prst="rect">
            <a:avLst/>
          </a:prstGeom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4155" y="1825625"/>
            <a:ext cx="11343992" cy="4351338"/>
          </a:xfrm>
        </p:spPr>
        <p:txBody>
          <a:bodyPr>
            <a:normAutofit/>
          </a:bodyPr>
          <a:lstStyle/>
          <a:p>
            <a:endParaRPr lang="ru-RU" i="1" dirty="0" smtClean="0"/>
          </a:p>
          <a:p>
            <a:pPr marL="0" indent="0" algn="just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Рекомендовать ВУЗам</a:t>
            </a:r>
            <a:r>
              <a:rPr lang="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НИИ, НЦ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минимальны</a:t>
            </a:r>
            <a:r>
              <a:rPr lang="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порог процента уникальности 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 обучающихся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всех уровнях обучения (рубежных и итоговых контролей знаний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эссе, рефераты, курсовые, дипломные, истории болезни, диссертационные работы магистрантов и докторантов и др.) </a:t>
            </a:r>
            <a:endParaRPr lang="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Рекомендовать ВУЗам</a:t>
            </a:r>
            <a:r>
              <a:rPr lang="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НИИ, НЦ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минимальный порог процента уникальности учебно-методической литературы и научных трудов профессорско-преподавательского состава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9370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56343"/>
            <a:ext cx="10515600" cy="532062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249" y="834885"/>
            <a:ext cx="951177" cy="951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525828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</TotalTime>
  <Words>207</Words>
  <Application>Microsoft Office PowerPoint</Application>
  <PresentationFormat>Широкоэкранный</PresentationFormat>
  <Paragraphs>47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Разработка и реализация совместных образовательных программ</dc:title>
  <dc:creator>Aleksej Omeljanchuk</dc:creator>
  <cp:lastModifiedBy>Hewlett-Packard Company</cp:lastModifiedBy>
  <cp:revision>35</cp:revision>
  <cp:lastPrinted>2020-05-11T05:38:53Z</cp:lastPrinted>
  <dcterms:created xsi:type="dcterms:W3CDTF">2020-05-10T08:18:32Z</dcterms:created>
  <dcterms:modified xsi:type="dcterms:W3CDTF">2020-05-11T06:01:55Z</dcterms:modified>
</cp:coreProperties>
</file>