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ags/tag1.xml" ContentType="application/vnd.openxmlformats-officedocument.presentationml.tags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64" r:id="rId2"/>
    <p:sldId id="269" r:id="rId3"/>
    <p:sldId id="272" r:id="rId4"/>
    <p:sldId id="273" r:id="rId5"/>
    <p:sldId id="270" r:id="rId6"/>
    <p:sldId id="274" r:id="rId7"/>
    <p:sldId id="275" r:id="rId8"/>
    <p:sldId id="276" r:id="rId9"/>
    <p:sldId id="277" r:id="rId10"/>
    <p:sldId id="278" r:id="rId11"/>
    <p:sldId id="279" r:id="rId12"/>
    <p:sldId id="281" r:id="rId13"/>
    <p:sldId id="283" r:id="rId14"/>
    <p:sldId id="285" r:id="rId15"/>
    <p:sldId id="284" r:id="rId16"/>
    <p:sldId id="286" r:id="rId17"/>
    <p:sldId id="287" r:id="rId18"/>
    <p:sldId id="288" r:id="rId19"/>
    <p:sldId id="289" r:id="rId20"/>
    <p:sldId id="290" r:id="rId21"/>
    <p:sldId id="291" r:id="rId22"/>
    <p:sldId id="293" r:id="rId23"/>
    <p:sldId id="294" r:id="rId24"/>
    <p:sldId id="268" r:id="rId25"/>
  </p:sldIdLst>
  <p:sldSz cx="12192000" cy="6858000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" lastIdx="0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ECFF"/>
    <a:srgbClr val="33CCFF"/>
    <a:srgbClr val="CCFF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9" autoAdjust="0"/>
    <p:restoredTop sz="93474" autoAdjust="0"/>
  </p:normalViewPr>
  <p:slideViewPr>
    <p:cSldViewPr snapToGrid="0">
      <p:cViewPr>
        <p:scale>
          <a:sx n="60" d="100"/>
          <a:sy n="60" d="100"/>
        </p:scale>
        <p:origin x="-870" y="-30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996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commentAuthors" Target="commentAuthors.xml"/><Relationship Id="rId30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1BEABBF-0F5B-4B1B-87FB-9B44F2752246}" type="doc">
      <dgm:prSet loTypeId="urn:microsoft.com/office/officeart/2008/layout/Lin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79E3E68A-695C-43B9-A78D-E5AC922F09F3}">
      <dgm:prSet phldrT="[Текст]" custT="1"/>
      <dgm:spPr/>
      <dgm:t>
        <a:bodyPr lIns="0" rIns="0"/>
        <a:lstStyle/>
        <a:p>
          <a:pPr algn="ctr"/>
          <a:r>
            <a:rPr lang="ru-RU" sz="2000" b="1" dirty="0" smtClean="0">
              <a:solidFill>
                <a:srgbClr val="C00000"/>
              </a:solidFill>
            </a:rPr>
            <a:t>Проект Кодекса РК «О здоровье народа и системе здравоохранения»</a:t>
          </a:r>
          <a:endParaRPr lang="ru-RU" sz="2000" b="1" dirty="0">
            <a:solidFill>
              <a:srgbClr val="C00000"/>
            </a:solidFill>
          </a:endParaRPr>
        </a:p>
      </dgm:t>
    </dgm:pt>
    <dgm:pt modelId="{5FBDE5D9-B19A-4170-8473-D8AAB1B19F73}" type="parTrans" cxnId="{75E74DA1-F375-453C-9B48-9C9749386693}">
      <dgm:prSet/>
      <dgm:spPr/>
      <dgm:t>
        <a:bodyPr/>
        <a:lstStyle/>
        <a:p>
          <a:endParaRPr lang="ru-RU" sz="1800">
            <a:solidFill>
              <a:srgbClr val="002060"/>
            </a:solidFill>
          </a:endParaRPr>
        </a:p>
      </dgm:t>
    </dgm:pt>
    <dgm:pt modelId="{4334BDEA-1917-4510-A294-C1605478E017}" type="sibTrans" cxnId="{75E74DA1-F375-453C-9B48-9C9749386693}">
      <dgm:prSet/>
      <dgm:spPr/>
      <dgm:t>
        <a:bodyPr/>
        <a:lstStyle/>
        <a:p>
          <a:endParaRPr lang="ru-RU" sz="1800">
            <a:solidFill>
              <a:srgbClr val="002060"/>
            </a:solidFill>
          </a:endParaRPr>
        </a:p>
      </dgm:t>
    </dgm:pt>
    <dgm:pt modelId="{0C83E7A1-63AB-4DDB-8016-D514A55086D5}">
      <dgm:prSet phldrT="[Текст]" custT="1"/>
      <dgm:spPr/>
      <dgm:t>
        <a:bodyPr/>
        <a:lstStyle/>
        <a:p>
          <a:pPr>
            <a:lnSpc>
              <a:spcPct val="100000"/>
            </a:lnSpc>
            <a:spcBef>
              <a:spcPts val="1200"/>
            </a:spcBef>
            <a:spcAft>
              <a:spcPts val="0"/>
            </a:spcAft>
          </a:pPr>
          <a:r>
            <a:rPr lang="ru-RU" sz="2000" b="1" dirty="0" smtClean="0">
              <a:solidFill>
                <a:srgbClr val="C00000"/>
              </a:solidFill>
            </a:rPr>
            <a:t>Статья 221. Особенности образовательной деятельности в области здравоохранения</a:t>
          </a:r>
        </a:p>
        <a:p>
          <a:pPr>
            <a:lnSpc>
              <a:spcPct val="100000"/>
            </a:lnSpc>
            <a:spcBef>
              <a:spcPts val="1200"/>
            </a:spcBef>
            <a:spcAft>
              <a:spcPts val="0"/>
            </a:spcAft>
          </a:pPr>
          <a:r>
            <a:rPr lang="ru-RU" sz="2000" b="0" dirty="0" smtClean="0">
              <a:solidFill>
                <a:srgbClr val="002060"/>
              </a:solidFill>
            </a:rPr>
            <a:t>Дополнительное образование по медицинским специальностям и неформальное образование медицинских работников в форме стажировок осуществляется организациями высшего и (или) послевузовского образования  и национальными и научными центрами, научно-исследовательскими институтами, высшими медицинскими колледжами </a:t>
          </a:r>
          <a:r>
            <a:rPr lang="ru-RU" sz="2000" b="1" u="sng" dirty="0" smtClean="0">
              <a:solidFill>
                <a:srgbClr val="002060"/>
              </a:solidFill>
            </a:rPr>
            <a:t>на базе аккредитованных клинических баз, клиник организаций образования в области здравоохранения, университетских больниц.</a:t>
          </a:r>
          <a:endParaRPr lang="ru-RU" sz="2000" b="1" u="sng" dirty="0">
            <a:solidFill>
              <a:srgbClr val="002060"/>
            </a:solidFill>
          </a:endParaRPr>
        </a:p>
      </dgm:t>
    </dgm:pt>
    <dgm:pt modelId="{E7315AA8-C8B4-48B5-8181-578DCD05F88E}" type="parTrans" cxnId="{4B927946-4BFA-4B63-B1F0-ECFA535C876B}">
      <dgm:prSet/>
      <dgm:spPr/>
      <dgm:t>
        <a:bodyPr/>
        <a:lstStyle/>
        <a:p>
          <a:endParaRPr lang="ru-RU" sz="1800">
            <a:solidFill>
              <a:srgbClr val="002060"/>
            </a:solidFill>
          </a:endParaRPr>
        </a:p>
      </dgm:t>
    </dgm:pt>
    <dgm:pt modelId="{F90690A0-C446-421E-B78E-6D4ECA31BD3B}" type="sibTrans" cxnId="{4B927946-4BFA-4B63-B1F0-ECFA535C876B}">
      <dgm:prSet/>
      <dgm:spPr/>
      <dgm:t>
        <a:bodyPr/>
        <a:lstStyle/>
        <a:p>
          <a:endParaRPr lang="ru-RU" sz="1800">
            <a:solidFill>
              <a:srgbClr val="002060"/>
            </a:solidFill>
          </a:endParaRPr>
        </a:p>
      </dgm:t>
    </dgm:pt>
    <dgm:pt modelId="{D46A6371-3923-4BE5-9453-C54A7303B632}">
      <dgm:prSet phldrT="[Текст]" custT="1"/>
      <dgm:spPr/>
      <dgm:t>
        <a:bodyPr/>
        <a:lstStyle/>
        <a:p>
          <a:pPr>
            <a:lnSpc>
              <a:spcPct val="100000"/>
            </a:lnSpc>
            <a:spcAft>
              <a:spcPts val="0"/>
            </a:spcAft>
          </a:pPr>
          <a:r>
            <a:rPr lang="ru-RU" sz="2000" b="1" dirty="0" smtClean="0">
              <a:solidFill>
                <a:srgbClr val="C00000"/>
              </a:solidFill>
            </a:rPr>
            <a:t>Статья 222. Резидентура </a:t>
          </a:r>
          <a:endParaRPr lang="ru-RU" sz="2000" dirty="0" smtClean="0">
            <a:solidFill>
              <a:srgbClr val="C00000"/>
            </a:solidFill>
          </a:endParaRPr>
        </a:p>
        <a:p>
          <a:pPr>
            <a:lnSpc>
              <a:spcPct val="100000"/>
            </a:lnSpc>
            <a:spcAft>
              <a:spcPts val="0"/>
            </a:spcAft>
          </a:pPr>
          <a:r>
            <a:rPr lang="ru-RU" sz="2000" dirty="0" smtClean="0">
              <a:solidFill>
                <a:srgbClr val="002060"/>
              </a:solidFill>
            </a:rPr>
            <a:t>1. Реализация программ резидентуры осуществляется организациями высшего и (или) послевузовского образования  </a:t>
          </a:r>
          <a:r>
            <a:rPr lang="ru-RU" sz="2000" b="1" u="sng" dirty="0" smtClean="0">
              <a:solidFill>
                <a:srgbClr val="002060"/>
              </a:solidFill>
            </a:rPr>
            <a:t>в аккредитованных клиниках организаций образования в области здравоохранения, университетских больницах</a:t>
          </a:r>
          <a:r>
            <a:rPr lang="ru-RU" sz="2000" b="0" dirty="0" smtClean="0">
              <a:solidFill>
                <a:srgbClr val="002060"/>
              </a:solidFill>
            </a:rPr>
            <a:t>, а также национальными и (или) центрами, научно-исследовательскими институтами</a:t>
          </a:r>
          <a:r>
            <a:rPr lang="ru-RU" sz="2000" b="1" dirty="0" smtClean="0">
              <a:solidFill>
                <a:srgbClr val="002060"/>
              </a:solidFill>
            </a:rPr>
            <a:t>, </a:t>
          </a:r>
          <a:r>
            <a:rPr lang="ru-RU" sz="2000" b="1" u="sng" dirty="0" smtClean="0">
              <a:solidFill>
                <a:srgbClr val="002060"/>
              </a:solidFill>
            </a:rPr>
            <a:t>аккредитованными в качестве баз резидентуры.</a:t>
          </a:r>
          <a:r>
            <a:rPr lang="ru-RU" sz="2000" u="sng" dirty="0" smtClean="0">
              <a:solidFill>
                <a:srgbClr val="002060"/>
              </a:solidFill>
            </a:rPr>
            <a:t> </a:t>
          </a:r>
          <a:r>
            <a:rPr lang="ru-RU" sz="2000" dirty="0" smtClean="0">
              <a:solidFill>
                <a:srgbClr val="002060"/>
              </a:solidFill>
            </a:rPr>
            <a:t>Программы резидентуры реализуются по медицинским специальностям, перечень которых утверждается уполномоченным органом.</a:t>
          </a:r>
          <a:endParaRPr lang="ru-RU" sz="2000" b="1" u="none" dirty="0">
            <a:solidFill>
              <a:srgbClr val="002060"/>
            </a:solidFill>
          </a:endParaRPr>
        </a:p>
      </dgm:t>
    </dgm:pt>
    <dgm:pt modelId="{12A84C60-04E0-4F5B-B7BC-52476064E78E}" type="parTrans" cxnId="{C355BA56-AB50-4555-BD51-F48CBC923174}">
      <dgm:prSet/>
      <dgm:spPr/>
      <dgm:t>
        <a:bodyPr/>
        <a:lstStyle/>
        <a:p>
          <a:endParaRPr lang="ru-RU" sz="1800">
            <a:solidFill>
              <a:srgbClr val="002060"/>
            </a:solidFill>
          </a:endParaRPr>
        </a:p>
      </dgm:t>
    </dgm:pt>
    <dgm:pt modelId="{67CFC594-A078-4D77-B773-1B2D50DB4A6C}" type="sibTrans" cxnId="{C355BA56-AB50-4555-BD51-F48CBC923174}">
      <dgm:prSet/>
      <dgm:spPr/>
      <dgm:t>
        <a:bodyPr/>
        <a:lstStyle/>
        <a:p>
          <a:endParaRPr lang="ru-RU" sz="1800">
            <a:solidFill>
              <a:srgbClr val="002060"/>
            </a:solidFill>
          </a:endParaRPr>
        </a:p>
      </dgm:t>
    </dgm:pt>
    <dgm:pt modelId="{491BACA9-5762-48C0-B59A-22FF25EB678E}" type="pres">
      <dgm:prSet presAssocID="{31BEABBF-0F5B-4B1B-87FB-9B44F2752246}" presName="vert0" presStyleCnt="0">
        <dgm:presLayoutVars>
          <dgm:dir/>
          <dgm:animOne val="branch"/>
          <dgm:animLvl val="lvl"/>
        </dgm:presLayoutVars>
      </dgm:prSet>
      <dgm:spPr/>
      <dgm:t>
        <a:bodyPr/>
        <a:lstStyle/>
        <a:p>
          <a:endParaRPr lang="ru-RU"/>
        </a:p>
      </dgm:t>
    </dgm:pt>
    <dgm:pt modelId="{C01AD4C5-36A7-4A44-AAC8-EF21EEC8783B}" type="pres">
      <dgm:prSet presAssocID="{79E3E68A-695C-43B9-A78D-E5AC922F09F3}" presName="thickLine" presStyleLbl="alignNode1" presStyleIdx="0" presStyleCnt="1"/>
      <dgm:spPr/>
    </dgm:pt>
    <dgm:pt modelId="{1DA0BCC4-19FC-4D13-8005-08E823E4069F}" type="pres">
      <dgm:prSet presAssocID="{79E3E68A-695C-43B9-A78D-E5AC922F09F3}" presName="horz1" presStyleCnt="0"/>
      <dgm:spPr/>
    </dgm:pt>
    <dgm:pt modelId="{8DAA0B45-251F-456A-80A4-E687C49960FB}" type="pres">
      <dgm:prSet presAssocID="{79E3E68A-695C-43B9-A78D-E5AC922F09F3}" presName="tx1" presStyleLbl="revTx" presStyleIdx="0" presStyleCnt="3" custScaleX="93750" custLinFactNeighborX="-2539" custLinFactNeighborY="49"/>
      <dgm:spPr/>
      <dgm:t>
        <a:bodyPr/>
        <a:lstStyle/>
        <a:p>
          <a:endParaRPr lang="ru-RU"/>
        </a:p>
      </dgm:t>
    </dgm:pt>
    <dgm:pt modelId="{323D17FD-636F-4A0D-B07D-24A9C8AD6FE2}" type="pres">
      <dgm:prSet presAssocID="{79E3E68A-695C-43B9-A78D-E5AC922F09F3}" presName="vert1" presStyleCnt="0"/>
      <dgm:spPr/>
    </dgm:pt>
    <dgm:pt modelId="{A4C4126A-7BE4-4E72-B951-B14DF4A3465F}" type="pres">
      <dgm:prSet presAssocID="{0C83E7A1-63AB-4DDB-8016-D514A55086D5}" presName="vertSpace2a" presStyleCnt="0"/>
      <dgm:spPr/>
    </dgm:pt>
    <dgm:pt modelId="{AA2AB94A-E4A2-462B-9860-30A0A3861D20}" type="pres">
      <dgm:prSet presAssocID="{0C83E7A1-63AB-4DDB-8016-D514A55086D5}" presName="horz2" presStyleCnt="0"/>
      <dgm:spPr/>
    </dgm:pt>
    <dgm:pt modelId="{D1A956B7-5667-4CAB-822D-5745E354D3D7}" type="pres">
      <dgm:prSet presAssocID="{0C83E7A1-63AB-4DDB-8016-D514A55086D5}" presName="horzSpace2" presStyleCnt="0"/>
      <dgm:spPr/>
    </dgm:pt>
    <dgm:pt modelId="{CBCEE8E0-F995-411D-8AE9-308AB87905C2}" type="pres">
      <dgm:prSet presAssocID="{0C83E7A1-63AB-4DDB-8016-D514A55086D5}" presName="tx2" presStyleLbl="revTx" presStyleIdx="1" presStyleCnt="3" custScaleY="66535" custLinFactNeighborY="-4032"/>
      <dgm:spPr/>
      <dgm:t>
        <a:bodyPr/>
        <a:lstStyle/>
        <a:p>
          <a:endParaRPr lang="ru-RU"/>
        </a:p>
      </dgm:t>
    </dgm:pt>
    <dgm:pt modelId="{14792C42-2106-4A00-BE3B-5110FE812FC1}" type="pres">
      <dgm:prSet presAssocID="{0C83E7A1-63AB-4DDB-8016-D514A55086D5}" presName="vert2" presStyleCnt="0"/>
      <dgm:spPr/>
    </dgm:pt>
    <dgm:pt modelId="{EB037891-BBCA-455A-8949-5330100B3888}" type="pres">
      <dgm:prSet presAssocID="{0C83E7A1-63AB-4DDB-8016-D514A55086D5}" presName="thinLine2b" presStyleLbl="callout" presStyleIdx="0" presStyleCnt="2" custLinFactNeighborX="-129" custLinFactNeighborY="-32111"/>
      <dgm:spPr/>
    </dgm:pt>
    <dgm:pt modelId="{0F52185A-277D-40E5-B5A8-FBAB2BC91BFC}" type="pres">
      <dgm:prSet presAssocID="{0C83E7A1-63AB-4DDB-8016-D514A55086D5}" presName="vertSpace2b" presStyleCnt="0"/>
      <dgm:spPr/>
    </dgm:pt>
    <dgm:pt modelId="{A94AF6AE-EB3D-4538-A7BE-CE500EC6ACB8}" type="pres">
      <dgm:prSet presAssocID="{D46A6371-3923-4BE5-9453-C54A7303B632}" presName="horz2" presStyleCnt="0"/>
      <dgm:spPr/>
    </dgm:pt>
    <dgm:pt modelId="{D25F79A2-0FC5-4AE3-A942-A8E6823F8486}" type="pres">
      <dgm:prSet presAssocID="{D46A6371-3923-4BE5-9453-C54A7303B632}" presName="horzSpace2" presStyleCnt="0"/>
      <dgm:spPr/>
    </dgm:pt>
    <dgm:pt modelId="{C471653D-5066-4646-BFCF-77940F6F1337}" type="pres">
      <dgm:prSet presAssocID="{D46A6371-3923-4BE5-9453-C54A7303B632}" presName="tx2" presStyleLbl="revTx" presStyleIdx="2" presStyleCnt="3" custScaleY="77636" custLinFactNeighborX="-131" custLinFactNeighborY="7059"/>
      <dgm:spPr/>
      <dgm:t>
        <a:bodyPr/>
        <a:lstStyle/>
        <a:p>
          <a:endParaRPr lang="ru-RU"/>
        </a:p>
      </dgm:t>
    </dgm:pt>
    <dgm:pt modelId="{BA8DCBE6-82AD-4102-A89A-CEF791EE1419}" type="pres">
      <dgm:prSet presAssocID="{D46A6371-3923-4BE5-9453-C54A7303B632}" presName="vert2" presStyleCnt="0"/>
      <dgm:spPr/>
    </dgm:pt>
    <dgm:pt modelId="{44D2ABA4-7A71-44A8-BF62-3CE8B5B0C121}" type="pres">
      <dgm:prSet presAssocID="{D46A6371-3923-4BE5-9453-C54A7303B632}" presName="thinLine2b" presStyleLbl="callout" presStyleIdx="1" presStyleCnt="2" custLinFactNeighborY="80101"/>
      <dgm:spPr/>
    </dgm:pt>
    <dgm:pt modelId="{51A0FCD3-A013-458F-B3F1-83F9456C4400}" type="pres">
      <dgm:prSet presAssocID="{D46A6371-3923-4BE5-9453-C54A7303B632}" presName="vertSpace2b" presStyleCnt="0"/>
      <dgm:spPr/>
    </dgm:pt>
  </dgm:ptLst>
  <dgm:cxnLst>
    <dgm:cxn modelId="{7788A489-AEDB-4756-969D-4FFF7079E0C4}" type="presOf" srcId="{79E3E68A-695C-43B9-A78D-E5AC922F09F3}" destId="{8DAA0B45-251F-456A-80A4-E687C49960FB}" srcOrd="0" destOrd="0" presId="urn:microsoft.com/office/officeart/2008/layout/LinedList"/>
    <dgm:cxn modelId="{E3EF036F-9E34-4225-80C7-C970EB8BB2F5}" type="presOf" srcId="{31BEABBF-0F5B-4B1B-87FB-9B44F2752246}" destId="{491BACA9-5762-48C0-B59A-22FF25EB678E}" srcOrd="0" destOrd="0" presId="urn:microsoft.com/office/officeart/2008/layout/LinedList"/>
    <dgm:cxn modelId="{4B927946-4BFA-4B63-B1F0-ECFA535C876B}" srcId="{79E3E68A-695C-43B9-A78D-E5AC922F09F3}" destId="{0C83E7A1-63AB-4DDB-8016-D514A55086D5}" srcOrd="0" destOrd="0" parTransId="{E7315AA8-C8B4-48B5-8181-578DCD05F88E}" sibTransId="{F90690A0-C446-421E-B78E-6D4ECA31BD3B}"/>
    <dgm:cxn modelId="{75E74DA1-F375-453C-9B48-9C9749386693}" srcId="{31BEABBF-0F5B-4B1B-87FB-9B44F2752246}" destId="{79E3E68A-695C-43B9-A78D-E5AC922F09F3}" srcOrd="0" destOrd="0" parTransId="{5FBDE5D9-B19A-4170-8473-D8AAB1B19F73}" sibTransId="{4334BDEA-1917-4510-A294-C1605478E017}"/>
    <dgm:cxn modelId="{156C9826-FCF4-428E-B02F-615E68D7537F}" type="presOf" srcId="{0C83E7A1-63AB-4DDB-8016-D514A55086D5}" destId="{CBCEE8E0-F995-411D-8AE9-308AB87905C2}" srcOrd="0" destOrd="0" presId="urn:microsoft.com/office/officeart/2008/layout/LinedList"/>
    <dgm:cxn modelId="{FF3D1850-85B0-468A-BA69-E340D487164A}" type="presOf" srcId="{D46A6371-3923-4BE5-9453-C54A7303B632}" destId="{C471653D-5066-4646-BFCF-77940F6F1337}" srcOrd="0" destOrd="0" presId="urn:microsoft.com/office/officeart/2008/layout/LinedList"/>
    <dgm:cxn modelId="{C355BA56-AB50-4555-BD51-F48CBC923174}" srcId="{79E3E68A-695C-43B9-A78D-E5AC922F09F3}" destId="{D46A6371-3923-4BE5-9453-C54A7303B632}" srcOrd="1" destOrd="0" parTransId="{12A84C60-04E0-4F5B-B7BC-52476064E78E}" sibTransId="{67CFC594-A078-4D77-B773-1B2D50DB4A6C}"/>
    <dgm:cxn modelId="{F42BD62B-1FB6-45A4-8246-8BD2603FBB09}" type="presParOf" srcId="{491BACA9-5762-48C0-B59A-22FF25EB678E}" destId="{C01AD4C5-36A7-4A44-AAC8-EF21EEC8783B}" srcOrd="0" destOrd="0" presId="urn:microsoft.com/office/officeart/2008/layout/LinedList"/>
    <dgm:cxn modelId="{4E63DD08-72B3-4759-B31A-01F88DB0F7A5}" type="presParOf" srcId="{491BACA9-5762-48C0-B59A-22FF25EB678E}" destId="{1DA0BCC4-19FC-4D13-8005-08E823E4069F}" srcOrd="1" destOrd="0" presId="urn:microsoft.com/office/officeart/2008/layout/LinedList"/>
    <dgm:cxn modelId="{DABF364D-9421-493C-9CC4-9A79D37BBC5F}" type="presParOf" srcId="{1DA0BCC4-19FC-4D13-8005-08E823E4069F}" destId="{8DAA0B45-251F-456A-80A4-E687C49960FB}" srcOrd="0" destOrd="0" presId="urn:microsoft.com/office/officeart/2008/layout/LinedList"/>
    <dgm:cxn modelId="{56ECE68E-F807-4BB4-AF73-E108C0B110BD}" type="presParOf" srcId="{1DA0BCC4-19FC-4D13-8005-08E823E4069F}" destId="{323D17FD-636F-4A0D-B07D-24A9C8AD6FE2}" srcOrd="1" destOrd="0" presId="urn:microsoft.com/office/officeart/2008/layout/LinedList"/>
    <dgm:cxn modelId="{FA9FC62A-BC20-44C4-A4F4-AC2094DC3688}" type="presParOf" srcId="{323D17FD-636F-4A0D-B07D-24A9C8AD6FE2}" destId="{A4C4126A-7BE4-4E72-B951-B14DF4A3465F}" srcOrd="0" destOrd="0" presId="urn:microsoft.com/office/officeart/2008/layout/LinedList"/>
    <dgm:cxn modelId="{64409032-4826-48FC-8970-D834B5BACCFE}" type="presParOf" srcId="{323D17FD-636F-4A0D-B07D-24A9C8AD6FE2}" destId="{AA2AB94A-E4A2-462B-9860-30A0A3861D20}" srcOrd="1" destOrd="0" presId="urn:microsoft.com/office/officeart/2008/layout/LinedList"/>
    <dgm:cxn modelId="{2F22995E-C9F8-4A7F-AF60-0B4F48EC4B31}" type="presParOf" srcId="{AA2AB94A-E4A2-462B-9860-30A0A3861D20}" destId="{D1A956B7-5667-4CAB-822D-5745E354D3D7}" srcOrd="0" destOrd="0" presId="urn:microsoft.com/office/officeart/2008/layout/LinedList"/>
    <dgm:cxn modelId="{5C8E31F0-D215-4D8F-B915-A2F45D22DF58}" type="presParOf" srcId="{AA2AB94A-E4A2-462B-9860-30A0A3861D20}" destId="{CBCEE8E0-F995-411D-8AE9-308AB87905C2}" srcOrd="1" destOrd="0" presId="urn:microsoft.com/office/officeart/2008/layout/LinedList"/>
    <dgm:cxn modelId="{510514F5-3694-4E88-9764-3AB01A67370D}" type="presParOf" srcId="{AA2AB94A-E4A2-462B-9860-30A0A3861D20}" destId="{14792C42-2106-4A00-BE3B-5110FE812FC1}" srcOrd="2" destOrd="0" presId="urn:microsoft.com/office/officeart/2008/layout/LinedList"/>
    <dgm:cxn modelId="{31D2A01D-5E86-45D5-81E7-6FFFD6FED593}" type="presParOf" srcId="{323D17FD-636F-4A0D-B07D-24A9C8AD6FE2}" destId="{EB037891-BBCA-455A-8949-5330100B3888}" srcOrd="2" destOrd="0" presId="urn:microsoft.com/office/officeart/2008/layout/LinedList"/>
    <dgm:cxn modelId="{5EBBA9A7-8E9B-45FE-8ED3-741B090290A4}" type="presParOf" srcId="{323D17FD-636F-4A0D-B07D-24A9C8AD6FE2}" destId="{0F52185A-277D-40E5-B5A8-FBAB2BC91BFC}" srcOrd="3" destOrd="0" presId="urn:microsoft.com/office/officeart/2008/layout/LinedList"/>
    <dgm:cxn modelId="{91932150-7C78-4F44-BAE7-688901E64EA5}" type="presParOf" srcId="{323D17FD-636F-4A0D-B07D-24A9C8AD6FE2}" destId="{A94AF6AE-EB3D-4538-A7BE-CE500EC6ACB8}" srcOrd="4" destOrd="0" presId="urn:microsoft.com/office/officeart/2008/layout/LinedList"/>
    <dgm:cxn modelId="{FB8ACCF3-B9A7-4983-B6A4-B3AEEB08E7F6}" type="presParOf" srcId="{A94AF6AE-EB3D-4538-A7BE-CE500EC6ACB8}" destId="{D25F79A2-0FC5-4AE3-A942-A8E6823F8486}" srcOrd="0" destOrd="0" presId="urn:microsoft.com/office/officeart/2008/layout/LinedList"/>
    <dgm:cxn modelId="{9D422B8C-D13A-4614-A19A-E14A762BFE18}" type="presParOf" srcId="{A94AF6AE-EB3D-4538-A7BE-CE500EC6ACB8}" destId="{C471653D-5066-4646-BFCF-77940F6F1337}" srcOrd="1" destOrd="0" presId="urn:microsoft.com/office/officeart/2008/layout/LinedList"/>
    <dgm:cxn modelId="{45D4A162-91E2-4CFC-AEE3-9E859BD83BD2}" type="presParOf" srcId="{A94AF6AE-EB3D-4538-A7BE-CE500EC6ACB8}" destId="{BA8DCBE6-82AD-4102-A89A-CEF791EE1419}" srcOrd="2" destOrd="0" presId="urn:microsoft.com/office/officeart/2008/layout/LinedList"/>
    <dgm:cxn modelId="{41E6B366-822B-4568-BBBA-70B9218C64BE}" type="presParOf" srcId="{323D17FD-636F-4A0D-B07D-24A9C8AD6FE2}" destId="{44D2ABA4-7A71-44A8-BF62-3CE8B5B0C121}" srcOrd="5" destOrd="0" presId="urn:microsoft.com/office/officeart/2008/layout/LinedList"/>
    <dgm:cxn modelId="{9159E094-D930-463D-8665-09BA1C2BD0F0}" type="presParOf" srcId="{323D17FD-636F-4A0D-B07D-24A9C8AD6FE2}" destId="{51A0FCD3-A013-458F-B3F1-83F9456C4400}" srcOrd="6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01AD4C5-36A7-4A44-AAC8-EF21EEC8783B}">
      <dsp:nvSpPr>
        <dsp:cNvPr id="0" name=""/>
        <dsp:cNvSpPr/>
      </dsp:nvSpPr>
      <dsp:spPr>
        <a:xfrm>
          <a:off x="0" y="0"/>
          <a:ext cx="12192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DAA0B45-251F-456A-80A4-E687C49960FB}">
      <dsp:nvSpPr>
        <dsp:cNvPr id="0" name=""/>
        <dsp:cNvSpPr/>
      </dsp:nvSpPr>
      <dsp:spPr>
        <a:xfrm>
          <a:off x="0" y="0"/>
          <a:ext cx="2286000" cy="61383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76200" rIns="0" bIns="76200" numCol="1" spcCol="1270" anchor="t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Проект Кодекса РК «О здоровье народа и системе здравоохранения»</a:t>
          </a:r>
          <a:endParaRPr lang="ru-RU" sz="2000" b="1" kern="1200" dirty="0">
            <a:solidFill>
              <a:srgbClr val="C00000"/>
            </a:solidFill>
          </a:endParaRPr>
        </a:p>
      </dsp:txBody>
      <dsp:txXfrm>
        <a:off x="0" y="0"/>
        <a:ext cx="2286000" cy="6138334"/>
      </dsp:txXfrm>
    </dsp:sp>
    <dsp:sp modelId="{CBCEE8E0-F995-411D-8AE9-308AB87905C2}">
      <dsp:nvSpPr>
        <dsp:cNvPr id="0" name=""/>
        <dsp:cNvSpPr/>
      </dsp:nvSpPr>
      <dsp:spPr>
        <a:xfrm>
          <a:off x="2468880" y="37311"/>
          <a:ext cx="9570720" cy="256455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Статья 221. Особенности образовательной деятельности в области здравоохранения</a:t>
          </a: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0" kern="1200" dirty="0" smtClean="0">
              <a:solidFill>
                <a:srgbClr val="002060"/>
              </a:solidFill>
            </a:rPr>
            <a:t>Дополнительное образование по медицинским специальностям и неформальное образование медицинских работников в форме стажировок осуществляется организациями высшего и (или) послевузовского образования  и национальными и научными центрами, научно-исследовательскими институтами, высшими медицинскими колледжами </a:t>
          </a:r>
          <a:r>
            <a:rPr lang="ru-RU" sz="2000" b="1" u="sng" kern="1200" dirty="0" smtClean="0">
              <a:solidFill>
                <a:srgbClr val="002060"/>
              </a:solidFill>
            </a:rPr>
            <a:t>на базе аккредитованных клинических баз, клиник организаций образования в области здравоохранения, университетских больниц.</a:t>
          </a:r>
          <a:endParaRPr lang="ru-RU" sz="2000" b="1" u="sng" kern="1200" dirty="0">
            <a:solidFill>
              <a:srgbClr val="002060"/>
            </a:solidFill>
          </a:endParaRPr>
        </a:p>
      </dsp:txBody>
      <dsp:txXfrm>
        <a:off x="2468880" y="37311"/>
        <a:ext cx="9570720" cy="2564553"/>
      </dsp:txXfrm>
    </dsp:sp>
    <dsp:sp modelId="{EB037891-BBCA-455A-8949-5330100B3888}">
      <dsp:nvSpPr>
        <dsp:cNvPr id="0" name=""/>
        <dsp:cNvSpPr/>
      </dsp:nvSpPr>
      <dsp:spPr>
        <a:xfrm>
          <a:off x="2273417" y="2695390"/>
          <a:ext cx="975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71653D-5066-4646-BFCF-77940F6F1337}">
      <dsp:nvSpPr>
        <dsp:cNvPr id="0" name=""/>
        <dsp:cNvSpPr/>
      </dsp:nvSpPr>
      <dsp:spPr>
        <a:xfrm>
          <a:off x="2456342" y="3145899"/>
          <a:ext cx="9570720" cy="29924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b="1" kern="1200" dirty="0" smtClean="0">
              <a:solidFill>
                <a:srgbClr val="C00000"/>
              </a:solidFill>
            </a:rPr>
            <a:t>Статья 222. Резидентура </a:t>
          </a:r>
          <a:endParaRPr lang="ru-RU" sz="2000" kern="1200" dirty="0" smtClean="0">
            <a:solidFill>
              <a:srgbClr val="C00000"/>
            </a:solidFill>
          </a:endParaRPr>
        </a:p>
        <a:p>
          <a:pPr lvl="0" algn="l" defTabSz="8890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000" kern="1200" dirty="0" smtClean="0">
              <a:solidFill>
                <a:srgbClr val="002060"/>
              </a:solidFill>
            </a:rPr>
            <a:t>1. Реализация программ резидентуры осуществляется организациями высшего и (или) послевузовского образования  </a:t>
          </a:r>
          <a:r>
            <a:rPr lang="ru-RU" sz="2000" b="1" u="sng" kern="1200" dirty="0" smtClean="0">
              <a:solidFill>
                <a:srgbClr val="002060"/>
              </a:solidFill>
            </a:rPr>
            <a:t>в аккредитованных клиниках организаций образования в области здравоохранения, университетских больницах</a:t>
          </a:r>
          <a:r>
            <a:rPr lang="ru-RU" sz="2000" b="0" kern="1200" dirty="0" smtClean="0">
              <a:solidFill>
                <a:srgbClr val="002060"/>
              </a:solidFill>
            </a:rPr>
            <a:t>, а также национальными и (или) центрами, научно-исследовательскими институтами</a:t>
          </a:r>
          <a:r>
            <a:rPr lang="ru-RU" sz="2000" b="1" kern="1200" dirty="0" smtClean="0">
              <a:solidFill>
                <a:srgbClr val="002060"/>
              </a:solidFill>
            </a:rPr>
            <a:t>, </a:t>
          </a:r>
          <a:r>
            <a:rPr lang="ru-RU" sz="2000" b="1" u="sng" kern="1200" dirty="0" smtClean="0">
              <a:solidFill>
                <a:srgbClr val="002060"/>
              </a:solidFill>
            </a:rPr>
            <a:t>аккредитованными в качестве баз резидентуры.</a:t>
          </a:r>
          <a:r>
            <a:rPr lang="ru-RU" sz="2000" u="sng" kern="1200" dirty="0" smtClean="0">
              <a:solidFill>
                <a:srgbClr val="002060"/>
              </a:solidFill>
            </a:rPr>
            <a:t> </a:t>
          </a:r>
          <a:r>
            <a:rPr lang="ru-RU" sz="2000" kern="1200" dirty="0" smtClean="0">
              <a:solidFill>
                <a:srgbClr val="002060"/>
              </a:solidFill>
            </a:rPr>
            <a:t>Программы резидентуры реализуются по медицинским специальностям, перечень которых утверждается уполномоченным органом.</a:t>
          </a:r>
          <a:endParaRPr lang="ru-RU" sz="2000" b="1" u="none" kern="1200" dirty="0">
            <a:solidFill>
              <a:srgbClr val="002060"/>
            </a:solidFill>
          </a:endParaRPr>
        </a:p>
      </dsp:txBody>
      <dsp:txXfrm>
        <a:off x="2456342" y="3145899"/>
        <a:ext cx="9570720" cy="2992434"/>
      </dsp:txXfrm>
    </dsp:sp>
    <dsp:sp modelId="{44D2ABA4-7A71-44A8-BF62-3CE8B5B0C121}">
      <dsp:nvSpPr>
        <dsp:cNvPr id="0" name=""/>
        <dsp:cNvSpPr/>
      </dsp:nvSpPr>
      <dsp:spPr>
        <a:xfrm>
          <a:off x="2286000" y="6096804"/>
          <a:ext cx="97536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2EB42B-9C14-4D13-AA4A-1C5C189AB08F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4876"/>
            <a:ext cx="5438775" cy="4467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163"/>
            <a:ext cx="2946400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53F063-D4B0-4AA7-9DEB-CE35310690A3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77228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96966" y="7770452"/>
            <a:ext cx="8651605" cy="247567"/>
          </a:xfrm>
        </p:spPr>
        <p:txBody>
          <a:bodyPr>
            <a:normAutofit fontScale="92500" lnSpcReduction="10000"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>
          <a:xfrm>
            <a:off x="9261972" y="13990188"/>
            <a:ext cx="86598" cy="185676"/>
          </a:xfrm>
        </p:spPr>
        <p:txBody>
          <a:bodyPr/>
          <a:lstStyle/>
          <a:p>
            <a:pPr>
              <a:defRPr/>
            </a:pPr>
            <a:fld id="{3C3A632B-FBDE-46D4-BF6F-6D14421E6342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1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797444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2311400" y="517525"/>
            <a:ext cx="4597400" cy="2586038"/>
          </a:xfrm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>
          <a:xfrm>
            <a:off x="472079" y="5333997"/>
            <a:ext cx="5859951" cy="246221"/>
          </a:xfrm>
        </p:spPr>
        <p:txBody>
          <a:bodyPr>
            <a:normAutofit fontScale="92500" lnSpcReduction="10000"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>
          <a:xfrm>
            <a:off x="6173527" y="9546313"/>
            <a:ext cx="158505" cy="184666"/>
          </a:xfrm>
        </p:spPr>
        <p:txBody>
          <a:bodyPr/>
          <a:lstStyle/>
          <a:p>
            <a:fld id="{D113CDC6-F27D-420F-B59B-E8A0CD5B2F7B}" type="slidenum">
              <a:rPr lang="ru-RU" smtClean="0"/>
              <a:pPr/>
              <a:t>24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80298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jpeg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34071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9097333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9054402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Slide">
    <p:bg>
      <p:bgPr>
        <a:solidFill>
          <a:srgbClr val="F8F9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4089780699"/>
              </p:ext>
            </p:extLst>
          </p:nvPr>
        </p:nvGraphicFramePr>
        <p:xfrm>
          <a:off x="2161" y="1621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85" name="think-cell Slide" r:id="rId4" imgW="360" imgH="360" progId="">
                  <p:embed/>
                </p:oleObj>
              </mc:Choice>
              <mc:Fallback>
                <p:oleObj name="think-cell Slide" r:id="rId4" imgW="360" imgH="360" progId="">
                  <p:embed/>
                  <p:pic>
                    <p:nvPicPr>
                      <p:cNvPr id="0" name="Picture 1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1" y="1621"/>
                        <a:ext cx="215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8" name="Picture 7"/>
          <p:cNvPicPr>
            <a:picLocks/>
          </p:cNvPicPr>
          <p:nvPr userDrawn="1"/>
        </p:nvPicPr>
        <p:blipFill rotWithShape="1"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233" t="106" r="9406" b="4609"/>
          <a:stretch/>
        </p:blipFill>
        <p:spPr>
          <a:xfrm>
            <a:off x="0" y="453529"/>
            <a:ext cx="12183668" cy="6404268"/>
          </a:xfrm>
          <a:prstGeom prst="rect">
            <a:avLst/>
          </a:prstGeom>
        </p:spPr>
      </p:pic>
      <p:sp>
        <p:nvSpPr>
          <p:cNvPr id="28" name="TitleRectangle"/>
          <p:cNvSpPr txBox="1">
            <a:spLocks/>
          </p:cNvSpPr>
          <p:nvPr userDrawn="1"/>
        </p:nvSpPr>
        <p:spPr>
          <a:xfrm>
            <a:off x="2837962" y="-8515"/>
            <a:ext cx="9354038" cy="3648610"/>
          </a:xfrm>
          <a:prstGeom prst="rect">
            <a:avLst/>
          </a:prstGeom>
          <a:solidFill>
            <a:srgbClr val="002960">
              <a:alpha val="92000"/>
            </a:srgbClr>
          </a:solidFill>
        </p:spPr>
        <p:txBody>
          <a:bodyPr vert="horz" wrap="square" lIns="262354" tIns="1749024" rIns="262354" bIns="131177" rtlCol="0">
            <a:no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spcAft>
                <a:spcPts val="6000"/>
              </a:spcAft>
              <a:buFont typeface="Arial" pitchFamily="34" charset="0"/>
              <a:buNone/>
              <a:defRPr sz="3200" kern="120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0" indent="0" algn="l" defTabSz="914400" rtl="0" eaLnBrk="1" latinLnBrk="0" hangingPunct="1">
              <a:spcBef>
                <a:spcPct val="20000"/>
              </a:spcBef>
              <a:buFont typeface="Wingdings" charset="2"/>
              <a:buNone/>
              <a:defRPr sz="1400" kern="120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Lucida Grande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fontAlgn="auto">
              <a:defRPr/>
            </a:pPr>
            <a:r>
              <a:rPr lang="en-US" dirty="0">
                <a:solidFill>
                  <a:srgbClr val="00ADEF"/>
                </a:solidFill>
              </a:rPr>
              <a:t>
</a:t>
            </a:r>
            <a:r>
              <a:rPr lang="en-US" dirty="0" smtClean="0">
                <a:solidFill>
                  <a:srgbClr val="00ADEF"/>
                </a:solidFill>
              </a:rPr>
              <a:t> </a:t>
            </a:r>
            <a:r>
              <a:rPr lang="en-US" dirty="0">
                <a:solidFill>
                  <a:srgbClr val="00ADEF"/>
                </a:solidFill>
              </a:rPr>
              <a:t/>
            </a:r>
            <a:br>
              <a:rPr lang="en-US" dirty="0">
                <a:solidFill>
                  <a:srgbClr val="00ADEF"/>
                </a:solidFill>
              </a:rPr>
            </a:br>
            <a:endParaRPr lang="en-US" dirty="0">
              <a:solidFill>
                <a:srgbClr val="00ADEF"/>
              </a:solidFill>
            </a:endParaRPr>
          </a:p>
        </p:txBody>
      </p:sp>
      <p:sp>
        <p:nvSpPr>
          <p:cNvPr id="13314" name="Title"/>
          <p:cNvSpPr>
            <a:spLocks noGrp="1" noChangeArrowheads="1"/>
          </p:cNvSpPr>
          <p:nvPr userDrawn="1">
            <p:ph type="ctrTitle"/>
          </p:nvPr>
        </p:nvSpPr>
        <p:spPr>
          <a:xfrm>
            <a:off x="3085967" y="1398537"/>
            <a:ext cx="8478152" cy="632481"/>
          </a:xfrm>
          <a:prstGeom prst="rect">
            <a:avLst/>
          </a:prstGeom>
        </p:spPr>
        <p:txBody>
          <a:bodyPr>
            <a:spAutoFit/>
          </a:bodyPr>
          <a:lstStyle>
            <a:lvl1pPr>
              <a:defRPr sz="3900" b="0" baseline="0">
                <a:solidFill>
                  <a:schemeClr val="accent2"/>
                </a:solidFill>
                <a:latin typeface="+mj-lt"/>
                <a:ea typeface="+mj-ea"/>
              </a:defRPr>
            </a:lvl1pPr>
          </a:lstStyle>
          <a:p>
            <a:pPr lvl="0" latinLnBrk="0"/>
            <a:r>
              <a:rPr lang="en-US" noProof="0" smtClean="0"/>
              <a:t>Click to edit Master title style</a:t>
            </a:r>
            <a:endParaRPr lang="en-US" noProof="0" dirty="0"/>
          </a:p>
        </p:txBody>
      </p:sp>
      <p:sp>
        <p:nvSpPr>
          <p:cNvPr id="13315" name="Subtitle"/>
          <p:cNvSpPr>
            <a:spLocks noGrp="1" noChangeArrowheads="1"/>
          </p:cNvSpPr>
          <p:nvPr userDrawn="1">
            <p:ph type="subTitle" idx="1"/>
          </p:nvPr>
        </p:nvSpPr>
        <p:spPr>
          <a:xfrm>
            <a:off x="3085967" y="2876668"/>
            <a:ext cx="8478152" cy="327782"/>
          </a:xfrm>
          <a:prstGeom prst="rect">
            <a:avLst/>
          </a:prstGeom>
        </p:spPr>
        <p:txBody>
          <a:bodyPr wrap="square">
            <a:spAutoFit/>
          </a:bodyPr>
          <a:lstStyle>
            <a:lvl1pPr>
              <a:defRPr sz="1700" cap="all" baseline="0">
                <a:solidFill>
                  <a:schemeClr val="bg1"/>
                </a:solidFill>
                <a:latin typeface="+mn-lt"/>
                <a:ea typeface="+mn-ea"/>
              </a:defRPr>
            </a:lvl1pPr>
          </a:lstStyle>
          <a:p>
            <a:pPr lvl="0" latinLnBrk="0"/>
            <a:r>
              <a:rPr lang="en-US" noProof="0" smtClean="0"/>
              <a:t>Click to edit Master subtitle style</a:t>
            </a:r>
            <a:endParaRPr lang="en-US" noProof="0" dirty="0"/>
          </a:p>
        </p:txBody>
      </p:sp>
      <p:sp>
        <p:nvSpPr>
          <p:cNvPr id="57" name="Document type" hidden="1"/>
          <p:cNvSpPr txBox="1">
            <a:spLocks noChangeArrowheads="1"/>
          </p:cNvSpPr>
          <p:nvPr userDrawn="1"/>
        </p:nvSpPr>
        <p:spPr bwMode="gray">
          <a:xfrm>
            <a:off x="3085967" y="3251175"/>
            <a:ext cx="8478152" cy="26161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hangingPunct="1">
              <a:defRPr/>
            </a:pPr>
            <a:r>
              <a:rPr lang="en-US" sz="1700" dirty="0">
                <a:solidFill>
                  <a:srgbClr val="FFFFFF"/>
                </a:solidFill>
                <a:latin typeface="Arial"/>
              </a:rPr>
              <a:t>Document type | Date</a:t>
            </a:r>
          </a:p>
        </p:txBody>
      </p:sp>
      <p:sp>
        <p:nvSpPr>
          <p:cNvPr id="27" name="Disclaimer-English (United States)" hidden="1"/>
          <p:cNvSpPr>
            <a:spLocks noChangeArrowheads="1"/>
          </p:cNvSpPr>
          <p:nvPr userDrawn="1"/>
        </p:nvSpPr>
        <p:spPr bwMode="black">
          <a:xfrm>
            <a:off x="3085967" y="6415501"/>
            <a:ext cx="4822214" cy="3765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 anchor="b" anchorCtr="0">
            <a:noAutofit/>
          </a:bodyPr>
          <a:lstStyle/>
          <a:p>
            <a:pPr defTabSz="977587" eaLnBrk="0" hangingPunct="0"/>
            <a:r>
              <a:rPr lang="en-US" sz="1000" dirty="0">
                <a:solidFill>
                  <a:srgbClr val="FFFFFF"/>
                </a:solidFill>
                <a:latin typeface="Arial"/>
              </a:rPr>
              <a:t>CONFIDENTIAL AND PROPRIETARY</a:t>
            </a:r>
          </a:p>
          <a:p>
            <a:pPr defTabSz="977587" eaLnBrk="0" hangingPunct="0"/>
            <a:r>
              <a:rPr lang="en-US" sz="1000" dirty="0">
                <a:solidFill>
                  <a:srgbClr val="FFFFFF"/>
                </a:solidFill>
                <a:latin typeface="Arial"/>
              </a:rPr>
              <a:t>Any use of this material without specific permission of McKinsey &amp; Company is strictly prohibited</a:t>
            </a:r>
          </a:p>
        </p:txBody>
      </p:sp>
      <p:sp>
        <p:nvSpPr>
          <p:cNvPr id="2" name="Working Draft Text" hidden="1"/>
          <p:cNvSpPr txBox="1"/>
          <p:nvPr userDrawn="1"/>
        </p:nvSpPr>
        <p:spPr>
          <a:xfrm>
            <a:off x="8034409" y="6349400"/>
            <a:ext cx="1152434" cy="266037"/>
          </a:xfrm>
          <a:prstGeom prst="rect">
            <a:avLst/>
          </a:prstGeom>
          <a:noFill/>
        </p:spPr>
        <p:txBody>
          <a:bodyPr vert="horz" wrap="none" lIns="111063" tIns="55532" rIns="111063" bIns="55532" rtlCol="0">
            <a:spAutoFit/>
          </a:bodyPr>
          <a:lstStyle/>
          <a:p>
            <a:r>
              <a:rPr lang="en-GB" sz="1000" b="1" dirty="0" smtClean="0">
                <a:solidFill>
                  <a:srgbClr val="FFFFFF"/>
                </a:solidFill>
              </a:rPr>
              <a:t>WORKING DRAFT</a:t>
            </a:r>
            <a:endParaRPr lang="ru-RU" sz="1000" b="1" dirty="0">
              <a:solidFill>
                <a:srgbClr val="FFFFFF"/>
              </a:solidFill>
            </a:endParaRPr>
          </a:p>
        </p:txBody>
      </p:sp>
      <p:sp>
        <p:nvSpPr>
          <p:cNvPr id="4" name="Working Draft" hidden="1"/>
          <p:cNvSpPr txBox="1"/>
          <p:nvPr userDrawn="1"/>
        </p:nvSpPr>
        <p:spPr>
          <a:xfrm>
            <a:off x="8034409" y="6478980"/>
            <a:ext cx="3348548" cy="266037"/>
          </a:xfrm>
          <a:prstGeom prst="rect">
            <a:avLst/>
          </a:prstGeom>
          <a:noFill/>
        </p:spPr>
        <p:txBody>
          <a:bodyPr vert="horz" wrap="none" lIns="111063" tIns="55532" rIns="111063" bIns="55532" rtlCol="0">
            <a:spAutoFit/>
          </a:bodyPr>
          <a:lstStyle/>
          <a:p>
            <a:r>
              <a:rPr lang="en-US" sz="1000" dirty="0" smtClean="0">
                <a:solidFill>
                  <a:srgbClr val="FFFFFF"/>
                </a:solidFill>
              </a:rPr>
              <a:t>Last Modified 28/04/2017 17:22 Central Asia Standard Time</a:t>
            </a:r>
            <a:endParaRPr lang="ru-RU" sz="1000" dirty="0">
              <a:solidFill>
                <a:srgbClr val="FFFFFF"/>
              </a:solidFill>
            </a:endParaRPr>
          </a:p>
        </p:txBody>
      </p:sp>
      <p:sp>
        <p:nvSpPr>
          <p:cNvPr id="6" name="Printed" hidden="1"/>
          <p:cNvSpPr txBox="1"/>
          <p:nvPr userDrawn="1"/>
        </p:nvSpPr>
        <p:spPr>
          <a:xfrm>
            <a:off x="8034409" y="6608559"/>
            <a:ext cx="2853220" cy="266037"/>
          </a:xfrm>
          <a:prstGeom prst="rect">
            <a:avLst/>
          </a:prstGeom>
          <a:noFill/>
        </p:spPr>
        <p:txBody>
          <a:bodyPr vert="horz" wrap="none" lIns="111063" tIns="55532" rIns="111063" bIns="55532" rtlCol="0">
            <a:spAutoFit/>
          </a:bodyPr>
          <a:lstStyle/>
          <a:p>
            <a:r>
              <a:rPr lang="en-US" sz="1000" dirty="0" smtClean="0">
                <a:solidFill>
                  <a:srgbClr val="FFFFFF"/>
                </a:solidFill>
              </a:rPr>
              <a:t>Printed 4-сәу-17 14:11 Central Asia Standard Time</a:t>
            </a:r>
            <a:endParaRPr lang="ru-RU" sz="1000" dirty="0">
              <a:solidFill>
                <a:srgbClr val="FFFFFF"/>
              </a:solidFill>
            </a:endParaRPr>
          </a:p>
        </p:txBody>
      </p:sp>
      <p:sp>
        <p:nvSpPr>
          <p:cNvPr id="5" name="doc id"/>
          <p:cNvSpPr txBox="1"/>
          <p:nvPr userDrawn="1"/>
        </p:nvSpPr>
        <p:spPr>
          <a:xfrm>
            <a:off x="11846369" y="64790"/>
            <a:ext cx="65" cy="153888"/>
          </a:xfrm>
          <a:prstGeom prst="rect">
            <a:avLst/>
          </a:prstGeom>
          <a:noFill/>
        </p:spPr>
        <p:txBody>
          <a:bodyPr vert="horz" wrap="none" lIns="0" tIns="0" rIns="0" bIns="0" rtlCol="0">
            <a:spAutoFit/>
          </a:bodyPr>
          <a:lstStyle/>
          <a:p>
            <a:pPr algn="r"/>
            <a:endParaRPr lang="ru-RU" sz="10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015872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="" xmlns:p15="http://schemas.microsoft.com/office/powerpoint/2012/main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32958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68475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7542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688020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715091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243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744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948E41-94A4-422C-8A3B-0E7522366C9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179213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E948E41-94A4-422C-8A3B-0E7522366C96}" type="datetimeFigureOut">
              <a:rPr lang="ru-RU" smtClean="0"/>
              <a:pPr/>
              <a:t>30.04.2020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3499C-F4B6-4266-A042-5A360B29DB8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17431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2.xml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emf"/><Relationship Id="rId5" Type="http://schemas.openxmlformats.org/officeDocument/2006/relationships/oleObject" Target="../embeddings/oleObject2.bin"/><Relationship Id="rId4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ct 3" hidden="1"/>
          <p:cNvGraphicFramePr>
            <a:graphicFrameLocks noChangeAspect="1"/>
          </p:cNvGraphicFramePr>
          <p:nvPr>
            <p:custDataLst>
              <p:tags r:id="rId2"/>
            </p:custDataLst>
            <p:extLst/>
          </p:nvPr>
        </p:nvGraphicFramePr>
        <p:xfrm>
          <a:off x="2161" y="1621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10" name="think-cell Slide" r:id="rId5" imgW="360" imgH="360" progId="">
                  <p:embed/>
                </p:oleObj>
              </mc:Choice>
              <mc:Fallback>
                <p:oleObj name="think-cell Slide" r:id="rId5" imgW="360" imgH="360" progId="">
                  <p:embed/>
                  <p:pic>
                    <p:nvPicPr>
                      <p:cNvPr id="0" name="Picture 1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61" y="1621"/>
                        <a:ext cx="215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Прямоугольник 5"/>
          <p:cNvSpPr/>
          <p:nvPr/>
        </p:nvSpPr>
        <p:spPr>
          <a:xfrm>
            <a:off x="3085967" y="302453"/>
            <a:ext cx="8610164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200" b="1" dirty="0">
                <a:solidFill>
                  <a:schemeClr val="bg1"/>
                </a:solidFill>
              </a:rPr>
              <a:t>О проектах НПА по аккредитации организаций здравоохранения, являющихся клиническими базами, клиниками организаций образования в области здравоохранения, университетским больницам, базами резидентуры</a:t>
            </a:r>
            <a:endParaRPr lang="ru-RU" sz="3200" b="1" dirty="0">
              <a:solidFill>
                <a:schemeClr val="bg1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2790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8"/>
            <a:ext cx="11036879" cy="682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ts val="1800"/>
              </a:spcBef>
            </a:pPr>
            <a:r>
              <a:rPr lang="ru-RU" sz="2800" b="1" dirty="0" smtClean="0">
                <a:solidFill>
                  <a:srgbClr val="C00000"/>
                </a:solidFill>
              </a:rPr>
              <a:t>Проект </a:t>
            </a:r>
            <a:r>
              <a:rPr lang="ru-RU" sz="2800" b="1" dirty="0">
                <a:solidFill>
                  <a:srgbClr val="C00000"/>
                </a:solidFill>
              </a:rPr>
              <a:t>приказа МЗ РК «Об утверждении правил аккредитации в области здравоохранения»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6822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873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0" y="697431"/>
            <a:ext cx="12192000" cy="6051058"/>
            <a:chOff x="0" y="807793"/>
            <a:chExt cx="12192000" cy="6051058"/>
          </a:xfrm>
        </p:grpSpPr>
        <p:sp>
          <p:nvSpPr>
            <p:cNvPr id="3" name="Прямая соединительная линия 2"/>
            <p:cNvSpPr/>
            <p:nvPr/>
          </p:nvSpPr>
          <p:spPr>
            <a:xfrm>
              <a:off x="0" y="879183"/>
              <a:ext cx="1219200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Полилиния 4"/>
            <p:cNvSpPr/>
            <p:nvPr/>
          </p:nvSpPr>
          <p:spPr>
            <a:xfrm>
              <a:off x="0" y="882067"/>
              <a:ext cx="2522015" cy="5899732"/>
            </a:xfrm>
            <a:custGeom>
              <a:avLst/>
              <a:gdLst>
                <a:gd name="connsiteX0" fmla="*/ 0 w 2522015"/>
                <a:gd name="connsiteY0" fmla="*/ 0 h 5899732"/>
                <a:gd name="connsiteX1" fmla="*/ 2522015 w 2522015"/>
                <a:gd name="connsiteY1" fmla="*/ 0 h 5899732"/>
                <a:gd name="connsiteX2" fmla="*/ 2522015 w 2522015"/>
                <a:gd name="connsiteY2" fmla="*/ 5899732 h 5899732"/>
                <a:gd name="connsiteX3" fmla="*/ 0 w 2522015"/>
                <a:gd name="connsiteY3" fmla="*/ 5899732 h 5899732"/>
                <a:gd name="connsiteX4" fmla="*/ 0 w 2522015"/>
                <a:gd name="connsiteY4" fmla="*/ 0 h 5899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22015" h="5899732">
                  <a:moveTo>
                    <a:pt x="0" y="0"/>
                  </a:moveTo>
                  <a:lnTo>
                    <a:pt x="2522015" y="0"/>
                  </a:lnTo>
                  <a:lnTo>
                    <a:pt x="2522015" y="5899732"/>
                  </a:lnTo>
                  <a:lnTo>
                    <a:pt x="0" y="58997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68580" rIns="0" bIns="68580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002060"/>
                  </a:solidFill>
                </a:rPr>
                <a:t>Глава 9 Порядок аккредитации медицинских организаций на основе внешней комплексной оценки на соответствие деятельности стандартам аккредитации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 а также требованиям, предъявляемым к </a:t>
              </a:r>
              <a:r>
                <a:rPr lang="ru-RU" sz="2000" b="1" dirty="0">
                  <a:solidFill>
                    <a:srgbClr val="00B050"/>
                  </a:solidFill>
                </a:rPr>
                <a:t>КБ, КОООЗ, УБ, БР</a:t>
              </a:r>
              <a:endParaRPr lang="ru-RU" sz="2000" b="1" kern="1200" dirty="0">
                <a:solidFill>
                  <a:srgbClr val="00B050"/>
                </a:solidFill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2570949" y="807793"/>
              <a:ext cx="9599437" cy="1595046"/>
            </a:xfrm>
            <a:custGeom>
              <a:avLst/>
              <a:gdLst>
                <a:gd name="connsiteX0" fmla="*/ 0 w 6806426"/>
                <a:gd name="connsiteY0" fmla="*/ 0 h 1595046"/>
                <a:gd name="connsiteX1" fmla="*/ 6806426 w 6806426"/>
                <a:gd name="connsiteY1" fmla="*/ 0 h 1595046"/>
                <a:gd name="connsiteX2" fmla="*/ 6806426 w 6806426"/>
                <a:gd name="connsiteY2" fmla="*/ 1595046 h 1595046"/>
                <a:gd name="connsiteX3" fmla="*/ 0 w 6806426"/>
                <a:gd name="connsiteY3" fmla="*/ 1595046 h 1595046"/>
                <a:gd name="connsiteX4" fmla="*/ 0 w 6806426"/>
                <a:gd name="connsiteY4" fmla="*/ 0 h 1595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06426" h="1595046">
                  <a:moveTo>
                    <a:pt x="0" y="0"/>
                  </a:moveTo>
                  <a:lnTo>
                    <a:pt x="6806426" y="0"/>
                  </a:lnTo>
                  <a:lnTo>
                    <a:pt x="6806426" y="1595046"/>
                  </a:lnTo>
                  <a:lnTo>
                    <a:pt x="0" y="159504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indent="173038">
                <a:lnSpc>
                  <a:spcPct val="95000"/>
                </a:lnSpc>
              </a:pPr>
              <a:r>
                <a:rPr lang="ru-RU" dirty="0" smtClean="0"/>
                <a:t>82. … </a:t>
              </a:r>
            </a:p>
            <a:p>
              <a:pPr indent="173038">
                <a:lnSpc>
                  <a:spcPct val="95000"/>
                </a:lnSpc>
              </a:pPr>
              <a:r>
                <a:rPr lang="ru-RU" b="1" dirty="0">
                  <a:solidFill>
                    <a:srgbClr val="00B050"/>
                  </a:solidFill>
                </a:rPr>
                <a:t>При проведении внешней комплексной оценки </a:t>
              </a:r>
              <a:r>
                <a:rPr lang="ru-RU" b="1" dirty="0" smtClean="0">
                  <a:solidFill>
                    <a:srgbClr val="00B050"/>
                  </a:solidFill>
                </a:rPr>
                <a:t>МО, </a:t>
              </a:r>
              <a:r>
                <a:rPr lang="ru-RU" b="1" dirty="0">
                  <a:solidFill>
                    <a:srgbClr val="00B050"/>
                  </a:solidFill>
                </a:rPr>
                <a:t>претендующих на получение статуса  </a:t>
              </a:r>
              <a:r>
                <a:rPr lang="ru-RU" b="1" dirty="0" smtClean="0">
                  <a:solidFill>
                    <a:srgbClr val="00B050"/>
                  </a:solidFill>
                </a:rPr>
                <a:t>КБ, КОООЗ, УБ, БР, </a:t>
              </a:r>
              <a:r>
                <a:rPr lang="ru-RU" b="1" dirty="0">
                  <a:solidFill>
                    <a:srgbClr val="00B050"/>
                  </a:solidFill>
                </a:rPr>
                <a:t>проводится также опрос руководства организации образования. Эксперты проводят опрос первого руководителя организации образования и (или) </a:t>
              </a:r>
              <a:r>
                <a:rPr lang="ru-RU" b="1" dirty="0">
                  <a:solidFill>
                    <a:schemeClr val="accent2">
                      <a:lumMod val="50000"/>
                    </a:schemeClr>
                  </a:solidFill>
                </a:rPr>
                <a:t>его заместителей, а также руководителей отделений, факультетов, клинических кафедр, учебных центров и кабинетов, расположенных на базе </a:t>
              </a:r>
              <a:r>
                <a:rPr lang="ru-RU" b="1" dirty="0" smtClean="0">
                  <a:solidFill>
                    <a:schemeClr val="accent2">
                      <a:lumMod val="50000"/>
                    </a:schemeClr>
                  </a:solidFill>
                </a:rPr>
                <a:t>МО</a:t>
              </a:r>
              <a:r>
                <a:rPr lang="ru-RU" b="1" dirty="0" smtClean="0">
                  <a:solidFill>
                    <a:srgbClr val="00B050"/>
                  </a:solidFill>
                </a:rPr>
                <a:t>. </a:t>
              </a:r>
              <a:r>
                <a:rPr lang="ru-RU" b="1" dirty="0">
                  <a:solidFill>
                    <a:srgbClr val="00B050"/>
                  </a:solidFill>
                </a:rPr>
                <a:t>Опрос руководства организации образования включает вопросы, касающиеся организации клинической подготовки на базе </a:t>
              </a:r>
              <a:r>
                <a:rPr lang="ru-RU" b="1" dirty="0" smtClean="0">
                  <a:solidFill>
                    <a:srgbClr val="00B050"/>
                  </a:solidFill>
                </a:rPr>
                <a:t>МО, </a:t>
              </a:r>
              <a:r>
                <a:rPr lang="ru-RU" b="1" dirty="0">
                  <a:solidFill>
                    <a:schemeClr val="accent2">
                      <a:lumMod val="50000"/>
                    </a:schemeClr>
                  </a:solidFill>
                </a:rPr>
                <a:t>соответствия профиля клинической работы и коечного фонда программами обучения, предоставления необходимых условий и ресурсов (учебных комнат, раздевалок, интернета), </a:t>
              </a:r>
              <a:r>
                <a:rPr lang="ru-RU" b="1" dirty="0" smtClean="0">
                  <a:solidFill>
                    <a:srgbClr val="00B050"/>
                  </a:solidFill>
                </a:rPr>
                <a:t>допуска </a:t>
              </a:r>
              <a:r>
                <a:rPr lang="ru-RU" b="1" dirty="0">
                  <a:solidFill>
                    <a:schemeClr val="accent2">
                      <a:lumMod val="50000"/>
                    </a:schemeClr>
                  </a:solidFill>
                </a:rPr>
                <a:t>преподавателей специальных клинических дисциплин, </a:t>
              </a:r>
              <a:r>
                <a:rPr lang="ru-RU" b="1" dirty="0" smtClean="0">
                  <a:solidFill>
                    <a:srgbClr val="00B050"/>
                  </a:solidFill>
                </a:rPr>
                <a:t>сотрудников </a:t>
              </a:r>
              <a:r>
                <a:rPr lang="ru-RU" b="1" dirty="0">
                  <a:solidFill>
                    <a:srgbClr val="00B050"/>
                  </a:solidFill>
                </a:rPr>
                <a:t>кафедр, студентов, интернов и резидентов к клинической практике. Члены экспертной группы для подтверждения или уточнения информации, полученной при обзоре документов, проводят </a:t>
              </a:r>
              <a:r>
                <a:rPr lang="ru-RU" b="1" dirty="0" smtClean="0">
                  <a:solidFill>
                    <a:srgbClr val="00B050"/>
                  </a:solidFill>
                </a:rPr>
                <a:t>опрос  </a:t>
              </a:r>
              <a:r>
                <a:rPr lang="ru-RU" b="1" dirty="0">
                  <a:solidFill>
                    <a:schemeClr val="accent2">
                      <a:lumMod val="50000"/>
                    </a:schemeClr>
                  </a:solidFill>
                </a:rPr>
                <a:t>преподавателей специальных клинических дисциплин, </a:t>
              </a:r>
              <a:r>
                <a:rPr lang="ru-RU" b="1" dirty="0" smtClean="0">
                  <a:solidFill>
                    <a:srgbClr val="00B050"/>
                  </a:solidFill>
                </a:rPr>
                <a:t>персонала </a:t>
              </a:r>
              <a:r>
                <a:rPr lang="ru-RU" b="1" dirty="0">
                  <a:solidFill>
                    <a:srgbClr val="00B050"/>
                  </a:solidFill>
                </a:rPr>
                <a:t>клинических кафедр, студентов, интернов и резидентов, а также пациентов.</a:t>
              </a:r>
              <a:r>
                <a:rPr lang="en-US" b="1" dirty="0">
                  <a:solidFill>
                    <a:srgbClr val="00B050"/>
                  </a:solidFill>
                </a:rPr>
                <a:t> </a:t>
              </a:r>
              <a:endParaRPr lang="ru-RU" dirty="0">
                <a:solidFill>
                  <a:srgbClr val="00B050"/>
                </a:solidFill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2568235" y="4601755"/>
              <a:ext cx="9599437" cy="2257096"/>
            </a:xfrm>
            <a:custGeom>
              <a:avLst/>
              <a:gdLst>
                <a:gd name="connsiteX0" fmla="*/ 0 w 9599437"/>
                <a:gd name="connsiteY0" fmla="*/ 0 h 2397303"/>
                <a:gd name="connsiteX1" fmla="*/ 9599437 w 9599437"/>
                <a:gd name="connsiteY1" fmla="*/ 0 h 2397303"/>
                <a:gd name="connsiteX2" fmla="*/ 9599437 w 9599437"/>
                <a:gd name="connsiteY2" fmla="*/ 2397303 h 2397303"/>
                <a:gd name="connsiteX3" fmla="*/ 0 w 9599437"/>
                <a:gd name="connsiteY3" fmla="*/ 2397303 h 2397303"/>
                <a:gd name="connsiteX4" fmla="*/ 0 w 9599437"/>
                <a:gd name="connsiteY4" fmla="*/ 0 h 2397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99437" h="2397303">
                  <a:moveTo>
                    <a:pt x="0" y="0"/>
                  </a:moveTo>
                  <a:lnTo>
                    <a:pt x="9599437" y="0"/>
                  </a:lnTo>
                  <a:lnTo>
                    <a:pt x="9599437" y="2397303"/>
                  </a:lnTo>
                  <a:lnTo>
                    <a:pt x="0" y="23973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indent="173038"/>
              <a:r>
                <a:rPr lang="ru-RU" dirty="0"/>
                <a:t>83. </a:t>
              </a:r>
              <a:r>
                <a:rPr lang="ru-RU" dirty="0">
                  <a:solidFill>
                    <a:srgbClr val="002060"/>
                  </a:solidFill>
                </a:rPr>
                <a:t>Применяются три вида </a:t>
              </a:r>
              <a:r>
                <a:rPr lang="ru-RU" dirty="0" err="1">
                  <a:solidFill>
                    <a:srgbClr val="002060"/>
                  </a:solidFill>
                </a:rPr>
                <a:t>трейсера</a:t>
              </a:r>
              <a:r>
                <a:rPr lang="ru-RU" dirty="0" smtClean="0">
                  <a:solidFill>
                    <a:srgbClr val="002060"/>
                  </a:solidFill>
                </a:rPr>
                <a:t>: 1</a:t>
              </a:r>
              <a:r>
                <a:rPr lang="ru-RU" dirty="0">
                  <a:solidFill>
                    <a:srgbClr val="002060"/>
                  </a:solidFill>
                </a:rPr>
                <a:t>) индивидуальный</a:t>
              </a:r>
              <a:r>
                <a:rPr lang="ru-RU" dirty="0" smtClean="0">
                  <a:solidFill>
                    <a:srgbClr val="002060"/>
                  </a:solidFill>
                </a:rPr>
                <a:t>; 2</a:t>
              </a:r>
              <a:r>
                <a:rPr lang="ru-RU" dirty="0">
                  <a:solidFill>
                    <a:srgbClr val="002060"/>
                  </a:solidFill>
                </a:rPr>
                <a:t>) системный</a:t>
              </a:r>
              <a:r>
                <a:rPr lang="ru-RU" dirty="0" smtClean="0">
                  <a:solidFill>
                    <a:srgbClr val="002060"/>
                  </a:solidFill>
                </a:rPr>
                <a:t>; 3</a:t>
              </a:r>
              <a:r>
                <a:rPr lang="ru-RU" dirty="0">
                  <a:solidFill>
                    <a:srgbClr val="002060"/>
                  </a:solidFill>
                </a:rPr>
                <a:t>) профильный.</a:t>
              </a:r>
            </a:p>
            <a:p>
              <a:pPr indent="173038"/>
              <a:r>
                <a:rPr lang="ru-RU" dirty="0">
                  <a:solidFill>
                    <a:srgbClr val="002060"/>
                  </a:solidFill>
                </a:rPr>
                <a:t>Один </a:t>
              </a:r>
              <a:r>
                <a:rPr lang="ru-RU" dirty="0" err="1">
                  <a:solidFill>
                    <a:srgbClr val="002060"/>
                  </a:solidFill>
                </a:rPr>
                <a:t>трейсер</a:t>
              </a:r>
              <a:r>
                <a:rPr lang="ru-RU" dirty="0">
                  <a:solidFill>
                    <a:srgbClr val="002060"/>
                  </a:solidFill>
                </a:rPr>
                <a:t> длится от 1 до 3 часов.</a:t>
              </a:r>
            </a:p>
            <a:p>
              <a:pPr indent="173038"/>
              <a:r>
                <a:rPr lang="ru-RU" dirty="0">
                  <a:solidFill>
                    <a:srgbClr val="002060"/>
                  </a:solidFill>
                </a:rPr>
                <a:t>В ходе индивидуального </a:t>
              </a:r>
              <a:r>
                <a:rPr lang="ru-RU" dirty="0" err="1">
                  <a:solidFill>
                    <a:srgbClr val="002060"/>
                  </a:solidFill>
                </a:rPr>
                <a:t>трейсера</a:t>
              </a:r>
              <a:r>
                <a:rPr lang="ru-RU" dirty="0">
                  <a:solidFill>
                    <a:srgbClr val="002060"/>
                  </a:solidFill>
                </a:rPr>
                <a:t> прослеживаются все этапы лечения и ухода за конкретным пациентом через обзор медицинской документации и опрос вовлеченных в его уход работников медицинской организации</a:t>
              </a:r>
              <a:r>
                <a:rPr lang="ru-RU" b="1" dirty="0">
                  <a:solidFill>
                    <a:srgbClr val="00B050"/>
                  </a:solidFill>
                </a:rPr>
                <a:t>, а в  медицинских организациях, претендующих на получение статуса КБ, КОООЗ, УБ, </a:t>
              </a:r>
              <a:r>
                <a:rPr lang="ru-RU" b="1" dirty="0" smtClean="0">
                  <a:solidFill>
                    <a:srgbClr val="00B050"/>
                  </a:solidFill>
                </a:rPr>
                <a:t>БР – </a:t>
              </a:r>
              <a:r>
                <a:rPr lang="ru-RU" b="1" dirty="0">
                  <a:solidFill>
                    <a:srgbClr val="00B050"/>
                  </a:solidFill>
                </a:rPr>
                <a:t>также опрос </a:t>
              </a:r>
              <a:r>
                <a:rPr lang="ru-RU" b="1" dirty="0">
                  <a:solidFill>
                    <a:schemeClr val="accent2">
                      <a:lumMod val="50000"/>
                    </a:schemeClr>
                  </a:solidFill>
                </a:rPr>
                <a:t>преподавателей специальных клинических дисциплин,</a:t>
              </a:r>
              <a:r>
                <a:rPr lang="ru-RU" b="1" dirty="0"/>
                <a:t> </a:t>
              </a:r>
              <a:r>
                <a:rPr lang="ru-RU" b="1" dirty="0" smtClean="0">
                  <a:solidFill>
                    <a:srgbClr val="00B050"/>
                  </a:solidFill>
                </a:rPr>
                <a:t>работников </a:t>
              </a:r>
              <a:r>
                <a:rPr lang="ru-RU" b="1" dirty="0">
                  <a:solidFill>
                    <a:srgbClr val="00B050"/>
                  </a:solidFill>
                </a:rPr>
                <a:t>клинических кафедр, </a:t>
              </a:r>
              <a:r>
                <a:rPr lang="ru-RU" b="1" dirty="0">
                  <a:solidFill>
                    <a:schemeClr val="accent2">
                      <a:lumMod val="50000"/>
                    </a:schemeClr>
                  </a:solidFill>
                </a:rPr>
                <a:t>центров и кабинетов  практического обучения, а также студентов, </a:t>
              </a:r>
              <a:r>
                <a:rPr lang="ru-RU" b="1" dirty="0" smtClean="0">
                  <a:solidFill>
                    <a:srgbClr val="00B050"/>
                  </a:solidFill>
                </a:rPr>
                <a:t>интернов </a:t>
              </a:r>
              <a:r>
                <a:rPr lang="ru-RU" b="1" dirty="0">
                  <a:solidFill>
                    <a:srgbClr val="00B050"/>
                  </a:solidFill>
                </a:rPr>
                <a:t>и резидентов.</a:t>
              </a:r>
              <a:r>
                <a:rPr lang="ru-RU" dirty="0">
                  <a:solidFill>
                    <a:srgbClr val="00B050"/>
                  </a:solidFill>
                </a:rPr>
                <a:t> </a:t>
              </a:r>
            </a:p>
          </p:txBody>
        </p:sp>
      </p:grpSp>
      <p:sp>
        <p:nvSpPr>
          <p:cNvPr id="15" name="Прямая соединительная линия 14"/>
          <p:cNvSpPr/>
          <p:nvPr/>
        </p:nvSpPr>
        <p:spPr>
          <a:xfrm flipV="1">
            <a:off x="2476132" y="4482206"/>
            <a:ext cx="950234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72278992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8"/>
            <a:ext cx="11036879" cy="682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ts val="1800"/>
              </a:spcBef>
            </a:pPr>
            <a:r>
              <a:rPr lang="ru-RU" sz="2800" b="1" dirty="0" smtClean="0">
                <a:solidFill>
                  <a:srgbClr val="C00000"/>
                </a:solidFill>
              </a:rPr>
              <a:t>Проект </a:t>
            </a:r>
            <a:r>
              <a:rPr lang="ru-RU" sz="2800" b="1" dirty="0">
                <a:solidFill>
                  <a:srgbClr val="C00000"/>
                </a:solidFill>
              </a:rPr>
              <a:t>приказа МЗ РК «Об утверждении правил аккредитации в области здравоохранения»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6822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873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0" y="768821"/>
            <a:ext cx="12192000" cy="5902616"/>
            <a:chOff x="0" y="879183"/>
            <a:chExt cx="12192000" cy="5902616"/>
          </a:xfrm>
        </p:grpSpPr>
        <p:sp>
          <p:nvSpPr>
            <p:cNvPr id="3" name="Прямая соединительная линия 2"/>
            <p:cNvSpPr/>
            <p:nvPr/>
          </p:nvSpPr>
          <p:spPr>
            <a:xfrm>
              <a:off x="0" y="879183"/>
              <a:ext cx="1219200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Полилиния 4"/>
            <p:cNvSpPr/>
            <p:nvPr/>
          </p:nvSpPr>
          <p:spPr>
            <a:xfrm>
              <a:off x="0" y="882067"/>
              <a:ext cx="2522015" cy="5899732"/>
            </a:xfrm>
            <a:custGeom>
              <a:avLst/>
              <a:gdLst>
                <a:gd name="connsiteX0" fmla="*/ 0 w 2522015"/>
                <a:gd name="connsiteY0" fmla="*/ 0 h 5899732"/>
                <a:gd name="connsiteX1" fmla="*/ 2522015 w 2522015"/>
                <a:gd name="connsiteY1" fmla="*/ 0 h 5899732"/>
                <a:gd name="connsiteX2" fmla="*/ 2522015 w 2522015"/>
                <a:gd name="connsiteY2" fmla="*/ 5899732 h 5899732"/>
                <a:gd name="connsiteX3" fmla="*/ 0 w 2522015"/>
                <a:gd name="connsiteY3" fmla="*/ 5899732 h 5899732"/>
                <a:gd name="connsiteX4" fmla="*/ 0 w 2522015"/>
                <a:gd name="connsiteY4" fmla="*/ 0 h 5899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22015" h="5899732">
                  <a:moveTo>
                    <a:pt x="0" y="0"/>
                  </a:moveTo>
                  <a:lnTo>
                    <a:pt x="2522015" y="0"/>
                  </a:lnTo>
                  <a:lnTo>
                    <a:pt x="2522015" y="5899732"/>
                  </a:lnTo>
                  <a:lnTo>
                    <a:pt x="0" y="58997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68580" rIns="0" bIns="68580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002060"/>
                  </a:solidFill>
                </a:rPr>
                <a:t>Глава 9 Порядок аккредитации медицинских организаций на основе внешней комплексной оценки на соответствие деятельности стандартам аккредитации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 а также требованиям, предъявляемым к </a:t>
              </a:r>
              <a:r>
                <a:rPr lang="ru-RU" sz="2000" b="1" dirty="0">
                  <a:solidFill>
                    <a:srgbClr val="00B050"/>
                  </a:solidFill>
                </a:rPr>
                <a:t>КБ, КОООЗ, УБ, БР</a:t>
              </a: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2570949" y="902389"/>
              <a:ext cx="9599437" cy="1595046"/>
            </a:xfrm>
            <a:custGeom>
              <a:avLst/>
              <a:gdLst>
                <a:gd name="connsiteX0" fmla="*/ 0 w 6806426"/>
                <a:gd name="connsiteY0" fmla="*/ 0 h 1595046"/>
                <a:gd name="connsiteX1" fmla="*/ 6806426 w 6806426"/>
                <a:gd name="connsiteY1" fmla="*/ 0 h 1595046"/>
                <a:gd name="connsiteX2" fmla="*/ 6806426 w 6806426"/>
                <a:gd name="connsiteY2" fmla="*/ 1595046 h 1595046"/>
                <a:gd name="connsiteX3" fmla="*/ 0 w 6806426"/>
                <a:gd name="connsiteY3" fmla="*/ 1595046 h 1595046"/>
                <a:gd name="connsiteX4" fmla="*/ 0 w 6806426"/>
                <a:gd name="connsiteY4" fmla="*/ 0 h 1595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06426" h="1595046">
                  <a:moveTo>
                    <a:pt x="0" y="0"/>
                  </a:moveTo>
                  <a:lnTo>
                    <a:pt x="6806426" y="0"/>
                  </a:lnTo>
                  <a:lnTo>
                    <a:pt x="6806426" y="1595046"/>
                  </a:lnTo>
                  <a:lnTo>
                    <a:pt x="0" y="159504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indent="173038">
                <a:lnSpc>
                  <a:spcPct val="95000"/>
                </a:lnSpc>
              </a:pPr>
              <a:r>
                <a:rPr lang="ru-RU" sz="2000" dirty="0" smtClean="0">
                  <a:solidFill>
                    <a:srgbClr val="002060"/>
                  </a:solidFill>
                </a:rPr>
                <a:t>83. …</a:t>
              </a:r>
            </a:p>
            <a:p>
              <a:pPr lvl="0" indent="173038">
                <a:lnSpc>
                  <a:spcPct val="95000"/>
                </a:lnSpc>
              </a:pPr>
              <a:r>
                <a:rPr lang="ru-RU" sz="2000" dirty="0" smtClean="0">
                  <a:solidFill>
                    <a:srgbClr val="002060"/>
                  </a:solidFill>
                </a:rPr>
                <a:t>В </a:t>
              </a:r>
              <a:r>
                <a:rPr lang="ru-RU" sz="2000" dirty="0">
                  <a:solidFill>
                    <a:srgbClr val="002060"/>
                  </a:solidFill>
                </a:rPr>
                <a:t>ходе профильного </a:t>
              </a:r>
              <a:r>
                <a:rPr lang="ru-RU" sz="2000" dirty="0" err="1">
                  <a:solidFill>
                    <a:srgbClr val="002060"/>
                  </a:solidFill>
                </a:rPr>
                <a:t>трейсера</a:t>
              </a:r>
              <a:r>
                <a:rPr lang="ru-RU" sz="2000" dirty="0">
                  <a:solidFill>
                    <a:srgbClr val="002060"/>
                  </a:solidFill>
                </a:rPr>
                <a:t> оценивается область работы, специфичная для данного вида медицинской организации</a:t>
              </a:r>
              <a:r>
                <a:rPr lang="ru-RU" sz="2000" b="1" dirty="0">
                  <a:solidFill>
                    <a:srgbClr val="00B050"/>
                  </a:solidFill>
                </a:rPr>
                <a:t>, а в  </a:t>
              </a:r>
              <a:r>
                <a:rPr lang="ru-RU" sz="2000" b="1" dirty="0" smtClean="0">
                  <a:solidFill>
                    <a:srgbClr val="00B050"/>
                  </a:solidFill>
                </a:rPr>
                <a:t>МО, </a:t>
              </a:r>
              <a:r>
                <a:rPr lang="ru-RU" sz="2000" b="1" dirty="0">
                  <a:solidFill>
                    <a:srgbClr val="00B050"/>
                  </a:solidFill>
                </a:rPr>
                <a:t>претендующих на получение статуса  КБ, КОООЗ, УБ, </a:t>
              </a:r>
              <a:r>
                <a:rPr lang="ru-RU" sz="2000" b="1" dirty="0" smtClean="0">
                  <a:solidFill>
                    <a:srgbClr val="00B050"/>
                  </a:solidFill>
                </a:rPr>
                <a:t>БР – </a:t>
              </a:r>
              <a:r>
                <a:rPr lang="ru-RU" sz="2000" b="1" dirty="0">
                  <a:solidFill>
                    <a:srgbClr val="00B050"/>
                  </a:solidFill>
                </a:rPr>
                <a:t>также оцениваются условия для клинической подготовки обучающихся организаций образования (студентов, интернов и резидентов). </a:t>
              </a:r>
              <a:r>
                <a:rPr lang="ru-RU" sz="2000" dirty="0">
                  <a:solidFill>
                    <a:srgbClr val="002060"/>
                  </a:solidFill>
                </a:rPr>
                <a:t>Этот вид </a:t>
              </a:r>
              <a:r>
                <a:rPr lang="ru-RU" sz="2000" dirty="0" err="1">
                  <a:solidFill>
                    <a:srgbClr val="002060"/>
                  </a:solidFill>
                </a:rPr>
                <a:t>трейсера</a:t>
              </a:r>
              <a:r>
                <a:rPr lang="ru-RU" sz="2000" dirty="0">
                  <a:solidFill>
                    <a:srgbClr val="002060"/>
                  </a:solidFill>
                </a:rPr>
                <a:t> используется экспертами для анализа уникальных характеристик и актуальных вопросов оцениваемой </a:t>
              </a:r>
              <a:r>
                <a:rPr lang="ru-RU" sz="2000" dirty="0" smtClean="0">
                  <a:solidFill>
                    <a:srgbClr val="002060"/>
                  </a:solidFill>
                </a:rPr>
                <a:t>МО. </a:t>
              </a:r>
              <a:r>
                <a:rPr lang="ru-RU" sz="2000" dirty="0">
                  <a:solidFill>
                    <a:srgbClr val="002060"/>
                  </a:solidFill>
                </a:rPr>
                <a:t>Цель профильного </a:t>
              </a:r>
              <a:r>
                <a:rPr lang="ru-RU" sz="2000" dirty="0" err="1">
                  <a:solidFill>
                    <a:srgbClr val="002060"/>
                  </a:solidFill>
                </a:rPr>
                <a:t>трейсера</a:t>
              </a:r>
              <a:r>
                <a:rPr lang="ru-RU" sz="2000" dirty="0">
                  <a:solidFill>
                    <a:srgbClr val="002060"/>
                  </a:solidFill>
                </a:rPr>
                <a:t> заключается в выявлении проблем безопасности пациента на различных этапах оказываемой медицинской помощи</a:t>
              </a:r>
              <a:r>
                <a:rPr lang="ru-RU" sz="2000" b="1" dirty="0">
                  <a:solidFill>
                    <a:srgbClr val="00B050"/>
                  </a:solidFill>
                </a:rPr>
                <a:t>, в том числе в рамках клинической подготовки обучающихся организаций образования (студентов, интернов и резидентов)</a:t>
              </a:r>
              <a:r>
                <a:rPr lang="ru-RU" sz="2000" dirty="0">
                  <a:solidFill>
                    <a:srgbClr val="00B050"/>
                  </a:solidFill>
                </a:rPr>
                <a:t>.</a:t>
              </a: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2524677" y="3930405"/>
              <a:ext cx="9599437" cy="2551845"/>
            </a:xfrm>
            <a:custGeom>
              <a:avLst/>
              <a:gdLst>
                <a:gd name="connsiteX0" fmla="*/ 0 w 9599437"/>
                <a:gd name="connsiteY0" fmla="*/ 0 h 2397303"/>
                <a:gd name="connsiteX1" fmla="*/ 9599437 w 9599437"/>
                <a:gd name="connsiteY1" fmla="*/ 0 h 2397303"/>
                <a:gd name="connsiteX2" fmla="*/ 9599437 w 9599437"/>
                <a:gd name="connsiteY2" fmla="*/ 2397303 h 2397303"/>
                <a:gd name="connsiteX3" fmla="*/ 0 w 9599437"/>
                <a:gd name="connsiteY3" fmla="*/ 2397303 h 2397303"/>
                <a:gd name="connsiteX4" fmla="*/ 0 w 9599437"/>
                <a:gd name="connsiteY4" fmla="*/ 0 h 2397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99437" h="2397303">
                  <a:moveTo>
                    <a:pt x="0" y="0"/>
                  </a:moveTo>
                  <a:lnTo>
                    <a:pt x="9599437" y="0"/>
                  </a:lnTo>
                  <a:lnTo>
                    <a:pt x="9599437" y="2397303"/>
                  </a:lnTo>
                  <a:lnTo>
                    <a:pt x="0" y="23973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indent="173038">
                <a:lnSpc>
                  <a:spcPct val="95000"/>
                </a:lnSpc>
              </a:pPr>
              <a:r>
                <a:rPr lang="ru-RU" sz="2000" dirty="0"/>
                <a:t>94. Комиссия по аккредитации по итогам внешней комплексной оценки рекомендует аккредитующему органу при принятии решения учесть следующие результаты оценки</a:t>
              </a:r>
              <a:r>
                <a:rPr lang="ru-RU" sz="2000" dirty="0" smtClean="0"/>
                <a:t>:</a:t>
              </a:r>
            </a:p>
            <a:p>
              <a:pPr indent="173038">
                <a:lnSpc>
                  <a:spcPct val="95000"/>
                </a:lnSpc>
              </a:pPr>
              <a:r>
                <a:rPr lang="kk-KZ" sz="2000" b="1" dirty="0">
                  <a:solidFill>
                    <a:srgbClr val="00B050"/>
                  </a:solidFill>
                </a:rPr>
                <a:t>Также при необходимости (если </a:t>
              </a:r>
              <a:r>
                <a:rPr lang="kk-KZ" sz="2000" b="1" dirty="0" smtClean="0">
                  <a:solidFill>
                    <a:srgbClr val="00B050"/>
                  </a:solidFill>
                </a:rPr>
                <a:t>МО проходила </a:t>
              </a:r>
              <a:r>
                <a:rPr lang="kk-KZ" sz="2000" b="1" dirty="0">
                  <a:solidFill>
                    <a:srgbClr val="00B050"/>
                  </a:solidFill>
                </a:rPr>
                <a:t>оценку на соответсвие </a:t>
              </a:r>
              <a:r>
                <a:rPr lang="ru-RU" sz="2000" b="1" dirty="0">
                  <a:solidFill>
                    <a:srgbClr val="00B050"/>
                  </a:solidFill>
                </a:rPr>
                <a:t>требованиям, предъявляемым к КБ, КОООЗ, УБ, </a:t>
              </a:r>
              <a:r>
                <a:rPr lang="ru-RU" sz="2000" b="1" dirty="0" smtClean="0">
                  <a:solidFill>
                    <a:srgbClr val="00B050"/>
                  </a:solidFill>
                </a:rPr>
                <a:t>БР) </a:t>
              </a:r>
              <a:r>
                <a:rPr lang="ru-RU" sz="2000" b="1" dirty="0">
                  <a:solidFill>
                    <a:srgbClr val="00B050"/>
                  </a:solidFill>
                </a:rPr>
                <a:t>аккредитующий орган принимает решение о соответствии </a:t>
              </a:r>
              <a:r>
                <a:rPr lang="ru-RU" sz="2000" b="1" dirty="0" smtClean="0">
                  <a:solidFill>
                    <a:srgbClr val="00B050"/>
                  </a:solidFill>
                </a:rPr>
                <a:t>МО требованиям</a:t>
              </a:r>
              <a:r>
                <a:rPr lang="ru-RU" sz="2000" b="1" dirty="0">
                  <a:solidFill>
                    <a:srgbClr val="00B050"/>
                  </a:solidFill>
                </a:rPr>
                <a:t>, предъявляемым к:</a:t>
              </a:r>
              <a:endParaRPr lang="ru-RU" sz="2000" dirty="0">
                <a:solidFill>
                  <a:srgbClr val="00B050"/>
                </a:solidFill>
              </a:endParaRPr>
            </a:p>
            <a:p>
              <a:pPr marL="342900" lvl="0" indent="-342900">
                <a:lnSpc>
                  <a:spcPct val="95000"/>
                </a:lnSpc>
                <a:buAutoNum type="arabicParenR"/>
              </a:pPr>
              <a:r>
                <a:rPr lang="ru-RU" sz="2000" b="1" dirty="0" smtClean="0">
                  <a:solidFill>
                    <a:srgbClr val="00B050"/>
                  </a:solidFill>
                </a:rPr>
                <a:t>клинической </a:t>
              </a:r>
              <a:r>
                <a:rPr lang="ru-RU" sz="2000" b="1" dirty="0">
                  <a:solidFill>
                    <a:srgbClr val="00B050"/>
                  </a:solidFill>
                </a:rPr>
                <a:t>базе, </a:t>
              </a:r>
              <a:endParaRPr lang="ru-RU" sz="2000" b="1" dirty="0" smtClean="0">
                <a:solidFill>
                  <a:srgbClr val="00B050"/>
                </a:solidFill>
              </a:endParaRPr>
            </a:p>
            <a:p>
              <a:pPr marL="342900" lvl="0" indent="-342900">
                <a:lnSpc>
                  <a:spcPct val="95000"/>
                </a:lnSpc>
                <a:buAutoNum type="arabicParenR"/>
              </a:pPr>
              <a:r>
                <a:rPr lang="ru-RU" sz="2000" b="1" dirty="0" smtClean="0">
                  <a:solidFill>
                    <a:srgbClr val="00B050"/>
                  </a:solidFill>
                </a:rPr>
                <a:t>клинике </a:t>
              </a:r>
              <a:r>
                <a:rPr lang="ru-RU" sz="2000" b="1" dirty="0">
                  <a:solidFill>
                    <a:srgbClr val="00B050"/>
                  </a:solidFill>
                </a:rPr>
                <a:t>организации образования в области здравоохранения, </a:t>
              </a:r>
              <a:endParaRPr lang="ru-RU" sz="2000" b="1" dirty="0" smtClean="0">
                <a:solidFill>
                  <a:srgbClr val="00B050"/>
                </a:solidFill>
              </a:endParaRPr>
            </a:p>
            <a:p>
              <a:pPr marL="342900" lvl="0" indent="-342900">
                <a:lnSpc>
                  <a:spcPct val="95000"/>
                </a:lnSpc>
                <a:buAutoNum type="arabicParenR"/>
              </a:pPr>
              <a:r>
                <a:rPr lang="ru-RU" sz="2000" b="1" dirty="0" smtClean="0">
                  <a:solidFill>
                    <a:srgbClr val="00B050"/>
                  </a:solidFill>
                </a:rPr>
                <a:t>университетской </a:t>
              </a:r>
              <a:r>
                <a:rPr lang="ru-RU" sz="2000" b="1" dirty="0">
                  <a:solidFill>
                    <a:srgbClr val="00B050"/>
                  </a:solidFill>
                </a:rPr>
                <a:t>больнице, </a:t>
              </a:r>
              <a:endParaRPr lang="ru-RU" sz="2000" b="1" dirty="0" smtClean="0">
                <a:solidFill>
                  <a:srgbClr val="00B050"/>
                </a:solidFill>
              </a:endParaRPr>
            </a:p>
            <a:p>
              <a:pPr marL="342900" lvl="0" indent="-342900">
                <a:lnSpc>
                  <a:spcPct val="95000"/>
                </a:lnSpc>
                <a:buAutoNum type="arabicParenR"/>
              </a:pPr>
              <a:r>
                <a:rPr lang="ru-RU" sz="2000" b="1" dirty="0" smtClean="0">
                  <a:solidFill>
                    <a:srgbClr val="00B050"/>
                  </a:solidFill>
                </a:rPr>
                <a:t>базе </a:t>
              </a:r>
              <a:r>
                <a:rPr lang="ru-RU" sz="2000" b="1" dirty="0">
                  <a:solidFill>
                    <a:srgbClr val="00B050"/>
                  </a:solidFill>
                </a:rPr>
                <a:t>резидентуры.</a:t>
              </a:r>
              <a:endParaRPr lang="ru-RU" sz="2000" dirty="0">
                <a:solidFill>
                  <a:srgbClr val="00B050"/>
                </a:solidFill>
              </a:endParaRPr>
            </a:p>
            <a:p>
              <a:pPr indent="173038">
                <a:lnSpc>
                  <a:spcPct val="95000"/>
                </a:lnSpc>
              </a:pPr>
              <a:endParaRPr lang="ru-RU" sz="2000" dirty="0">
                <a:solidFill>
                  <a:srgbClr val="00B050"/>
                </a:solidFill>
              </a:endParaRPr>
            </a:p>
          </p:txBody>
        </p:sp>
      </p:grpSp>
      <p:sp>
        <p:nvSpPr>
          <p:cNvPr id="15" name="Прямая соединительная линия 14"/>
          <p:cNvSpPr/>
          <p:nvPr/>
        </p:nvSpPr>
        <p:spPr>
          <a:xfrm flipV="1">
            <a:off x="2587741" y="3820043"/>
            <a:ext cx="950234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8617395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Группа 1"/>
          <p:cNvGrpSpPr/>
          <p:nvPr/>
        </p:nvGrpSpPr>
        <p:grpSpPr>
          <a:xfrm>
            <a:off x="-6499" y="876300"/>
            <a:ext cx="12198499" cy="5768531"/>
            <a:chOff x="-6499" y="876300"/>
            <a:chExt cx="12198499" cy="5768531"/>
          </a:xfrm>
        </p:grpSpPr>
        <p:sp>
          <p:nvSpPr>
            <p:cNvPr id="3" name="Прямая соединительная линия 2"/>
            <p:cNvSpPr/>
            <p:nvPr/>
          </p:nvSpPr>
          <p:spPr>
            <a:xfrm>
              <a:off x="0" y="876300"/>
              <a:ext cx="1219200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Полилиния 4"/>
            <p:cNvSpPr/>
            <p:nvPr/>
          </p:nvSpPr>
          <p:spPr>
            <a:xfrm>
              <a:off x="0" y="877746"/>
              <a:ext cx="2460009" cy="2952750"/>
            </a:xfrm>
            <a:custGeom>
              <a:avLst/>
              <a:gdLst>
                <a:gd name="connsiteX0" fmla="*/ 0 w 1803035"/>
                <a:gd name="connsiteY0" fmla="*/ 0 h 2952750"/>
                <a:gd name="connsiteX1" fmla="*/ 1803035 w 1803035"/>
                <a:gd name="connsiteY1" fmla="*/ 0 h 2952750"/>
                <a:gd name="connsiteX2" fmla="*/ 1803035 w 1803035"/>
                <a:gd name="connsiteY2" fmla="*/ 2952750 h 2952750"/>
                <a:gd name="connsiteX3" fmla="*/ 0 w 1803035"/>
                <a:gd name="connsiteY3" fmla="*/ 2952750 h 2952750"/>
                <a:gd name="connsiteX4" fmla="*/ 0 w 1803035"/>
                <a:gd name="connsiteY4" fmla="*/ 0 h 2952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803035" h="2952750">
                  <a:moveTo>
                    <a:pt x="0" y="0"/>
                  </a:moveTo>
                  <a:lnTo>
                    <a:pt x="1803035" y="0"/>
                  </a:lnTo>
                  <a:lnTo>
                    <a:pt x="1803035" y="2952750"/>
                  </a:lnTo>
                  <a:lnTo>
                    <a:pt x="0" y="29527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6200" rIns="0" bIns="76200" numCol="1" spcCol="1270" anchor="t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002060"/>
                  </a:solidFill>
                </a:rPr>
                <a:t> Глава 2. Порядок </a:t>
              </a:r>
              <a:r>
                <a:rPr lang="ru-RU" sz="2000" b="1" kern="1200" dirty="0" err="1" smtClean="0">
                  <a:solidFill>
                    <a:srgbClr val="002060"/>
                  </a:solidFill>
                </a:rPr>
                <a:t>постаккредитацион-ного</a:t>
              </a:r>
              <a:r>
                <a:rPr lang="ru-RU" sz="2000" b="1" kern="1200" dirty="0" smtClean="0">
                  <a:solidFill>
                    <a:srgbClr val="002060"/>
                  </a:solidFill>
                </a:rPr>
                <a:t> мониторинга</a:t>
              </a:r>
              <a:endParaRPr lang="ru-RU" sz="20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2460010" y="876300"/>
              <a:ext cx="9725492" cy="1945443"/>
            </a:xfrm>
            <a:custGeom>
              <a:avLst/>
              <a:gdLst>
                <a:gd name="connsiteX0" fmla="*/ 0 w 10256915"/>
                <a:gd name="connsiteY0" fmla="*/ 0 h 1945443"/>
                <a:gd name="connsiteX1" fmla="*/ 10256915 w 10256915"/>
                <a:gd name="connsiteY1" fmla="*/ 0 h 1945443"/>
                <a:gd name="connsiteX2" fmla="*/ 10256915 w 10256915"/>
                <a:gd name="connsiteY2" fmla="*/ 1945443 h 1945443"/>
                <a:gd name="connsiteX3" fmla="*/ 0 w 10256915"/>
                <a:gd name="connsiteY3" fmla="*/ 1945443 h 1945443"/>
                <a:gd name="connsiteX4" fmla="*/ 0 w 10256915"/>
                <a:gd name="connsiteY4" fmla="*/ 0 h 19454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256915" h="1945443">
                  <a:moveTo>
                    <a:pt x="0" y="0"/>
                  </a:moveTo>
                  <a:lnTo>
                    <a:pt x="10256915" y="0"/>
                  </a:lnTo>
                  <a:lnTo>
                    <a:pt x="10256915" y="1945443"/>
                  </a:lnTo>
                  <a:lnTo>
                    <a:pt x="0" y="194544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marL="0" lvl="0" indent="266700" algn="l" defTabSz="889000">
                <a:spcBef>
                  <a:spcPct val="0"/>
                </a:spcBef>
                <a:spcAft>
                  <a:spcPts val="0"/>
                </a:spcAft>
              </a:pPr>
              <a:r>
                <a:rPr lang="ru-RU" sz="2000" kern="1200" dirty="0" smtClean="0">
                  <a:solidFill>
                    <a:srgbClr val="002060"/>
                  </a:solidFill>
                </a:rPr>
                <a:t>3.    </a:t>
              </a:r>
              <a:r>
                <a:rPr lang="ru-RU" sz="2000" kern="1200" dirty="0" err="1" smtClean="0">
                  <a:solidFill>
                    <a:srgbClr val="002060"/>
                  </a:solidFill>
                </a:rPr>
                <a:t>Постаккредитационному</a:t>
              </a:r>
              <a:r>
                <a:rPr lang="ru-RU" sz="2000" kern="1200" dirty="0" smtClean="0">
                  <a:solidFill>
                    <a:srgbClr val="002060"/>
                  </a:solidFill>
                </a:rPr>
                <a:t> мониторингу подлежат: </a:t>
              </a:r>
            </a:p>
            <a:p>
              <a:pPr lvl="0" indent="266700" defTabSz="889000">
                <a:spcBef>
                  <a:spcPct val="0"/>
                </a:spcBef>
              </a:pPr>
              <a:r>
                <a:rPr lang="ru-RU" sz="2000" kern="1200" dirty="0" smtClean="0">
                  <a:solidFill>
                    <a:srgbClr val="002060"/>
                  </a:solidFill>
                </a:rPr>
                <a:t>1) субъекты здравоохранения, осуществляющие аккредитацию медицинских организаций в целях признания соответствия оказываемых медицинских услуг установленным требованиям и стандартам в области здравоохранения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 а также соответствия МО требованиям, предъявляемым к </a:t>
              </a:r>
              <a:r>
                <a:rPr lang="ru-RU" sz="2000" b="1" dirty="0">
                  <a:solidFill>
                    <a:srgbClr val="00B050"/>
                  </a:solidFill>
                </a:rPr>
                <a:t>КБ, КОООЗ, УБ, </a:t>
              </a:r>
              <a:r>
                <a:rPr lang="ru-RU" sz="2000" b="1" dirty="0" smtClean="0">
                  <a:solidFill>
                    <a:srgbClr val="00B050"/>
                  </a:solidFill>
                </a:rPr>
                <a:t>БР</a:t>
              </a:r>
              <a:r>
                <a:rPr lang="ru-RU" sz="2000" kern="1200" dirty="0" smtClean="0">
                  <a:solidFill>
                    <a:srgbClr val="00B050"/>
                  </a:solidFill>
                </a:rPr>
                <a:t>;</a:t>
              </a:r>
              <a:endParaRPr lang="ru-RU" sz="2000" b="1" u="none" kern="1200" dirty="0">
                <a:solidFill>
                  <a:srgbClr val="00B050"/>
                </a:solidFill>
              </a:endParaRPr>
            </a:p>
          </p:txBody>
        </p:sp>
        <p:sp>
          <p:nvSpPr>
            <p:cNvPr id="14" name="Прямая соединительная линия 13"/>
            <p:cNvSpPr/>
            <p:nvPr/>
          </p:nvSpPr>
          <p:spPr>
            <a:xfrm>
              <a:off x="-6499" y="3166898"/>
              <a:ext cx="12192000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5" name="Полилиния 14"/>
            <p:cNvSpPr/>
            <p:nvPr/>
          </p:nvSpPr>
          <p:spPr>
            <a:xfrm>
              <a:off x="0" y="3308788"/>
              <a:ext cx="2460009" cy="2952750"/>
            </a:xfrm>
            <a:custGeom>
              <a:avLst/>
              <a:gdLst>
                <a:gd name="connsiteX0" fmla="*/ 0 w 2288381"/>
                <a:gd name="connsiteY0" fmla="*/ 0 h 2952750"/>
                <a:gd name="connsiteX1" fmla="*/ 2288381 w 2288381"/>
                <a:gd name="connsiteY1" fmla="*/ 0 h 2952750"/>
                <a:gd name="connsiteX2" fmla="*/ 2288381 w 2288381"/>
                <a:gd name="connsiteY2" fmla="*/ 2952750 h 2952750"/>
                <a:gd name="connsiteX3" fmla="*/ 0 w 2288381"/>
                <a:gd name="connsiteY3" fmla="*/ 2952750 h 2952750"/>
                <a:gd name="connsiteX4" fmla="*/ 0 w 2288381"/>
                <a:gd name="connsiteY4" fmla="*/ 0 h 29527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8381" h="2952750">
                  <a:moveTo>
                    <a:pt x="0" y="0"/>
                  </a:moveTo>
                  <a:lnTo>
                    <a:pt x="2288381" y="0"/>
                  </a:lnTo>
                  <a:lnTo>
                    <a:pt x="2288381" y="2952750"/>
                  </a:lnTo>
                  <a:lnTo>
                    <a:pt x="0" y="295275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60960" tIns="60960" rIns="60960" bIns="60960" numCol="1" spcCol="1270" anchor="t" anchorCtr="0">
              <a:noAutofit/>
            </a:bodyPr>
            <a:lstStyle/>
            <a:p>
              <a:pPr lvl="0"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002060"/>
                  </a:solidFill>
                </a:rPr>
                <a:t>5. Порядок проведения фокусной оценки и </a:t>
              </a:r>
              <a:r>
                <a:rPr lang="ru-RU" sz="2000" b="1" kern="1200" dirty="0" err="1" smtClean="0">
                  <a:solidFill>
                    <a:srgbClr val="002060"/>
                  </a:solidFill>
                </a:rPr>
                <a:t>постаккредитацион-ного</a:t>
              </a:r>
              <a:r>
                <a:rPr lang="ru-RU" sz="2000" b="1" kern="1200" dirty="0" smtClean="0">
                  <a:solidFill>
                    <a:srgbClr val="002060"/>
                  </a:solidFill>
                </a:rPr>
                <a:t> мониторинга аккредитованных медицинских организаций. </a:t>
              </a:r>
              <a:endParaRPr lang="ru-RU" sz="2000" kern="1200" dirty="0">
                <a:solidFill>
                  <a:srgbClr val="002060"/>
                </a:solidFill>
              </a:endParaRPr>
            </a:p>
          </p:txBody>
        </p:sp>
        <p:sp>
          <p:nvSpPr>
            <p:cNvPr id="16" name="Полилиния 15"/>
            <p:cNvSpPr/>
            <p:nvPr/>
          </p:nvSpPr>
          <p:spPr>
            <a:xfrm>
              <a:off x="2460009" y="3308788"/>
              <a:ext cx="9729549" cy="2681696"/>
            </a:xfrm>
            <a:custGeom>
              <a:avLst/>
              <a:gdLst>
                <a:gd name="connsiteX0" fmla="*/ 0 w 9729549"/>
                <a:gd name="connsiteY0" fmla="*/ 0 h 2681696"/>
                <a:gd name="connsiteX1" fmla="*/ 9729549 w 9729549"/>
                <a:gd name="connsiteY1" fmla="*/ 0 h 2681696"/>
                <a:gd name="connsiteX2" fmla="*/ 9729549 w 9729549"/>
                <a:gd name="connsiteY2" fmla="*/ 2681696 h 2681696"/>
                <a:gd name="connsiteX3" fmla="*/ 0 w 9729549"/>
                <a:gd name="connsiteY3" fmla="*/ 2681696 h 2681696"/>
                <a:gd name="connsiteX4" fmla="*/ 0 w 9729549"/>
                <a:gd name="connsiteY4" fmla="*/ 0 h 268169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729549" h="2681696">
                  <a:moveTo>
                    <a:pt x="0" y="0"/>
                  </a:moveTo>
                  <a:lnTo>
                    <a:pt x="9729549" y="0"/>
                  </a:lnTo>
                  <a:lnTo>
                    <a:pt x="9729549" y="2681696"/>
                  </a:lnTo>
                  <a:lnTo>
                    <a:pt x="0" y="268169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7150" tIns="57150" rIns="57150" bIns="57150" numCol="1" spcCol="1270" anchor="t" anchorCtr="0">
              <a:noAutofit/>
            </a:bodyPr>
            <a:lstStyle/>
            <a:p>
              <a:pPr lvl="0" indent="173038" algn="l" defTabSz="666750"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>
                  <a:solidFill>
                    <a:srgbClr val="002060"/>
                  </a:solidFill>
                </a:rPr>
                <a:t>При проведении аккредитации МО на соответствие стандартам аккредитации проводится фокусная оценка.</a:t>
              </a:r>
            </a:p>
            <a:p>
              <a:pPr lvl="0" indent="173038" algn="l" defTabSz="666750"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>
                  <a:solidFill>
                    <a:srgbClr val="002060"/>
                  </a:solidFill>
                </a:rPr>
                <a:t>Основанием для фокусной оценки МО является одно из следующих условий:</a:t>
              </a:r>
            </a:p>
            <a:p>
              <a:pPr lvl="0" indent="173038" algn="l" defTabSz="666750"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dirty="0" smtClean="0">
                  <a:solidFill>
                    <a:srgbClr val="002060"/>
                  </a:solidFill>
                </a:rPr>
                <a:t>…</a:t>
              </a:r>
              <a:endParaRPr lang="ru-RU" sz="2000" kern="1200" dirty="0" smtClean="0">
                <a:solidFill>
                  <a:srgbClr val="002060"/>
                </a:solidFill>
              </a:endParaRPr>
            </a:p>
            <a:p>
              <a:pPr indent="173038" defTabSz="666750"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00B050"/>
                  </a:solidFill>
                </a:rPr>
                <a:t>3) ненадлежащие условия</a:t>
              </a:r>
              <a:r>
                <a:rPr lang="ru-RU" sz="2000" b="1" kern="1200" dirty="0" smtClean="0">
                  <a:solidFill>
                    <a:schemeClr val="accent2">
                      <a:lumMod val="50000"/>
                    </a:schemeClr>
                  </a:solidFill>
                </a:rPr>
                <a:t> для 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клинической подготовки обучающихся организаций образования (студентов, интернов и резидентов) на </a:t>
              </a:r>
              <a:r>
                <a:rPr lang="ru-RU" sz="2000" b="1" dirty="0">
                  <a:solidFill>
                    <a:srgbClr val="00B050"/>
                  </a:solidFill>
                </a:rPr>
                <a:t>КБ,</a:t>
              </a:r>
              <a:r>
                <a:rPr lang="ru-RU" sz="2000" b="1" dirty="0">
                  <a:solidFill>
                    <a:schemeClr val="accent2">
                      <a:lumMod val="50000"/>
                    </a:schemeClr>
                  </a:solidFill>
                </a:rPr>
                <a:t> </a:t>
              </a:r>
              <a:r>
                <a:rPr lang="ru-RU" sz="2000" b="1" dirty="0" smtClean="0">
                  <a:solidFill>
                    <a:schemeClr val="accent2">
                      <a:lumMod val="50000"/>
                    </a:schemeClr>
                  </a:solidFill>
                </a:rPr>
                <a:t>в </a:t>
              </a:r>
              <a:r>
                <a:rPr lang="ru-RU" sz="2000" b="1" dirty="0" smtClean="0">
                  <a:solidFill>
                    <a:srgbClr val="00B050"/>
                  </a:solidFill>
                </a:rPr>
                <a:t>КОООЗ</a:t>
              </a:r>
              <a:r>
                <a:rPr lang="ru-RU" sz="2000" b="1" dirty="0">
                  <a:solidFill>
                    <a:srgbClr val="00B050"/>
                  </a:solidFill>
                </a:rPr>
                <a:t>, УБ, </a:t>
              </a:r>
              <a:r>
                <a:rPr lang="ru-RU" sz="2000" b="1" dirty="0" smtClean="0">
                  <a:solidFill>
                    <a:srgbClr val="00B050"/>
                  </a:solidFill>
                </a:rPr>
                <a:t>БР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 о чем стало известно аккредитующему органу;</a:t>
              </a:r>
              <a:endParaRPr lang="ru-RU" sz="2000" kern="1200" dirty="0">
                <a:solidFill>
                  <a:srgbClr val="00B050"/>
                </a:solidFill>
              </a:endParaRPr>
            </a:p>
          </p:txBody>
        </p:sp>
        <p:sp>
          <p:nvSpPr>
            <p:cNvPr id="17" name="Прямая соединительная линия 16"/>
            <p:cNvSpPr/>
            <p:nvPr/>
          </p:nvSpPr>
          <p:spPr>
            <a:xfrm>
              <a:off x="2288381" y="6644831"/>
              <a:ext cx="9153524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6" name="Прямоугольник 5"/>
          <p:cNvSpPr/>
          <p:nvPr/>
        </p:nvSpPr>
        <p:spPr>
          <a:xfrm>
            <a:off x="125925" y="41658"/>
            <a:ext cx="11036879" cy="682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60000"/>
              </a:lnSpc>
              <a:spcBef>
                <a:spcPts val="1800"/>
              </a:spcBef>
            </a:pPr>
            <a:r>
              <a:rPr lang="ru-RU" sz="2400" b="1" dirty="0" smtClean="0">
                <a:solidFill>
                  <a:srgbClr val="C00000"/>
                </a:solidFill>
              </a:rPr>
              <a:t>Проект </a:t>
            </a:r>
            <a:r>
              <a:rPr lang="ru-RU" sz="2400" b="1" dirty="0">
                <a:solidFill>
                  <a:srgbClr val="C00000"/>
                </a:solidFill>
              </a:rPr>
              <a:t>приказа МЗ РК </a:t>
            </a:r>
            <a:r>
              <a:rPr lang="ru-RU" sz="2400" b="1" dirty="0" smtClean="0">
                <a:solidFill>
                  <a:srgbClr val="C00000"/>
                </a:solidFill>
              </a:rPr>
              <a:t>«</a:t>
            </a:r>
            <a:r>
              <a:rPr lang="ru-RU" sz="2400" b="1" dirty="0">
                <a:solidFill>
                  <a:srgbClr val="C00000"/>
                </a:solidFill>
              </a:rPr>
              <a:t>«Об утверждении правил, сроков проведения </a:t>
            </a:r>
            <a:r>
              <a:rPr lang="ru-RU" sz="2400" b="1" dirty="0" err="1">
                <a:solidFill>
                  <a:srgbClr val="C00000"/>
                </a:solidFill>
              </a:rPr>
              <a:t>постаккредитационного</a:t>
            </a:r>
            <a:r>
              <a:rPr lang="ru-RU" sz="2400" b="1" dirty="0">
                <a:solidFill>
                  <a:srgbClr val="C00000"/>
                </a:solidFill>
              </a:rPr>
              <a:t> мониторинга и отзыва свидетельства об аккредитации в области здравоохранения»</a:t>
            </a:r>
            <a:r>
              <a:rPr lang="ru-RU" sz="2400" b="1" dirty="0" smtClean="0">
                <a:solidFill>
                  <a:srgbClr val="C00000"/>
                </a:solidFill>
              </a:rPr>
              <a:t>»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42800" y="41659"/>
            <a:ext cx="158750" cy="6822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873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11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3422421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25" y="41658"/>
            <a:ext cx="11036879" cy="682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800"/>
              </a:spcBef>
            </a:pPr>
            <a:r>
              <a:rPr lang="ru-RU" sz="2400" b="1" dirty="0" smtClean="0">
                <a:solidFill>
                  <a:srgbClr val="C00000"/>
                </a:solidFill>
              </a:rPr>
              <a:t>Проект </a:t>
            </a:r>
            <a:r>
              <a:rPr lang="ru-RU" sz="2400" b="1" dirty="0">
                <a:solidFill>
                  <a:srgbClr val="C00000"/>
                </a:solidFill>
              </a:rPr>
              <a:t>приказа МЗ РК </a:t>
            </a:r>
            <a:r>
              <a:rPr lang="ru-RU" sz="2400" b="1" dirty="0" smtClean="0">
                <a:solidFill>
                  <a:srgbClr val="C00000"/>
                </a:solidFill>
              </a:rPr>
              <a:t>«</a:t>
            </a:r>
            <a:r>
              <a:rPr lang="ru-RU" sz="2400" b="1" dirty="0">
                <a:solidFill>
                  <a:srgbClr val="C00000"/>
                </a:solidFill>
              </a:rPr>
              <a:t>Об утверждении стандартов аккредитации медицинских организаций</a:t>
            </a:r>
            <a:r>
              <a:rPr lang="ru-RU" sz="2400" b="1" dirty="0" smtClean="0">
                <a:solidFill>
                  <a:srgbClr val="C00000"/>
                </a:solidFill>
              </a:rPr>
              <a:t>»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42800" y="41659"/>
            <a:ext cx="158750" cy="6822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873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12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125926" y="914398"/>
            <a:ext cx="10815343" cy="8040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Приложение 1 «Стандарты аккредитации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медицинских </a:t>
            </a:r>
            <a:r>
              <a:rPr lang="ru-RU" b="1" dirty="0">
                <a:solidFill>
                  <a:srgbClr val="002060"/>
                </a:solidFill>
              </a:rPr>
              <a:t>организаций, оказывающих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амбулаторно-поликлиническую </a:t>
            </a:r>
            <a:r>
              <a:rPr lang="ru-RU" b="1" dirty="0">
                <a:solidFill>
                  <a:srgbClr val="002060"/>
                </a:solidFill>
              </a:rPr>
              <a:t>помощь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125926" y="1886600"/>
            <a:ext cx="11901100" cy="82506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Приложение 2 «Стандарты аккредитации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медицинских </a:t>
            </a:r>
            <a:r>
              <a:rPr lang="ru-RU" b="1" dirty="0">
                <a:solidFill>
                  <a:srgbClr val="002060"/>
                </a:solidFill>
              </a:rPr>
              <a:t>организаций, оказывающих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стационарную </a:t>
            </a:r>
            <a:r>
              <a:rPr lang="ru-RU" b="1" dirty="0">
                <a:solidFill>
                  <a:srgbClr val="002060"/>
                </a:solidFill>
              </a:rPr>
              <a:t>помощь»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9" name="Прямоугольник 18"/>
          <p:cNvSpPr/>
          <p:nvPr/>
        </p:nvSpPr>
        <p:spPr>
          <a:xfrm>
            <a:off x="125924" y="2879825"/>
            <a:ext cx="10778557" cy="7777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Приложение 3 «Стандарты аккредитации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медицинских </a:t>
            </a:r>
            <a:r>
              <a:rPr lang="ru-RU" b="1" dirty="0">
                <a:solidFill>
                  <a:srgbClr val="002060"/>
                </a:solidFill>
              </a:rPr>
              <a:t>организаций скорой медицинской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помощи </a:t>
            </a:r>
            <a:r>
              <a:rPr lang="ru-RU" b="1" dirty="0">
                <a:solidFill>
                  <a:srgbClr val="002060"/>
                </a:solidFill>
              </a:rPr>
              <a:t>и санитарной авиации»</a:t>
            </a:r>
          </a:p>
        </p:txBody>
      </p:sp>
      <p:sp>
        <p:nvSpPr>
          <p:cNvPr id="20" name="Прямоугольник 19"/>
          <p:cNvSpPr/>
          <p:nvPr/>
        </p:nvSpPr>
        <p:spPr>
          <a:xfrm>
            <a:off x="125927" y="3867798"/>
            <a:ext cx="10657687" cy="804041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Приложение 4 «Стандарты аккредитации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медицинских </a:t>
            </a:r>
            <a:r>
              <a:rPr lang="ru-RU" b="1" dirty="0">
                <a:solidFill>
                  <a:srgbClr val="002060"/>
                </a:solidFill>
              </a:rPr>
              <a:t>организаций  восстановительного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лечения </a:t>
            </a:r>
            <a:r>
              <a:rPr lang="ru-RU" b="1" dirty="0">
                <a:solidFill>
                  <a:srgbClr val="002060"/>
                </a:solidFill>
              </a:rPr>
              <a:t>и медицинской реабилитации»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1" name="Прямоугольник 20"/>
          <p:cNvSpPr/>
          <p:nvPr/>
        </p:nvSpPr>
        <p:spPr>
          <a:xfrm>
            <a:off x="125927" y="4855766"/>
            <a:ext cx="10657688" cy="825062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Приложение 5 «Стандарты аккредитации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медицинских </a:t>
            </a:r>
            <a:r>
              <a:rPr lang="ru-RU" b="1" dirty="0">
                <a:solidFill>
                  <a:srgbClr val="002060"/>
                </a:solidFill>
              </a:rPr>
              <a:t>организаций,  оказывающих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паллиативную </a:t>
            </a:r>
            <a:r>
              <a:rPr lang="ru-RU" b="1" dirty="0">
                <a:solidFill>
                  <a:srgbClr val="002060"/>
                </a:solidFill>
              </a:rPr>
              <a:t>помощь и сестринский уход»</a:t>
            </a:r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2" name="Прямоугольник 21"/>
          <p:cNvSpPr/>
          <p:nvPr/>
        </p:nvSpPr>
        <p:spPr>
          <a:xfrm>
            <a:off x="125926" y="5848991"/>
            <a:ext cx="10657689" cy="777765"/>
          </a:xfrm>
          <a:prstGeom prst="rect">
            <a:avLst/>
          </a:prstGeom>
          <a:solidFill>
            <a:schemeClr val="tx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b="1" dirty="0">
                <a:solidFill>
                  <a:srgbClr val="002060"/>
                </a:solidFill>
              </a:rPr>
              <a:t>Приложение 6 «Стандарты аккредитации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для </a:t>
            </a:r>
            <a:r>
              <a:rPr lang="ru-RU" b="1" dirty="0">
                <a:solidFill>
                  <a:srgbClr val="002060"/>
                </a:solidFill>
              </a:rPr>
              <a:t>организаций здравоохранения, </a:t>
            </a:r>
            <a:endParaRPr lang="ru-RU" b="1" dirty="0" smtClean="0">
              <a:solidFill>
                <a:srgbClr val="002060"/>
              </a:solidFill>
            </a:endParaRPr>
          </a:p>
          <a:p>
            <a:r>
              <a:rPr lang="ru-RU" b="1" dirty="0" smtClean="0">
                <a:solidFill>
                  <a:srgbClr val="002060"/>
                </a:solidFill>
              </a:rPr>
              <a:t>осуществляющих </a:t>
            </a:r>
            <a:r>
              <a:rPr lang="ru-RU" b="1" dirty="0">
                <a:solidFill>
                  <a:srgbClr val="002060"/>
                </a:solidFill>
              </a:rPr>
              <a:t>деятельность в сфере службы крови</a:t>
            </a:r>
            <a:r>
              <a:rPr lang="ru-RU" b="1" dirty="0" smtClean="0">
                <a:solidFill>
                  <a:srgbClr val="002060"/>
                </a:solidFill>
              </a:rPr>
              <a:t>»</a:t>
            </a:r>
            <a:endParaRPr lang="ru-RU" b="1" dirty="0">
              <a:solidFill>
                <a:srgbClr val="002060"/>
              </a:solidFill>
            </a:endParaRPr>
          </a:p>
        </p:txBody>
      </p:sp>
      <p:sp>
        <p:nvSpPr>
          <p:cNvPr id="23" name="Прямоугольник 22"/>
          <p:cNvSpPr/>
          <p:nvPr/>
        </p:nvSpPr>
        <p:spPr>
          <a:xfrm>
            <a:off x="7378261" y="914398"/>
            <a:ext cx="1180345" cy="80404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4" name="Прямоугольник 23"/>
          <p:cNvSpPr/>
          <p:nvPr/>
        </p:nvSpPr>
        <p:spPr>
          <a:xfrm>
            <a:off x="8558607" y="922279"/>
            <a:ext cx="1159323" cy="8040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9717930" y="922279"/>
            <a:ext cx="1227473" cy="804041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7341474" y="1886600"/>
            <a:ext cx="1180345" cy="825061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7" name="Прямоугольник 26"/>
          <p:cNvSpPr/>
          <p:nvPr/>
        </p:nvSpPr>
        <p:spPr>
          <a:xfrm>
            <a:off x="8521820" y="1886601"/>
            <a:ext cx="1200248" cy="83294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8" name="Прямоугольник 27"/>
          <p:cNvSpPr/>
          <p:nvPr/>
        </p:nvSpPr>
        <p:spPr>
          <a:xfrm>
            <a:off x="9717934" y="1886601"/>
            <a:ext cx="1186548" cy="832942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29" name="Прямоугольник 28"/>
          <p:cNvSpPr/>
          <p:nvPr/>
        </p:nvSpPr>
        <p:spPr>
          <a:xfrm>
            <a:off x="10904482" y="1886600"/>
            <a:ext cx="1186548" cy="827681"/>
          </a:xfrm>
          <a:prstGeom prst="rect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0" name="Прямоугольник 29"/>
          <p:cNvSpPr/>
          <p:nvPr/>
        </p:nvSpPr>
        <p:spPr>
          <a:xfrm>
            <a:off x="7341473" y="2879825"/>
            <a:ext cx="1180345" cy="7777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8521819" y="2879824"/>
            <a:ext cx="1200248" cy="7777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2" name="Прямоугольник 31"/>
          <p:cNvSpPr/>
          <p:nvPr/>
        </p:nvSpPr>
        <p:spPr>
          <a:xfrm>
            <a:off x="9717933" y="2879824"/>
            <a:ext cx="1186548" cy="7777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4" name="Прямоугольник 33"/>
          <p:cNvSpPr/>
          <p:nvPr/>
        </p:nvSpPr>
        <p:spPr>
          <a:xfrm>
            <a:off x="7341472" y="3862533"/>
            <a:ext cx="1180345" cy="80930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5" name="Прямоугольник 34"/>
          <p:cNvSpPr/>
          <p:nvPr/>
        </p:nvSpPr>
        <p:spPr>
          <a:xfrm>
            <a:off x="8521818" y="3862532"/>
            <a:ext cx="1200248" cy="809307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6" name="Прямоугольник 35"/>
          <p:cNvSpPr/>
          <p:nvPr/>
        </p:nvSpPr>
        <p:spPr>
          <a:xfrm>
            <a:off x="9717932" y="3862532"/>
            <a:ext cx="1186548" cy="809307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7" name="Прямоугольник 36"/>
          <p:cNvSpPr/>
          <p:nvPr/>
        </p:nvSpPr>
        <p:spPr>
          <a:xfrm>
            <a:off x="7341471" y="4861013"/>
            <a:ext cx="1180345" cy="81981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8" name="Прямоугольник 37"/>
          <p:cNvSpPr/>
          <p:nvPr/>
        </p:nvSpPr>
        <p:spPr>
          <a:xfrm>
            <a:off x="8521817" y="4861012"/>
            <a:ext cx="1200248" cy="81981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39" name="Прямоугольник 38"/>
          <p:cNvSpPr/>
          <p:nvPr/>
        </p:nvSpPr>
        <p:spPr>
          <a:xfrm>
            <a:off x="9717931" y="4861012"/>
            <a:ext cx="1186548" cy="819816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0" name="Прямоугольник 39"/>
          <p:cNvSpPr/>
          <p:nvPr/>
        </p:nvSpPr>
        <p:spPr>
          <a:xfrm>
            <a:off x="7341470" y="5848991"/>
            <a:ext cx="1180345" cy="777765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1" name="Прямоугольник 40"/>
          <p:cNvSpPr/>
          <p:nvPr/>
        </p:nvSpPr>
        <p:spPr>
          <a:xfrm>
            <a:off x="8521816" y="5848990"/>
            <a:ext cx="1200248" cy="777765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42" name="Прямоугольник 41"/>
          <p:cNvSpPr/>
          <p:nvPr/>
        </p:nvSpPr>
        <p:spPr>
          <a:xfrm>
            <a:off x="9717930" y="5848990"/>
            <a:ext cx="1186548" cy="777765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 rot="16200000">
            <a:off x="5453337" y="3589668"/>
            <a:ext cx="4956613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Требования </a:t>
            </a:r>
            <a:r>
              <a:rPr lang="ru-RU" sz="2400" b="1" dirty="0" smtClean="0">
                <a:solidFill>
                  <a:srgbClr val="C00000"/>
                </a:solidFill>
              </a:rPr>
              <a:t> к  клиническим  </a:t>
            </a:r>
            <a:r>
              <a:rPr lang="ru-RU" sz="2400" b="1" dirty="0">
                <a:solidFill>
                  <a:srgbClr val="C00000"/>
                </a:solidFill>
              </a:rPr>
              <a:t>базам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3" name="Прямоугольник 42"/>
          <p:cNvSpPr/>
          <p:nvPr/>
        </p:nvSpPr>
        <p:spPr>
          <a:xfrm rot="16200000">
            <a:off x="6269709" y="3432884"/>
            <a:ext cx="5704476" cy="6832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 smtClean="0">
                <a:solidFill>
                  <a:srgbClr val="C00000"/>
                </a:solidFill>
              </a:rPr>
              <a:t>Требования </a:t>
            </a:r>
            <a:r>
              <a:rPr lang="ru-RU" sz="2400" b="1" dirty="0">
                <a:solidFill>
                  <a:srgbClr val="C00000"/>
                </a:solidFill>
              </a:rPr>
              <a:t>к клиникам организаций образования в области здравоохранения 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 rot="16200000">
            <a:off x="7722723" y="3550697"/>
            <a:ext cx="492840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400" b="1" dirty="0">
                <a:solidFill>
                  <a:srgbClr val="C00000"/>
                </a:solidFill>
              </a:rPr>
              <a:t>Требования </a:t>
            </a:r>
            <a:r>
              <a:rPr lang="ru-RU" sz="2400" b="1" dirty="0" smtClean="0">
                <a:solidFill>
                  <a:srgbClr val="C00000"/>
                </a:solidFill>
              </a:rPr>
              <a:t> к  базам  </a:t>
            </a:r>
            <a:r>
              <a:rPr lang="ru-RU" sz="2400" b="1" dirty="0">
                <a:solidFill>
                  <a:srgbClr val="C00000"/>
                </a:solidFill>
              </a:rPr>
              <a:t>резидентуры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 rot="16200000">
            <a:off x="10224181" y="1796882"/>
            <a:ext cx="2735309" cy="986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80000"/>
              </a:lnSpc>
            </a:pPr>
            <a:r>
              <a:rPr lang="ru-RU" sz="2400" b="1" dirty="0">
                <a:solidFill>
                  <a:srgbClr val="C00000"/>
                </a:solidFill>
              </a:rPr>
              <a:t>Требования к университетским больницам</a:t>
            </a:r>
            <a:endParaRPr lang="ru-RU" sz="2400" dirty="0">
              <a:solidFill>
                <a:srgbClr val="C00000"/>
              </a:solidFill>
            </a:endParaRPr>
          </a:p>
        </p:txBody>
      </p:sp>
      <p:sp>
        <p:nvSpPr>
          <p:cNvPr id="44" name="Прямоугольник 43"/>
          <p:cNvSpPr/>
          <p:nvPr/>
        </p:nvSpPr>
        <p:spPr>
          <a:xfrm>
            <a:off x="5033033" y="947125"/>
            <a:ext cx="25250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C00000"/>
                </a:solidFill>
              </a:rPr>
              <a:t>Дополнить стандарт после пункта 98 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45" name="Прямоугольник 44"/>
          <p:cNvSpPr/>
          <p:nvPr/>
        </p:nvSpPr>
        <p:spPr>
          <a:xfrm>
            <a:off x="5008040" y="1979906"/>
            <a:ext cx="25250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C00000"/>
                </a:solidFill>
              </a:rPr>
              <a:t>Дополнить стандарт после пункта </a:t>
            </a:r>
            <a:r>
              <a:rPr lang="ru-RU" sz="1600" i="1" dirty="0" smtClean="0">
                <a:solidFill>
                  <a:srgbClr val="C00000"/>
                </a:solidFill>
              </a:rPr>
              <a:t>174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46" name="Прямоугольник 45"/>
          <p:cNvSpPr/>
          <p:nvPr/>
        </p:nvSpPr>
        <p:spPr>
          <a:xfrm>
            <a:off x="4997635" y="2979815"/>
            <a:ext cx="25250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C00000"/>
                </a:solidFill>
              </a:rPr>
              <a:t>Дополнить стандарт после пункта </a:t>
            </a:r>
            <a:r>
              <a:rPr lang="ru-RU" sz="1600" i="1" dirty="0" smtClean="0">
                <a:solidFill>
                  <a:srgbClr val="C00000"/>
                </a:solidFill>
              </a:rPr>
              <a:t>78 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47" name="Прямоугольник 46"/>
          <p:cNvSpPr/>
          <p:nvPr/>
        </p:nvSpPr>
        <p:spPr>
          <a:xfrm>
            <a:off x="4972643" y="3982669"/>
            <a:ext cx="25250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C00000"/>
                </a:solidFill>
              </a:rPr>
              <a:t>Дополнить стандарт после пункта </a:t>
            </a:r>
            <a:r>
              <a:rPr lang="ru-RU" sz="1600" i="1" dirty="0" smtClean="0">
                <a:solidFill>
                  <a:srgbClr val="C00000"/>
                </a:solidFill>
              </a:rPr>
              <a:t>86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48" name="Прямоугольник 47"/>
          <p:cNvSpPr/>
          <p:nvPr/>
        </p:nvSpPr>
        <p:spPr>
          <a:xfrm>
            <a:off x="4972643" y="4945131"/>
            <a:ext cx="25250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C00000"/>
                </a:solidFill>
              </a:rPr>
              <a:t>Дополнить стандарт после пункта </a:t>
            </a:r>
            <a:r>
              <a:rPr lang="ru-RU" sz="1600" i="1" dirty="0" smtClean="0">
                <a:solidFill>
                  <a:srgbClr val="C00000"/>
                </a:solidFill>
              </a:rPr>
              <a:t>75</a:t>
            </a:r>
            <a:endParaRPr lang="ru-RU" sz="1600" dirty="0">
              <a:solidFill>
                <a:srgbClr val="C00000"/>
              </a:solidFill>
            </a:endParaRPr>
          </a:p>
        </p:txBody>
      </p:sp>
      <p:sp>
        <p:nvSpPr>
          <p:cNvPr id="49" name="Прямоугольник 48"/>
          <p:cNvSpPr/>
          <p:nvPr/>
        </p:nvSpPr>
        <p:spPr>
          <a:xfrm>
            <a:off x="4972643" y="5914706"/>
            <a:ext cx="2525004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i="1" dirty="0">
                <a:solidFill>
                  <a:srgbClr val="C00000"/>
                </a:solidFill>
              </a:rPr>
              <a:t>Дополнить стандарт после пункта </a:t>
            </a:r>
            <a:r>
              <a:rPr lang="ru-RU" sz="1600" i="1" dirty="0" smtClean="0">
                <a:solidFill>
                  <a:srgbClr val="C00000"/>
                </a:solidFill>
              </a:rPr>
              <a:t>57</a:t>
            </a:r>
            <a:endParaRPr lang="ru-RU" sz="16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96396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25" y="41658"/>
            <a:ext cx="11036879" cy="3411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800"/>
              </a:spcBef>
            </a:pPr>
            <a:r>
              <a:rPr lang="ru-RU" sz="2400" b="1" dirty="0">
                <a:solidFill>
                  <a:srgbClr val="C00000"/>
                </a:solidFill>
              </a:rPr>
              <a:t>Требования к клиническим базам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42800" y="41659"/>
            <a:ext cx="158750" cy="3411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34626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13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51840112"/>
              </p:ext>
            </p:extLst>
          </p:nvPr>
        </p:nvGraphicFramePr>
        <p:xfrm>
          <a:off x="120315" y="383346"/>
          <a:ext cx="11901099" cy="62043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8175"/>
                <a:gridCol w="11300346"/>
                <a:gridCol w="352578"/>
              </a:tblGrid>
              <a:tr h="68962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1. Права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и ответственность руководителя клинической базы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9965">
                <a:tc>
                  <a:txBody>
                    <a:bodyPr/>
                    <a:lstStyle/>
                    <a:p>
                      <a:pPr marL="12700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1)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входит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в состав Клинического совета и (или), Ученого/Педагогического совета и (или) коллегиальных органов (Наблюдательного советы, Попечительские советы)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**,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вносит предложения и информирует о состоянии лечебной работы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на заседаниях ученого, клинического совета, педагогического совета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***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93363">
                <a:tc>
                  <a:txBody>
                    <a:bodyPr/>
                    <a:lstStyle/>
                    <a:p>
                      <a:pPr marL="12700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координирует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работу кафедр/курсов/модулей по вопросам лечебно-диагностической деятельности совместно с руководителями кафедр/курсов/модулей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91412">
                <a:tc>
                  <a:txBody>
                    <a:bodyPr/>
                    <a:lstStyle/>
                    <a:p>
                      <a:pPr marL="12700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3)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организует подбор структурных подразделений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для всех видов практического обучения в соответствии с учебным планом и контингентом обучающихся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563">
                <a:tc>
                  <a:txBody>
                    <a:bodyPr/>
                    <a:lstStyle/>
                    <a:p>
                      <a:pPr marL="12700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4)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контролирует совместно с проректором по клинической работе (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заместителем директора по </a:t>
                      </a:r>
                      <a:r>
                        <a:rPr lang="kk-KZ" sz="1400" dirty="0" smtClean="0">
                          <a:solidFill>
                            <a:srgbClr val="C00000"/>
                          </a:solidFill>
                          <a:effectLst/>
                        </a:rPr>
                        <a:t>клиническому</a:t>
                      </a:r>
                      <a:r>
                        <a:rPr lang="kk-KZ" sz="1400" dirty="0" smtClean="0">
                          <a:solidFill>
                            <a:srgbClr val="FF0000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обучению и заведующей практикой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) объем выполненной лечебно-консультативной работы работниками кафедр/курсов/модуля ***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5563">
                <a:tc>
                  <a:txBody>
                    <a:bodyPr/>
                    <a:lstStyle/>
                    <a:p>
                      <a:pPr marL="12700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5)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осуществляет подбор из числа сотрудников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руководителей профессиональной практики, наставников в соответствии с требованиями и при согласовании с проректором по клинической работе (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зам. директора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по </a:t>
                      </a:r>
                      <a:r>
                        <a:rPr lang="kk-KZ" sz="1400" dirty="0" smtClean="0">
                          <a:solidFill>
                            <a:srgbClr val="C00000"/>
                          </a:solidFill>
                          <a:effectLst/>
                        </a:rPr>
                        <a:t>клиническому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обучению и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зав.</a:t>
                      </a:r>
                      <a:r>
                        <a:rPr lang="kk-KZ" sz="14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практикой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) ***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68962">
                <a:tc gridSpan="3">
                  <a:txBody>
                    <a:bodyPr/>
                    <a:lstStyle/>
                    <a:p>
                      <a:pPr marL="12700" marR="80645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002060"/>
                          </a:solidFill>
                          <a:effectLst/>
                        </a:rPr>
                        <a:t>2. Права </a:t>
                      </a: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</a:rPr>
                        <a:t>и ответственность сотрудников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клинической базы и персонала ОООЗ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17764">
                <a:tc>
                  <a:txBody>
                    <a:bodyPr/>
                    <a:lstStyle/>
                    <a:p>
                      <a:pPr marL="12700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Заведующие отделениями, врачи и другие квалифицированные работники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имеющие высшую или первую квалификационную категорию и/или ученую степень или ученое звание, оказывают консультативную помощь и осуществляют руководство интернами,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врачами-резидентами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в качестве наставников в освоении ими практических компетенций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7764">
                <a:tc>
                  <a:txBody>
                    <a:bodyPr/>
                    <a:lstStyle/>
                    <a:p>
                      <a:pPr marL="12700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Старшие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медсестры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отделений,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медсестры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,  имеющие высшую или первую квалификационную категорию и/или медицинские сестры академического/прикладного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</a:rPr>
                        <a:t>бакалавриата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, оказывают консультативную помощь и осуществляют руководство в качестве наставников, руководителей практики студентов программ прикладного и академического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</a:rPr>
                        <a:t>бакалавриата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 в освоении ими практических компетенций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79965">
                <a:tc>
                  <a:txBody>
                    <a:bodyPr/>
                    <a:lstStyle/>
                    <a:p>
                      <a:pPr marL="12700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3)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Руководитель МО, заведующие отделениями, врачи и другие квалифицированные работники МО, имеющие высшую или первую квалификационную категорию и/или ученую степень/ученое звание, а также старшие медсестры отделений, медсестры,  имеющие высшую или первую квалификационную категорию, и/или медсестры академического/прикладного </a:t>
                      </a: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</a:rPr>
                        <a:t>бакалавриата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, занимают оплачиваемые должности ППС в ОООЗ, закрепленных за МО, на условиях совместительства (не более 0,5 ставки) либо на время выполнения определенной работы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42165">
                <a:tc>
                  <a:txBody>
                    <a:bodyPr/>
                    <a:lstStyle/>
                    <a:p>
                      <a:pPr marL="12700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4)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Сотрудники клинической кафедры (заведующие, профессора, доценты, ассистенты и другие квалифицированные работники)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</a:rPr>
                        <a:t>, преподаватели специальных клинических дисциплин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ОООЗ, имеющие высшую или первую квалификационную категорию и/или ученую степень/ученое звание занимают оплачиваемые должности в МО, на условиях совместительства (не более 0,5 ставки) либо на время выполнения определенной работы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17764">
                <a:tc>
                  <a:txBody>
                    <a:bodyPr/>
                    <a:lstStyle/>
                    <a:p>
                      <a:pPr marL="12700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5)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spc="0" dirty="0">
                          <a:solidFill>
                            <a:srgbClr val="002060"/>
                          </a:solidFill>
                          <a:effectLst/>
                        </a:rPr>
                        <a:t>Преподаватели клинических кафедр </a:t>
                      </a:r>
                      <a:r>
                        <a:rPr lang="ru-RU" sz="1400" u="none" strike="noStrike" spc="0" dirty="0" smtClean="0">
                          <a:solidFill>
                            <a:srgbClr val="002060"/>
                          </a:solidFill>
                          <a:effectLst/>
                        </a:rPr>
                        <a:t>ОООЗ зарегистрированы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в портале «Система управления ресурсами» (СУР)</a:t>
                      </a:r>
                      <a:r>
                        <a:rPr lang="ru-RU" sz="1400" u="none" strike="noStrike" spc="0" dirty="0">
                          <a:solidFill>
                            <a:srgbClr val="002060"/>
                          </a:solidFill>
                          <a:effectLst/>
                        </a:rPr>
                        <a:t> в качестве совместителей по профилю или путём создания отдельного домена внештатных сотрудников), им присвоены  логин и пароль для доступа к Комплексной медицинской информационной системе организации с целью осуществления лечебно-диагностической деятельности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3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965275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25" y="41658"/>
            <a:ext cx="11036879" cy="3411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800"/>
              </a:spcBef>
            </a:pPr>
            <a:r>
              <a:rPr lang="ru-RU" sz="2400" b="1" dirty="0">
                <a:solidFill>
                  <a:srgbClr val="C00000"/>
                </a:solidFill>
              </a:rPr>
              <a:t>Требования к клиническим базам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42800" y="41659"/>
            <a:ext cx="158750" cy="3411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34626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14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29405995"/>
              </p:ext>
            </p:extLst>
          </p:nvPr>
        </p:nvGraphicFramePr>
        <p:xfrm>
          <a:off x="120315" y="424290"/>
          <a:ext cx="11901099" cy="3332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2766"/>
                <a:gridCol w="11300346"/>
                <a:gridCol w="297987"/>
              </a:tblGrid>
              <a:tr h="68962">
                <a:tc gridSpan="3"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kk-KZ" sz="2000" dirty="0" smtClean="0">
                          <a:solidFill>
                            <a:srgbClr val="002060"/>
                          </a:solidFill>
                          <a:effectLst/>
                        </a:rPr>
                        <a:t>3. У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слови</a:t>
                      </a: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</a:rPr>
                        <a:t>я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 для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клинической подготовки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31162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1)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предоставлены организации образования в области здравоохранения учебные помещения - учебные комнаты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162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предоставлены организации образования в области здравоохранения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</a:rPr>
                        <a:t>вспомогательны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е помещения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 (раздевалка для обучающихся)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31162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3)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предоставлен научно-педагогическим кадрам и обучающимся организации образования в области здравоохранения доступ к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интернету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9965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4)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обеспечен допуск научно-педагогических кадров, специалистов клинических кафедр и обучающихся ОООЗ к осуществлению образовательного, научного, лечебно-диагностического процесса консультативной работы в МО, в том числе в специализированные отделения медицинской организации, включая операционный блок, отделение реанимации и интенсивной терапии, в соответствии с потребностями образовательного и лечебного процессов и порядком, установленным внутренними организационно-распорядительными документами МО, за исключением случаев, когда допуск обучающихся к лечебному процессу не допускается действующим законодательством и/или требованиями пациентов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17764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5)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предоставлен научно-педагогическим кадрам и обучающимся организации образования в области здравоохранения доступ к медицинской документации, статистическим данным и архивным документам, с соблюдением условий конфиденциальности, предусмотренных действующим законодательством в отношении информации о физических лицах (пациентах) *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380" marR="3380" marT="3380" marB="338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  <p:sp>
        <p:nvSpPr>
          <p:cNvPr id="3" name="Прямоугольник 2"/>
          <p:cNvSpPr/>
          <p:nvPr/>
        </p:nvSpPr>
        <p:spPr>
          <a:xfrm>
            <a:off x="236561" y="4703105"/>
            <a:ext cx="1179046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273050"/>
            <a:r>
              <a:rPr lang="ru-RU" dirty="0">
                <a:solidFill>
                  <a:srgbClr val="002060"/>
                </a:solidFill>
              </a:rPr>
              <a:t>Стандарт или критерий, требующий, чтобы были прописаны внутренние процедуры (внутренний нормативный документ), обозначается знаком *</a:t>
            </a:r>
          </a:p>
          <a:p>
            <a:pPr indent="273050"/>
            <a:r>
              <a:rPr lang="ru-RU" dirty="0" smtClean="0">
                <a:solidFill>
                  <a:srgbClr val="002060"/>
                </a:solidFill>
              </a:rPr>
              <a:t>Стандарт </a:t>
            </a:r>
            <a:r>
              <a:rPr lang="ru-RU" dirty="0">
                <a:solidFill>
                  <a:srgbClr val="002060"/>
                </a:solidFill>
              </a:rPr>
              <a:t>или критерий, требующий, чтобы был любой другой подтверждающий документ, обозначается знаком ** (Например, список участников лекции, план работы, журнал учета, и </a:t>
            </a:r>
            <a:r>
              <a:rPr lang="ru-RU" dirty="0" err="1">
                <a:solidFill>
                  <a:srgbClr val="002060"/>
                </a:solidFill>
              </a:rPr>
              <a:t>т.п</a:t>
            </a:r>
            <a:r>
              <a:rPr lang="ru-RU" dirty="0">
                <a:solidFill>
                  <a:srgbClr val="002060"/>
                </a:solidFill>
              </a:rPr>
              <a:t>).</a:t>
            </a:r>
          </a:p>
          <a:p>
            <a:pPr indent="273050"/>
            <a:r>
              <a:rPr lang="ru-RU" dirty="0" smtClean="0">
                <a:solidFill>
                  <a:srgbClr val="002060"/>
                </a:solidFill>
              </a:rPr>
              <a:t>Стандарт </a:t>
            </a:r>
            <a:r>
              <a:rPr lang="ru-RU" dirty="0">
                <a:solidFill>
                  <a:srgbClr val="002060"/>
                </a:solidFill>
              </a:rPr>
              <a:t>или критерий, основанный на нормативных правовых актах и правовых актах Республики Казахстан, обозначается знаком ***</a:t>
            </a:r>
          </a:p>
        </p:txBody>
      </p:sp>
    </p:spTree>
    <p:extLst>
      <p:ext uri="{BB962C8B-B14F-4D97-AF65-F5344CB8AC3E}">
        <p14:creationId xmlns:p14="http://schemas.microsoft.com/office/powerpoint/2010/main" val="166468678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25" y="41658"/>
            <a:ext cx="11036879" cy="3411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800"/>
              </a:spcBef>
            </a:pPr>
            <a:r>
              <a:rPr lang="ru-RU" sz="2400" b="1" dirty="0">
                <a:solidFill>
                  <a:srgbClr val="C00000"/>
                </a:solidFill>
              </a:rPr>
              <a:t>Требования к клиникам организаций образования в области здравоохранения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42800" y="41659"/>
            <a:ext cx="158750" cy="3411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34626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15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36206901"/>
              </p:ext>
            </p:extLst>
          </p:nvPr>
        </p:nvGraphicFramePr>
        <p:xfrm>
          <a:off x="125926" y="469930"/>
          <a:ext cx="11901101" cy="630715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507"/>
                <a:gridCol w="11300346"/>
                <a:gridCol w="317248"/>
              </a:tblGrid>
              <a:tr h="94977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1. Статус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, организационная структура КОООЗ и взаимодействие 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c </a:t>
                      </a: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</a:rPr>
                        <a:t>организацией образования в области здравоохранения в вопросах управления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является </a:t>
                      </a:r>
                      <a:r>
                        <a:rPr lang="ru-RU" sz="1400" spc="5" dirty="0">
                          <a:solidFill>
                            <a:srgbClr val="002060"/>
                          </a:solidFill>
                          <a:effectLst/>
                        </a:rPr>
                        <a:t>лечебно-профилактическим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 структурным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ИЛИ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имеется договор между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и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МО,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предусматривающий наличие на базе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 струтктурных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подразделений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141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Структура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утверждена ректором (директором)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(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ИЛИ для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МО,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не являющихся структурным подразделением организации образования в области здравоохранения, руководителем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 по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согласованию с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ОООЗ)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с учетом потребности образовательного процесса по согласованию с управлениям здравоохранения и фондом социального медицинского страхования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141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3)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Профиль, мощность отделений КОООЗ утверждены ректором (директором)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(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ИЛИ для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МО,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не являющихся структурным подразделением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ОООЗ,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руководителем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 по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согласованию с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ОООЗ)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с учетом потребности образовательного процесса по согласованию с управлениям здравоохранения и фондом социального медицинского страхования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75141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4)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Штатная численность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утверждена ректором (директором)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(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ИЛИ для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МО,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не являющихся структурным подразделением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ОООЗ,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руководителем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 по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согласованию с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ОООЗ)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с учетом потребности образовательного процесса по согласованию с управлениям здравоохранения и фондом социального медицинского страхования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30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5)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Стратегия развития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включает направления развития, связанные с развитием в качестве 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МО,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ИЛИ (в случае если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является структурным подразделением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ОООЗ)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стратегия развития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включает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направление развития, связанное с деятельностью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9937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2. Права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и ответственность руководителя </a:t>
                      </a: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</a:rPr>
                        <a:t>КОООЗ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0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1)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входит в состав Клинического совета и (или), Ученого/Педагогического совета и (или) коллегиальных органов (Наблюдательного советы, Попечительские советы)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**, вносит предложения и информирует о состоянии лечебной работы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на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заседаниях ученого, клинического совета, педагогического совета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***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97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координирует работу кафедр/курсов/модулей по вопросам лечебно-диагностической деятельности совместно с руководителями кафедр/курсов/модулей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94977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3)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организует подбор структурных подразделений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для всех видов практического обучения в соответствии с учебным планом и контингентом обучающихся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40018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4)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контролирует совместно с проректором по клинической работе (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заместителем директора по </a:t>
                      </a:r>
                      <a:r>
                        <a:rPr lang="kk-KZ" sz="1400" dirty="0" smtClean="0">
                          <a:solidFill>
                            <a:srgbClr val="C00000"/>
                          </a:solidFill>
                          <a:effectLst/>
                        </a:rPr>
                        <a:t>клиническому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обучению и заведующей практикой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) объем выполненной лечебно-консультативной работы работниками кафедр/курсов/модуля ***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85059">
                <a:tc>
                  <a:txBody>
                    <a:bodyPr/>
                    <a:lstStyle/>
                    <a:p>
                      <a:pPr marL="12700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5)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осуществляет подбор из числа сотрудников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руководителей профессиональной практики, наставников в соответствии с требованиями и при согласовании с проректором по клинической работе (заместителем директора по </a:t>
                      </a:r>
                      <a:r>
                        <a:rPr lang="kk-KZ" sz="1400" dirty="0" smtClean="0">
                          <a:solidFill>
                            <a:srgbClr val="C00000"/>
                          </a:solidFill>
                          <a:effectLst/>
                        </a:rPr>
                        <a:t>клиническому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обучению и заведующему практикой) ***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8133810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25" y="41658"/>
            <a:ext cx="11036879" cy="3411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800"/>
              </a:spcBef>
            </a:pPr>
            <a:r>
              <a:rPr lang="ru-RU" sz="2400" b="1" dirty="0">
                <a:solidFill>
                  <a:srgbClr val="C00000"/>
                </a:solidFill>
              </a:rPr>
              <a:t>Требования к клиникам организаций образования в области здравоохранения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42800" y="41659"/>
            <a:ext cx="158750" cy="3411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34626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16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31384115"/>
              </p:ext>
            </p:extLst>
          </p:nvPr>
        </p:nvGraphicFramePr>
        <p:xfrm>
          <a:off x="125926" y="469930"/>
          <a:ext cx="11901101" cy="636811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507"/>
                <a:gridCol w="11300346"/>
                <a:gridCol w="317248"/>
              </a:tblGrid>
              <a:tr h="49937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3. </a:t>
                      </a: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</a:rPr>
                        <a:t>Права и ответственность сотрудников </a:t>
                      </a:r>
                      <a:r>
                        <a:rPr lang="kk-KZ" sz="2000" dirty="0" smtClean="0">
                          <a:solidFill>
                            <a:srgbClr val="002060"/>
                          </a:solidFill>
                          <a:effectLst/>
                        </a:rPr>
                        <a:t>КОООЗ и </a:t>
                      </a:r>
                      <a:r>
                        <a:rPr lang="kk-KZ" sz="2000" dirty="0" smtClean="0">
                          <a:solidFill>
                            <a:srgbClr val="002060"/>
                          </a:solidFill>
                          <a:effectLst/>
                        </a:rPr>
                        <a:t>персонала ОООЗ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85059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Заведующие отделениями, врачи и другие квалифицированные работники КОООЗ, имеющие высшую или первую квалификационную категорию и/или ученую степень или ученое звание, оказывают консультативную помощь и осуществляют руководство интернами,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врачами-</a:t>
                      </a:r>
                      <a:r>
                        <a:rPr lang="ru-RU" sz="1400" smtClean="0">
                          <a:solidFill>
                            <a:srgbClr val="002060"/>
                          </a:solidFill>
                          <a:effectLst/>
                        </a:rPr>
                        <a:t>резидентамив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качестве наставников в освоении ими практических компетенций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Старшие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медсестры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отделений,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медсестры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,  имеющие высшую или первую квалификационную категорию и/или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медсестры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академического/прикладного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</a:rPr>
                        <a:t>бакалавриата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, оказывают консультативную помощь и осуществляют руководство в качестве наставников, руководителей практики студентов программ прикладного и академического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</a:rPr>
                        <a:t>бакалавриата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 в освоении ими практических компетенций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141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3)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Руководитель МО, заведующие отделениями, врачи и другие квалифицированные работники МО, имеющие высшую или первую квалификационную категорию и/или ученую степень/ученое звание, а также старшие медсестры отделений, медсестры,  имеющие высшую или первую квалификационную категорию, и/или медсестры академического/прикладного </a:t>
                      </a: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</a:rPr>
                        <a:t>бакалавриата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,  занимают оплачиваемые должности ППС в ОООЗ, закрепленных за МО, на условиях совместительства (не более 0,5 ставки) либо на время выполнения определенной работы**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20182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4)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Сотрудники клинической кафедры (заведующие, профессора, доценты, ассистенты и другие квалифицированные работники), </a:t>
                      </a:r>
                      <a:r>
                        <a:rPr lang="ru-RU" sz="1400" dirty="0" smtClean="0">
                          <a:solidFill>
                            <a:srgbClr val="C00000"/>
                          </a:solidFill>
                          <a:effectLst/>
                        </a:rPr>
                        <a:t>преподаватели специальных клинических дисциплин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 ОООЗ, имеющие высшую или первую квалификационную категорию и/или ученую степень/ученое звание занимают оплачиваемые должности в медицинской организации, на условиях совместительства (не более 0,5 ставки) либо на время выполнения определенной работы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rgbClr val="002060"/>
                          </a:solidFill>
                          <a:effectLst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141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5)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spc="0" dirty="0">
                          <a:solidFill>
                            <a:srgbClr val="002060"/>
                          </a:solidFill>
                          <a:effectLst/>
                        </a:rPr>
                        <a:t>Преподаватели клинических кафедр </a:t>
                      </a:r>
                      <a:r>
                        <a:rPr lang="ru-RU" sz="1400" u="none" strike="noStrike" spc="0" dirty="0" smtClean="0">
                          <a:solidFill>
                            <a:srgbClr val="002060"/>
                          </a:solidFill>
                          <a:effectLst/>
                        </a:rPr>
                        <a:t>ОООЗ, </a:t>
                      </a:r>
                      <a:r>
                        <a:rPr lang="ru-RU" sz="1400" u="none" strike="noStrike" spc="0" dirty="0">
                          <a:solidFill>
                            <a:srgbClr val="002060"/>
                          </a:solidFill>
                          <a:effectLst/>
                        </a:rPr>
                        <a:t>размещенных на базе </a:t>
                      </a:r>
                      <a:r>
                        <a:rPr lang="ru-RU" sz="1400" u="none" strike="noStrike" spc="0" dirty="0" smtClean="0">
                          <a:solidFill>
                            <a:srgbClr val="002060"/>
                          </a:solidFill>
                          <a:effectLst/>
                        </a:rPr>
                        <a:t>МО, </a:t>
                      </a:r>
                      <a:r>
                        <a:rPr lang="ru-RU" sz="1400" u="none" strike="noStrike" spc="0" dirty="0">
                          <a:solidFill>
                            <a:srgbClr val="002060"/>
                          </a:solidFill>
                          <a:effectLst/>
                        </a:rPr>
                        <a:t>зарегистрированы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в портале «Система управления ресурсами» (СУР)</a:t>
                      </a:r>
                      <a:r>
                        <a:rPr lang="ru-RU" sz="1400" u="none" strike="noStrike" spc="0" dirty="0">
                          <a:solidFill>
                            <a:srgbClr val="002060"/>
                          </a:solidFill>
                          <a:effectLst/>
                        </a:rPr>
                        <a:t> в качестве совместителей по профилю или путём создания отдельного домена внештатных сотрудников), им присвоены  логин и пароль для доступа к Комплексной медицинской информационной системе организации с целью осуществления лечебно-диагностической деятельности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9937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4.</a:t>
                      </a:r>
                      <a:r>
                        <a:rPr lang="ru-RU" sz="20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kk-KZ" sz="2000" dirty="0" smtClean="0">
                          <a:solidFill>
                            <a:srgbClr val="002060"/>
                          </a:solidFill>
                          <a:effectLst/>
                        </a:rPr>
                        <a:t>У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слови</a:t>
                      </a: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</a:rPr>
                        <a:t>я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 для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клинической подготовки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 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977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предоставлены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учебные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помещения - лекционные аудитории, учебные комнаты 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977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предоставлены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</a:t>
                      </a: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</a:rPr>
                        <a:t>вспомогательны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е помещения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 (раздевалка для обучающихся, лаборантские комнаты, условия для питания)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94977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3)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предоставлен научно-педагогическим кадрам и обучающимся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доступ к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интернету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75141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4)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обеспечен допуск научно-педагогических кадров, специалистов клинических кафедр и обучающихся ОООЗ к осуществлению образовательного, научного, лечебно-диагностического процесса консультативной работы в МО, в том числе в специализированные отделения МО, включая операционный блок, отделение реанимации и интенсивной терапии, в соответствии с потребностями образовательного и лечебного процессов и порядком, установленным внутренними организационно-распорядительными документами МО, за исключением случаев, когда допуск обучающихся к лечебному процессу не допускается действующим законодательством и/или требованиями пациентов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30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5)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предоставлен научно-педагогическим кадрам и обучающимся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ОООЗ доступ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к медицинской документации, статистическим данным и архивным документам, с соблюдением условий конфиденциальности, предусмотренных действующим законодательством в отношении информации о физических лицах (пациентах)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448" marR="2448" marT="2448" marB="244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8292023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25" y="41658"/>
            <a:ext cx="11036879" cy="3411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800"/>
              </a:spcBef>
            </a:pPr>
            <a:r>
              <a:rPr lang="ru-RU" sz="2400" b="1" dirty="0">
                <a:solidFill>
                  <a:srgbClr val="C00000"/>
                </a:solidFill>
              </a:rPr>
              <a:t>Требования к университетским больницам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42800" y="41659"/>
            <a:ext cx="158750" cy="3411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34626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17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45114498"/>
              </p:ext>
            </p:extLst>
          </p:nvPr>
        </p:nvGraphicFramePr>
        <p:xfrm>
          <a:off x="109184" y="382779"/>
          <a:ext cx="11901100" cy="633263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72953"/>
                <a:gridCol w="11286699"/>
                <a:gridCol w="341448"/>
              </a:tblGrid>
              <a:tr h="87623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1.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Статус, организационная структура университетской больницы и взаимодействие </a:t>
                      </a:r>
                      <a:r>
                        <a:rPr lang="en-US" sz="2000" dirty="0">
                          <a:solidFill>
                            <a:srgbClr val="002060"/>
                          </a:solidFill>
                          <a:effectLst/>
                        </a:rPr>
                        <a:t>c </a:t>
                      </a: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</a:rPr>
                        <a:t>организацией образования в области здравоохранения в вопросах управления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53836">
                <a:tc>
                  <a:txBody>
                    <a:bodyPr/>
                    <a:lstStyle/>
                    <a:p>
                      <a:pPr marL="12700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 является </a:t>
                      </a:r>
                      <a:r>
                        <a:rPr lang="ru-RU" sz="1400" spc="5" dirty="0">
                          <a:solidFill>
                            <a:srgbClr val="002060"/>
                          </a:solidFill>
                          <a:effectLst/>
                        </a:rPr>
                        <a:t>многопрофильным лечебно-профилактическим структурным подразделением 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ОВПМО </a:t>
                      </a:r>
                      <a:r>
                        <a:rPr lang="ru-RU" sz="1400" spc="5" dirty="0">
                          <a:solidFill>
                            <a:srgbClr val="002060"/>
                          </a:solidFill>
                          <a:effectLst/>
                        </a:rPr>
                        <a:t>ИЛИ многопрофильной лечебно-профилактической организацией, предоставляющей не менее двух третей тарифных ставок (окладов) штатного расписания врачей и медицинских сестер расширенной практики профессорско-преподавательскому составу 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ОВПМО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176">
                <a:tc>
                  <a:txBody>
                    <a:bodyPr/>
                    <a:lstStyle/>
                    <a:p>
                      <a:pPr marL="12700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МО присвоен статус УБ решением </a:t>
                      </a:r>
                      <a:r>
                        <a:rPr lang="ru-RU" sz="1400" spc="5" dirty="0">
                          <a:solidFill>
                            <a:srgbClr val="002060"/>
                          </a:solidFill>
                          <a:effectLst/>
                        </a:rPr>
                        <a:t>Совета директоров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/ Наблюдательного совета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ОВПМО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при наличии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 согласия собственника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282">
                <a:tc>
                  <a:txBody>
                    <a:bodyPr/>
                    <a:lstStyle/>
                    <a:p>
                      <a:pPr marL="12700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Структура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утверждена ректором 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ОВПМО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(в МО,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находящейся в качестве дочерней организации или в доверительном управлении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ОВПМО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– по согласованию с ректором 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ОВПМО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)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282">
                <a:tc>
                  <a:txBody>
                    <a:bodyPr/>
                    <a:lstStyle/>
                    <a:p>
                      <a:pPr marL="12700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3)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Профиль и мощность отделений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утверждены ректором 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ОВПМО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(в МО,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находящейся в качестве дочерней организации или в доверительном управлении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ОВПМО –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по согласованию с ректором 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ОВПМО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)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282">
                <a:tc>
                  <a:txBody>
                    <a:bodyPr/>
                    <a:lstStyle/>
                    <a:p>
                      <a:pPr marL="12700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4)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Штатная численность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утверждена ректором 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ОВПМО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(в МО,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находящейся в качестве дочерней организации или в доверительном управлении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ОВПМО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– по согласованию с ректором 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ОВПМО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)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282">
                <a:tc>
                  <a:txBody>
                    <a:bodyPr/>
                    <a:lstStyle/>
                    <a:p>
                      <a:pPr marL="12700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5)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Стратегия развития 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ОВПМО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включает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направление развития, связанное с деятельностью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как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УБ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, ИЛИ </a:t>
                      </a:r>
                      <a:r>
                        <a:rPr lang="ru-RU" sz="1400" spc="5" dirty="0">
                          <a:solidFill>
                            <a:srgbClr val="002060"/>
                          </a:solidFill>
                          <a:effectLst/>
                        </a:rPr>
                        <a:t>многопрофильная лечебно-профилактическая организация в своей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миссии, видении, стратегических целях, задачах и индикаторах исполнения задач </a:t>
                      </a:r>
                      <a:r>
                        <a:rPr lang="ru-RU" sz="1400" spc="5" dirty="0">
                          <a:solidFill>
                            <a:srgbClr val="002060"/>
                          </a:solidFill>
                          <a:effectLst/>
                        </a:rPr>
                        <a:t>содержит указание на развитие в качестве 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МО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46070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2.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Права и ответственность руководителя </a:t>
                      </a: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</a:rPr>
                        <a:t>университетской больницы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282">
                <a:tc>
                  <a:txBody>
                    <a:bodyPr/>
                    <a:lstStyle/>
                    <a:p>
                      <a:pPr marL="12700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1)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входит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в состав Ученого и Клинического совета 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ОВПМО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**,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вносит предложения и информирует о состоянии лечебной работы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на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заседаниях Ученого или клинического совета 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ОВПМО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***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836">
                <a:tc>
                  <a:txBody>
                    <a:bodyPr/>
                    <a:lstStyle/>
                    <a:p>
                      <a:pPr marL="12700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руководит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лечебно-профилактической, педагогической и научной деятельностью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МО,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утренними врачебными совещаниями, недельными обходами в структурных подразделениях, организует научно-практические конференции,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осуществляет общий мониторинг и координацию выполнения исследований в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МО,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внедрения результатов научных исследований и инноваций в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работу МО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12282">
                <a:tc>
                  <a:txBody>
                    <a:bodyPr/>
                    <a:lstStyle/>
                    <a:p>
                      <a:pPr marL="12700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3)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4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принимает активное участие в процессе планирования образовательного процесса, координирует работу кафедр/курсов/модулей по вопросам лечебно-диагностической и научной деятельности совместно с руководителями кафедр/курсов/модулей,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организует подбор структурных подразделений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МО для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всех видов практического обучения в соответствии с учебным планом и контингентом обучающихся;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129176">
                <a:tc>
                  <a:txBody>
                    <a:bodyPr/>
                    <a:lstStyle/>
                    <a:p>
                      <a:pPr marL="12700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4)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контролирует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совместно с проректором по клинической работе объем выполненной лечебно-консультативной работы работниками кафедр/курсов/модуля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253836">
                <a:tc>
                  <a:txBody>
                    <a:bodyPr/>
                    <a:lstStyle/>
                    <a:p>
                      <a:pPr marL="12700" algn="just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>
                          <a:solidFill>
                            <a:srgbClr val="002060"/>
                          </a:solidFill>
                          <a:effectLst/>
                        </a:rPr>
                        <a:t>5)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4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Руководитель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</a:t>
                      </a:r>
                      <a:r>
                        <a:rPr lang="ru-RU" sz="140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осуществляет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подбор руководителей профессиональной практики, наставников в соответствии с требованиями и при согласовании с проректором по клинической работе </a:t>
                      </a:r>
                      <a:r>
                        <a:rPr lang="ru-RU" sz="1400" spc="5" dirty="0" smtClean="0">
                          <a:solidFill>
                            <a:srgbClr val="002060"/>
                          </a:solidFill>
                          <a:effectLst/>
                        </a:rPr>
                        <a:t>ОВПМО</a:t>
                      </a: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,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осуществляет постоянный контроль за работой общих и непосредственных руководителей, наставников практики по выполнению программ практического обучения ***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4000"/>
                        </a:lnSpc>
                        <a:spcAft>
                          <a:spcPts val="10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7845838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25" y="41658"/>
            <a:ext cx="11036879" cy="3411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800"/>
              </a:spcBef>
            </a:pPr>
            <a:r>
              <a:rPr lang="ru-RU" sz="2400" b="1" dirty="0">
                <a:solidFill>
                  <a:srgbClr val="C00000"/>
                </a:solidFill>
              </a:rPr>
              <a:t>Требования к университетским больницам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42800" y="41659"/>
            <a:ext cx="158750" cy="3411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34626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18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93505781"/>
              </p:ext>
            </p:extLst>
          </p:nvPr>
        </p:nvGraphicFramePr>
        <p:xfrm>
          <a:off x="109184" y="382779"/>
          <a:ext cx="11901100" cy="617152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00719"/>
                <a:gridCol w="11209283"/>
                <a:gridCol w="391098"/>
              </a:tblGrid>
              <a:tr h="46070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3. </a:t>
                      </a: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</a:rPr>
                        <a:t>Права и ответственность сотрудников </a:t>
                      </a:r>
                      <a:r>
                        <a:rPr lang="kk-KZ" sz="2000">
                          <a:solidFill>
                            <a:srgbClr val="002060"/>
                          </a:solidFill>
                          <a:effectLst/>
                        </a:rPr>
                        <a:t>университетской </a:t>
                      </a:r>
                      <a:r>
                        <a:rPr lang="kk-KZ" sz="2000" smtClean="0">
                          <a:solidFill>
                            <a:srgbClr val="002060"/>
                          </a:solidFill>
                          <a:effectLst/>
                        </a:rPr>
                        <a:t>больницы и </a:t>
                      </a:r>
                      <a:r>
                        <a:rPr lang="kk-KZ" sz="2000" smtClean="0">
                          <a:solidFill>
                            <a:srgbClr val="002060"/>
                          </a:solidFill>
                          <a:effectLst/>
                        </a:rPr>
                        <a:t>персонала ОООЗ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2282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Заведующие отделениями, врачи и другие квалифицированные работники МО, имеющие высшую или первую квалификационную категорию и/или ученую степень или ученое звание, оказывают консультативную помощь, участвуют в клинической подготовке обучающихся по профильной дисциплине, в том числе осуществляют руководство студентами, интернами, врачами-резидентами в качестве наставников в освоении ими практических компетенций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7732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Старшие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медсестры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отделений,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медсестры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,  имеющие высшую или первую квалификационную категорию и/или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медсестры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академического/прикладного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</a:rPr>
                        <a:t>бакалавриата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, оказывают консультативную помощь и осуществляют руководство в качестве наставников, руководителей практики студентов программ прикладного и академического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</a:rPr>
                        <a:t>бакалавриата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 в освоении ими практических компетенций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70729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3)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Руководитель МО, заведующие отделениями, врачи и другие квалифицированные работники МО одновременно являются сотрудниками ОВПМО, занимая должности ППС клинических кафедр, административно-управленческого состава в соответствии с уровнем имеющейся квалификации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7623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4)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Заведующие отделениями, врачи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МО наряду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с лечебно-диагностической деятельностью участвуют в образовательной и научно-исследовательской работах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53836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5)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u="none" strike="noStrike" spc="0" dirty="0">
                          <a:solidFill>
                            <a:srgbClr val="002060"/>
                          </a:solidFill>
                          <a:effectLst/>
                        </a:rPr>
                        <a:t>Преподаватели клинических кафедр </a:t>
                      </a:r>
                      <a:r>
                        <a:rPr lang="ru-RU" sz="1400" u="none" strike="noStrike" spc="0" dirty="0" smtClean="0">
                          <a:solidFill>
                            <a:srgbClr val="002060"/>
                          </a:solidFill>
                          <a:effectLst/>
                        </a:rPr>
                        <a:t>ОВПМО, </a:t>
                      </a:r>
                      <a:r>
                        <a:rPr lang="ru-RU" sz="1400" u="none" strike="noStrike" spc="0" dirty="0">
                          <a:solidFill>
                            <a:srgbClr val="002060"/>
                          </a:solidFill>
                          <a:effectLst/>
                        </a:rPr>
                        <a:t>размещенных на </a:t>
                      </a:r>
                      <a:r>
                        <a:rPr lang="ru-RU" sz="1400" u="none" strike="noStrike" spc="0">
                          <a:solidFill>
                            <a:srgbClr val="002060"/>
                          </a:solidFill>
                          <a:effectLst/>
                        </a:rPr>
                        <a:t>базе </a:t>
                      </a:r>
                      <a:r>
                        <a:rPr lang="ru-RU" sz="1400" u="none" strike="noStrike" spc="0" smtClean="0">
                          <a:solidFill>
                            <a:srgbClr val="002060"/>
                          </a:solidFill>
                          <a:effectLst/>
                        </a:rPr>
                        <a:t>МО, </a:t>
                      </a:r>
                      <a:r>
                        <a:rPr lang="ru-RU" sz="1400" u="none" strike="noStrike" spc="0" dirty="0">
                          <a:solidFill>
                            <a:srgbClr val="002060"/>
                          </a:solidFill>
                          <a:effectLst/>
                        </a:rPr>
                        <a:t>зарегистрированы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в портале «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СУР»</a:t>
                      </a:r>
                      <a:r>
                        <a:rPr lang="ru-RU" sz="1400" u="none" strike="noStrike" spc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400" u="none" strike="noStrike" spc="0" dirty="0">
                          <a:solidFill>
                            <a:srgbClr val="002060"/>
                          </a:solidFill>
                          <a:effectLst/>
                        </a:rPr>
                        <a:t>в качестве совместителей по профилю или путём создания отдельного домена внештатных сотрудников), им присвоены  логин и пароль для доступа к Комплексной медицинской информационной системе организации с целью осуществления лечебно-диагностической деятельности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46070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4. </a:t>
                      </a: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</a:rPr>
                        <a:t>У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слови</a:t>
                      </a:r>
                      <a:r>
                        <a:rPr lang="kk-KZ" sz="2000" dirty="0">
                          <a:solidFill>
                            <a:srgbClr val="002060"/>
                          </a:solidFill>
                          <a:effectLst/>
                        </a:rPr>
                        <a:t>я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для клинической подготовки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39878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1)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предоставлены </a:t>
                      </a:r>
                      <a:r>
                        <a:rPr lang="ru-RU" sz="1400" u="none" strike="noStrike" spc="0" dirty="0" smtClean="0">
                          <a:solidFill>
                            <a:srgbClr val="002060"/>
                          </a:solidFill>
                          <a:effectLst/>
                        </a:rPr>
                        <a:t>ОВПМО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учебные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помещения - лекционные аудитории, учебные комнаты, лаборатории, </a:t>
                      </a:r>
                      <a:r>
                        <a:rPr lang="ru-RU" sz="1400" dirty="0" err="1">
                          <a:solidFill>
                            <a:srgbClr val="002060"/>
                          </a:solidFill>
                          <a:effectLst/>
                        </a:rPr>
                        <a:t>симуляционные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 классы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9176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предоставлены </a:t>
                      </a:r>
                      <a:r>
                        <a:rPr lang="ru-RU" sz="1400" u="none" strike="noStrike" spc="0" dirty="0" smtClean="0">
                          <a:solidFill>
                            <a:srgbClr val="002060"/>
                          </a:solidFill>
                          <a:effectLst/>
                        </a:rPr>
                        <a:t>ОВПМО </a:t>
                      </a:r>
                      <a:r>
                        <a:rPr lang="ru-RU" sz="1400" dirty="0" err="1" smtClean="0">
                          <a:solidFill>
                            <a:srgbClr val="002060"/>
                          </a:solidFill>
                          <a:effectLst/>
                        </a:rPr>
                        <a:t>вспомогательны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е помещения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 (раздевалка для обучающихся, лаборантские комнаты, условия для питания)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29176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3)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предоставлен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научно-педагогическим кадрам и обучающимся </a:t>
                      </a:r>
                      <a:r>
                        <a:rPr lang="ru-RU" sz="1400" u="none" strike="noStrike" spc="0" dirty="0">
                          <a:solidFill>
                            <a:srgbClr val="002060"/>
                          </a:solidFill>
                          <a:effectLst/>
                        </a:rPr>
                        <a:t>о</a:t>
                      </a:r>
                      <a:r>
                        <a:rPr lang="ru-RU" sz="1400" spc="5" dirty="0">
                          <a:solidFill>
                            <a:srgbClr val="002060"/>
                          </a:solidFill>
                          <a:effectLst/>
                        </a:rPr>
                        <a:t>рганизации высшего и (или) послевузовского медицинского образования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 доступ к </a:t>
                      </a:r>
                      <a:r>
                        <a:rPr lang="kk-KZ" sz="1400" dirty="0">
                          <a:solidFill>
                            <a:srgbClr val="002060"/>
                          </a:solidFill>
                          <a:effectLst/>
                        </a:rPr>
                        <a:t>интернету **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95389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4)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обеспечен допуск научно-педагогических кадров, специалистов клинических кафедр и обучающихся ОООЗ к осуществлению образовательного, научного, лечебно-диагностического процесса консультативной работы в МО, в том числе в специализированные отделения МО, в соответствии с потребностями образовательного и лечебного процессов и порядком, установленным внутренними организационно-распорядительными документами МО, за исключением случаев, когда допуск обучающихся к лечебному процессу не допускается действующим законодательством и/или требованиями пациентов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12282">
                <a:tc>
                  <a:txBody>
                    <a:bodyPr/>
                    <a:lstStyle/>
                    <a:p>
                      <a:pPr marL="12700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solidFill>
                            <a:srgbClr val="002060"/>
                          </a:solidFill>
                          <a:effectLst/>
                        </a:rPr>
                        <a:t>5)</a:t>
                      </a:r>
                      <a:endParaRPr lang="ru-RU" sz="14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kk-KZ" sz="1400" dirty="0" smtClean="0">
                          <a:solidFill>
                            <a:srgbClr val="002060"/>
                          </a:solidFill>
                          <a:effectLst/>
                        </a:rPr>
                        <a:t>Медицинской организацией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предоставлен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научно-педагогическим кадрам и обучающимся </a:t>
                      </a:r>
                      <a:r>
                        <a:rPr lang="ru-RU" sz="1400" u="none" strike="noStrike" spc="0" dirty="0" smtClean="0">
                          <a:solidFill>
                            <a:srgbClr val="002060"/>
                          </a:solidFill>
                          <a:effectLst/>
                        </a:rPr>
                        <a:t>ОВПМО </a:t>
                      </a:r>
                      <a:r>
                        <a:rPr lang="ru-RU" sz="1400" dirty="0" smtClean="0">
                          <a:solidFill>
                            <a:srgbClr val="002060"/>
                          </a:solidFill>
                          <a:effectLst/>
                        </a:rPr>
                        <a:t>доступ </a:t>
                      </a:r>
                      <a:r>
                        <a:rPr lang="ru-RU" sz="1400" dirty="0">
                          <a:solidFill>
                            <a:srgbClr val="002060"/>
                          </a:solidFill>
                          <a:effectLst/>
                        </a:rPr>
                        <a:t>к медицинской документации, статистическим данным и архивным документам, с соблюдением условий конфиденциальности, предусмотренных действующим законодательством в отношении информации о физических лицах (пациентах) *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90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4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2258" marR="2258" marT="2258" marB="2258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478160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9"/>
            <a:ext cx="11036879" cy="5002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Основания для разработки проектов НПА и стандартов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49332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512762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0" y="722663"/>
            <a:ext cx="12192000" cy="6132339"/>
            <a:chOff x="0" y="722663"/>
            <a:chExt cx="12192000" cy="6132339"/>
          </a:xfrm>
        </p:grpSpPr>
        <p:sp>
          <p:nvSpPr>
            <p:cNvPr id="8" name="Полилиния 7"/>
            <p:cNvSpPr/>
            <p:nvPr/>
          </p:nvSpPr>
          <p:spPr>
            <a:xfrm>
              <a:off x="2304005" y="1767214"/>
              <a:ext cx="9887016" cy="1453779"/>
            </a:xfrm>
            <a:custGeom>
              <a:avLst/>
              <a:gdLst>
                <a:gd name="connsiteX0" fmla="*/ 0 w 9887016"/>
                <a:gd name="connsiteY0" fmla="*/ 0 h 1453779"/>
                <a:gd name="connsiteX1" fmla="*/ 9887016 w 9887016"/>
                <a:gd name="connsiteY1" fmla="*/ 0 h 1453779"/>
                <a:gd name="connsiteX2" fmla="*/ 9887016 w 9887016"/>
                <a:gd name="connsiteY2" fmla="*/ 1453779 h 1453779"/>
                <a:gd name="connsiteX3" fmla="*/ 0 w 9887016"/>
                <a:gd name="connsiteY3" fmla="*/ 1453779 h 1453779"/>
                <a:gd name="connsiteX4" fmla="*/ 0 w 9887016"/>
                <a:gd name="connsiteY4" fmla="*/ 0 h 14537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887016" h="1453779">
                  <a:moveTo>
                    <a:pt x="0" y="0"/>
                  </a:moveTo>
                  <a:lnTo>
                    <a:pt x="9887016" y="0"/>
                  </a:lnTo>
                  <a:lnTo>
                    <a:pt x="9887016" y="1453779"/>
                  </a:lnTo>
                  <a:lnTo>
                    <a:pt x="0" y="145377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t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rgbClr val="C00000"/>
                  </a:solidFill>
                </a:rPr>
                <a:t>Клиника организации образования в области здравоохранения (КОООЗ) </a:t>
              </a:r>
              <a:r>
                <a:rPr lang="ru-RU" sz="1800" b="0" kern="1200" dirty="0" smtClean="0">
                  <a:solidFill>
                    <a:srgbClr val="002060"/>
                  </a:solidFill>
                </a:rPr>
                <a:t>– </a:t>
              </a:r>
              <a:r>
                <a:rPr lang="ru-RU" sz="1800" b="1" u="sng" kern="1200" dirty="0" smtClean="0">
                  <a:solidFill>
                    <a:srgbClr val="002060"/>
                  </a:solidFill>
                </a:rPr>
                <a:t>структурное подразделение </a:t>
              </a:r>
              <a:r>
                <a:rPr lang="ru-RU" sz="1800" b="0" u="none" kern="1200" dirty="0" smtClean="0">
                  <a:solidFill>
                    <a:srgbClr val="002060"/>
                  </a:solidFill>
                </a:rPr>
                <a:t>организации образования </a:t>
              </a:r>
              <a:r>
                <a:rPr lang="ru-RU" sz="1800" b="1" u="sng" kern="1200" dirty="0" smtClean="0">
                  <a:solidFill>
                    <a:srgbClr val="002060"/>
                  </a:solidFill>
                </a:rPr>
                <a:t>или организация здравоохранения</a:t>
              </a:r>
              <a:r>
                <a:rPr lang="ru-RU" sz="1800" b="0" u="none" kern="1200" dirty="0" smtClean="0">
                  <a:solidFill>
                    <a:srgbClr val="002060"/>
                  </a:solidFill>
                </a:rPr>
                <a:t>, на базе которой реализуются образовательные программы </a:t>
              </a:r>
              <a:r>
                <a:rPr lang="ru-RU" sz="1800" b="1" u="sng" kern="1200" dirty="0" smtClean="0">
                  <a:solidFill>
                    <a:srgbClr val="002060"/>
                  </a:solidFill>
                </a:rPr>
                <a:t>технического и профессионального, </a:t>
              </a:r>
              <a:r>
                <a:rPr lang="ru-RU" sz="1800" b="1" u="sng" kern="1200" dirty="0" err="1" smtClean="0">
                  <a:solidFill>
                    <a:srgbClr val="002060"/>
                  </a:solidFill>
                </a:rPr>
                <a:t>послесреднего</a:t>
              </a:r>
              <a:r>
                <a:rPr lang="ru-RU" sz="1800" b="1" u="sng" kern="1200" dirty="0" smtClean="0">
                  <a:solidFill>
                    <a:srgbClr val="002060"/>
                  </a:solidFill>
                </a:rPr>
                <a:t>, высшего и послевузовского медицинского образования </a:t>
              </a:r>
              <a:r>
                <a:rPr lang="ru-RU" sz="1800" b="0" kern="1200" dirty="0" smtClean="0">
                  <a:solidFill>
                    <a:srgbClr val="002060"/>
                  </a:solidFill>
                </a:rPr>
                <a:t>на основе современных достижений науки и практики</a:t>
              </a:r>
              <a:endParaRPr lang="ru-RU" sz="1800" b="0" kern="1200" dirty="0">
                <a:solidFill>
                  <a:srgbClr val="002060"/>
                </a:solidFill>
              </a:endParaRPr>
            </a:p>
          </p:txBody>
        </p:sp>
        <p:sp>
          <p:nvSpPr>
            <p:cNvPr id="3" name="Прямая соединительная линия 2"/>
            <p:cNvSpPr/>
            <p:nvPr/>
          </p:nvSpPr>
          <p:spPr>
            <a:xfrm>
              <a:off x="0" y="722663"/>
              <a:ext cx="1219200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Полилиния 4"/>
            <p:cNvSpPr/>
            <p:nvPr/>
          </p:nvSpPr>
          <p:spPr>
            <a:xfrm>
              <a:off x="0" y="722663"/>
              <a:ext cx="2125053" cy="6132339"/>
            </a:xfrm>
            <a:custGeom>
              <a:avLst/>
              <a:gdLst>
                <a:gd name="connsiteX0" fmla="*/ 0 w 2125054"/>
                <a:gd name="connsiteY0" fmla="*/ 0 h 6132339"/>
                <a:gd name="connsiteX1" fmla="*/ 2125054 w 2125054"/>
                <a:gd name="connsiteY1" fmla="*/ 0 h 6132339"/>
                <a:gd name="connsiteX2" fmla="*/ 2125054 w 2125054"/>
                <a:gd name="connsiteY2" fmla="*/ 6132339 h 6132339"/>
                <a:gd name="connsiteX3" fmla="*/ 0 w 2125054"/>
                <a:gd name="connsiteY3" fmla="*/ 6132339 h 6132339"/>
                <a:gd name="connsiteX4" fmla="*/ 0 w 2125054"/>
                <a:gd name="connsiteY4" fmla="*/ 0 h 6132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125054" h="6132339">
                  <a:moveTo>
                    <a:pt x="0" y="0"/>
                  </a:moveTo>
                  <a:lnTo>
                    <a:pt x="2125054" y="0"/>
                  </a:lnTo>
                  <a:lnTo>
                    <a:pt x="2125054" y="6132339"/>
                  </a:lnTo>
                  <a:lnTo>
                    <a:pt x="0" y="61323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6200" rIns="0" bIns="76200" numCol="1" spcCol="1270" anchor="t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C00000"/>
                  </a:solidFill>
                </a:rPr>
                <a:t>Проект Кодекса РК «О здоровье народа и системе здравоохранения»</a:t>
              </a:r>
            </a:p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C00000"/>
                  </a:solidFill>
                </a:rPr>
                <a:t>(Статья 1)</a:t>
              </a:r>
              <a:endParaRPr lang="ru-RU" sz="2000" b="1" kern="1200" dirty="0">
                <a:solidFill>
                  <a:srgbClr val="C00000"/>
                </a:solidFill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2304005" y="729170"/>
              <a:ext cx="9887995" cy="936940"/>
            </a:xfrm>
            <a:custGeom>
              <a:avLst/>
              <a:gdLst>
                <a:gd name="connsiteX0" fmla="*/ 0 w 9365099"/>
                <a:gd name="connsiteY0" fmla="*/ 0 h 936940"/>
                <a:gd name="connsiteX1" fmla="*/ 9365099 w 9365099"/>
                <a:gd name="connsiteY1" fmla="*/ 0 h 936940"/>
                <a:gd name="connsiteX2" fmla="*/ 9365099 w 9365099"/>
                <a:gd name="connsiteY2" fmla="*/ 936940 h 936940"/>
                <a:gd name="connsiteX3" fmla="*/ 0 w 9365099"/>
                <a:gd name="connsiteY3" fmla="*/ 936940 h 936940"/>
                <a:gd name="connsiteX4" fmla="*/ 0 w 9365099"/>
                <a:gd name="connsiteY4" fmla="*/ 0 h 93694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65099" h="936940">
                  <a:moveTo>
                    <a:pt x="0" y="0"/>
                  </a:moveTo>
                  <a:lnTo>
                    <a:pt x="9365099" y="0"/>
                  </a:lnTo>
                  <a:lnTo>
                    <a:pt x="9365099" y="936940"/>
                  </a:lnTo>
                  <a:lnTo>
                    <a:pt x="0" y="93694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t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rgbClr val="C00000"/>
                  </a:solidFill>
                </a:rPr>
                <a:t>Клиническая база(КБ) </a:t>
              </a:r>
              <a:r>
                <a:rPr lang="ru-RU" sz="1800" b="0" kern="1200" dirty="0" smtClean="0">
                  <a:solidFill>
                    <a:srgbClr val="002060"/>
                  </a:solidFill>
                </a:rPr>
                <a:t>– </a:t>
              </a:r>
              <a:r>
                <a:rPr lang="ru-RU" sz="1800" b="1" u="sng" kern="1200" dirty="0" smtClean="0">
                  <a:solidFill>
                    <a:srgbClr val="002060"/>
                  </a:solidFill>
                </a:rPr>
                <a:t>организация здравоохранения</a:t>
              </a:r>
              <a:r>
                <a:rPr lang="ru-RU" sz="1800" b="0" kern="1200" dirty="0" smtClean="0">
                  <a:solidFill>
                    <a:srgbClr val="002060"/>
                  </a:solidFill>
                </a:rPr>
                <a:t>, которая используется организацией образования для подготовки и повышения квалификации кадров в области здравоохранения </a:t>
              </a:r>
              <a:r>
                <a:rPr lang="ru-RU" sz="1800" b="1" u="sng" kern="1200" dirty="0" smtClean="0">
                  <a:solidFill>
                    <a:srgbClr val="002060"/>
                  </a:solidFill>
                </a:rPr>
                <a:t>по договору о совместной деятельности</a:t>
              </a:r>
              <a:endParaRPr lang="ru-RU" sz="1800" b="1" u="sng" kern="1200" dirty="0">
                <a:solidFill>
                  <a:srgbClr val="002060"/>
                </a:solidFill>
              </a:endParaRPr>
            </a:p>
          </p:txBody>
        </p:sp>
        <p:sp>
          <p:nvSpPr>
            <p:cNvPr id="7" name="Прямая соединительная линия 6"/>
            <p:cNvSpPr/>
            <p:nvPr/>
          </p:nvSpPr>
          <p:spPr>
            <a:xfrm>
              <a:off x="2393076" y="1826829"/>
              <a:ext cx="9544049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9" name="Прямая соединительная линия 8"/>
            <p:cNvSpPr/>
            <p:nvPr/>
          </p:nvSpPr>
          <p:spPr>
            <a:xfrm>
              <a:off x="2361544" y="3362888"/>
              <a:ext cx="9544049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0" name="Полилиния 9"/>
            <p:cNvSpPr/>
            <p:nvPr/>
          </p:nvSpPr>
          <p:spPr>
            <a:xfrm>
              <a:off x="2304005" y="3329563"/>
              <a:ext cx="9723020" cy="2034553"/>
            </a:xfrm>
            <a:custGeom>
              <a:avLst/>
              <a:gdLst>
                <a:gd name="connsiteX0" fmla="*/ 0 w 9365099"/>
                <a:gd name="connsiteY0" fmla="*/ 0 h 2034553"/>
                <a:gd name="connsiteX1" fmla="*/ 9365099 w 9365099"/>
                <a:gd name="connsiteY1" fmla="*/ 0 h 2034553"/>
                <a:gd name="connsiteX2" fmla="*/ 9365099 w 9365099"/>
                <a:gd name="connsiteY2" fmla="*/ 2034553 h 2034553"/>
                <a:gd name="connsiteX3" fmla="*/ 0 w 9365099"/>
                <a:gd name="connsiteY3" fmla="*/ 2034553 h 2034553"/>
                <a:gd name="connsiteX4" fmla="*/ 0 w 9365099"/>
                <a:gd name="connsiteY4" fmla="*/ 0 h 20345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65099" h="2034553">
                  <a:moveTo>
                    <a:pt x="0" y="0"/>
                  </a:moveTo>
                  <a:lnTo>
                    <a:pt x="9365099" y="0"/>
                  </a:lnTo>
                  <a:lnTo>
                    <a:pt x="9365099" y="2034553"/>
                  </a:lnTo>
                  <a:lnTo>
                    <a:pt x="0" y="203455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t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rgbClr val="C00000"/>
                  </a:solidFill>
                </a:rPr>
                <a:t>Университетская больница (УБ) </a:t>
              </a:r>
              <a:r>
                <a:rPr lang="ru-RU" sz="1800" b="0" kern="1200" dirty="0" smtClean="0">
                  <a:solidFill>
                    <a:srgbClr val="002060"/>
                  </a:solidFill>
                </a:rPr>
                <a:t>– </a:t>
              </a:r>
              <a:r>
                <a:rPr lang="ru-RU" sz="1800" b="1" u="sng" kern="1200" dirty="0" smtClean="0">
                  <a:solidFill>
                    <a:srgbClr val="002060"/>
                  </a:solidFill>
                </a:rPr>
                <a:t>многопрофильное лечебно-профилактическое структурное подразделение</a:t>
              </a:r>
              <a:r>
                <a:rPr lang="ru-RU" sz="1800" b="0" kern="1200" dirty="0" smtClean="0">
                  <a:solidFill>
                    <a:srgbClr val="002060"/>
                  </a:solidFill>
                </a:rPr>
                <a:t> организации высшего и послевузовского образования или </a:t>
              </a:r>
              <a:r>
                <a:rPr lang="ru-RU" sz="1800" b="1" u="sng" kern="1200" dirty="0" smtClean="0">
                  <a:solidFill>
                    <a:srgbClr val="002060"/>
                  </a:solidFill>
                </a:rPr>
                <a:t>многопрофильная лечебно-профилактическая организация</a:t>
              </a:r>
              <a:r>
                <a:rPr lang="ru-RU" sz="1800" b="0" kern="1200" dirty="0" smtClean="0">
                  <a:solidFill>
                    <a:srgbClr val="002060"/>
                  </a:solidFill>
                </a:rPr>
                <a:t>, предоставляющая </a:t>
              </a:r>
              <a:r>
                <a:rPr lang="ru-RU" sz="1800" b="1" u="sng" kern="1200" dirty="0" smtClean="0">
                  <a:solidFill>
                    <a:srgbClr val="002060"/>
                  </a:solidFill>
                </a:rPr>
                <a:t>не менее двух третей тарифных ставок (окладов) штатного расписания врачей и медицинских сестер расширен-ной практики профессорско-преподавательскому составу </a:t>
              </a:r>
              <a:r>
                <a:rPr lang="ru-RU" sz="1800" b="0" kern="1200" dirty="0" smtClean="0">
                  <a:solidFill>
                    <a:srgbClr val="002060"/>
                  </a:solidFill>
                </a:rPr>
                <a:t>организации образования, на базе которой реализуются образовательные программы высшего и послевузовского медицинского образования на основе современных достижений науки и практики</a:t>
              </a:r>
              <a:endParaRPr lang="ru-RU" sz="1800" b="0" kern="1200" dirty="0">
                <a:solidFill>
                  <a:srgbClr val="002060"/>
                </a:solidFill>
              </a:endParaRPr>
            </a:p>
          </p:txBody>
        </p:sp>
        <p:sp>
          <p:nvSpPr>
            <p:cNvPr id="14" name="Прямая соединительная линия 13"/>
            <p:cNvSpPr/>
            <p:nvPr/>
          </p:nvSpPr>
          <p:spPr>
            <a:xfrm>
              <a:off x="2408842" y="5403949"/>
              <a:ext cx="9544049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5" name="Полилиния 14"/>
            <p:cNvSpPr/>
            <p:nvPr/>
          </p:nvSpPr>
          <p:spPr>
            <a:xfrm>
              <a:off x="2304005" y="5363124"/>
              <a:ext cx="9887016" cy="1273409"/>
            </a:xfrm>
            <a:custGeom>
              <a:avLst/>
              <a:gdLst>
                <a:gd name="connsiteX0" fmla="*/ 0 w 9365099"/>
                <a:gd name="connsiteY0" fmla="*/ 0 h 1273409"/>
                <a:gd name="connsiteX1" fmla="*/ 9365099 w 9365099"/>
                <a:gd name="connsiteY1" fmla="*/ 0 h 1273409"/>
                <a:gd name="connsiteX2" fmla="*/ 9365099 w 9365099"/>
                <a:gd name="connsiteY2" fmla="*/ 1273409 h 1273409"/>
                <a:gd name="connsiteX3" fmla="*/ 0 w 9365099"/>
                <a:gd name="connsiteY3" fmla="*/ 1273409 h 1273409"/>
                <a:gd name="connsiteX4" fmla="*/ 0 w 9365099"/>
                <a:gd name="connsiteY4" fmla="*/ 0 h 12734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365099" h="1273409">
                  <a:moveTo>
                    <a:pt x="0" y="0"/>
                  </a:moveTo>
                  <a:lnTo>
                    <a:pt x="9365099" y="0"/>
                  </a:lnTo>
                  <a:lnTo>
                    <a:pt x="9365099" y="1273409"/>
                  </a:lnTo>
                  <a:lnTo>
                    <a:pt x="0" y="127340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91440" tIns="91440" rIns="91440" bIns="91440" numCol="1" spcCol="1270" anchor="t" anchorCtr="0">
              <a:noAutofit/>
            </a:bodyPr>
            <a:lstStyle/>
            <a:p>
              <a:pPr lvl="0" algn="l" defTabSz="10668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400" b="1" kern="1200" dirty="0" smtClean="0">
                  <a:solidFill>
                    <a:srgbClr val="C00000"/>
                  </a:solidFill>
                </a:rPr>
                <a:t>База резидентуры (БР) </a:t>
              </a:r>
              <a:r>
                <a:rPr lang="ru-RU" sz="1800" b="0" kern="1200" dirty="0" smtClean="0">
                  <a:solidFill>
                    <a:srgbClr val="002060"/>
                  </a:solidFill>
                </a:rPr>
                <a:t>– </a:t>
              </a:r>
              <a:r>
                <a:rPr lang="ru-RU" sz="1800" b="1" u="sng" kern="1200" dirty="0" smtClean="0">
                  <a:solidFill>
                    <a:srgbClr val="002060"/>
                  </a:solidFill>
                </a:rPr>
                <a:t>клиника организации образования в области здравоохранения, университетская больница, национальный центр, научный центр или научно-исследовательский институт</a:t>
              </a:r>
              <a:r>
                <a:rPr lang="ru-RU" sz="1800" b="0" kern="1200" dirty="0" smtClean="0">
                  <a:solidFill>
                    <a:srgbClr val="002060"/>
                  </a:solidFill>
                </a:rPr>
                <a:t>, </a:t>
              </a:r>
              <a:r>
                <a:rPr lang="ru-RU" sz="1800" b="1" u="sng" kern="1200" dirty="0" smtClean="0">
                  <a:solidFill>
                    <a:srgbClr val="002060"/>
                  </a:solidFill>
                </a:rPr>
                <a:t>аккредитованные </a:t>
              </a:r>
              <a:r>
                <a:rPr lang="ru-RU" sz="1800" b="0" kern="1200" dirty="0" smtClean="0">
                  <a:solidFill>
                    <a:srgbClr val="002060"/>
                  </a:solidFill>
                </a:rPr>
                <a:t>как медицинская организация, на базе которой реализуются программы резидентуры в порядке, установленном уполномоченным органом</a:t>
              </a:r>
              <a:endParaRPr lang="ru-RU" sz="1800" b="0" kern="1200" dirty="0">
                <a:solidFill>
                  <a:srgbClr val="002060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73222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25" y="41658"/>
            <a:ext cx="11036879" cy="3411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800"/>
              </a:spcBef>
            </a:pPr>
            <a:r>
              <a:rPr lang="ru-RU" sz="2400" b="1" dirty="0">
                <a:solidFill>
                  <a:srgbClr val="C00000"/>
                </a:solidFill>
              </a:rPr>
              <a:t>Требования к базам резидентуры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42800" y="41659"/>
            <a:ext cx="158750" cy="3411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34626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19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75812201"/>
              </p:ext>
            </p:extLst>
          </p:nvPr>
        </p:nvGraphicFramePr>
        <p:xfrm>
          <a:off x="125924" y="382779"/>
          <a:ext cx="11901101" cy="64356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42566"/>
                <a:gridCol w="11341289"/>
                <a:gridCol w="317246"/>
              </a:tblGrid>
              <a:tr h="107311">
                <a:tc gridSpan="3">
                  <a:txBody>
                    <a:bodyPr/>
                    <a:lstStyle/>
                    <a:p>
                      <a:pPr marL="12700" marR="806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1.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Статус и административные условия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89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1)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МО имеет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аккредитацию в качестве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КОООЗ или УБ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ИЛИ является национальным центром или научным центром или научно-исследовательским институтом **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731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solidFill>
                            <a:srgbClr val="002060"/>
                          </a:solidFill>
                          <a:effectLst/>
                        </a:rPr>
                        <a:t>В штатном расписании 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effectLst/>
                        </a:rPr>
                        <a:t>МО</a:t>
                      </a:r>
                      <a:r>
                        <a:rPr lang="ru-RU" sz="1600" spc="10" baseline="0" dirty="0" smtClean="0">
                          <a:solidFill>
                            <a:srgbClr val="002060"/>
                          </a:solidFill>
                          <a:effectLst/>
                        </a:rPr>
                        <a:t> 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effectLst/>
                        </a:rPr>
                        <a:t>предусмотрены 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effectLst/>
                        </a:rPr>
                        <a:t>рабочие места для врачей-резидентов *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818685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3)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Правовой основой обучения врача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effectLst/>
                        </a:rPr>
                        <a:t>-резидента и привлечения к предоставлению услуг является: 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effectLst/>
                        </a:rPr>
                        <a:t>договор 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effectLst/>
                        </a:rPr>
                        <a:t>об обучении заключаемый между 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effectLst/>
                        </a:rPr>
                        <a:t>ОВПМО, медицинской организацией и врачом-резидентом (в 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effectLst/>
                        </a:rPr>
                        <a:t>национальных и (или) научных центрах, научно-исследовательских институтах, </a:t>
                      </a:r>
                      <a:r>
                        <a:rPr lang="ru-RU" sz="1600" spc="10" dirty="0" smtClean="0">
                          <a:solidFill>
                            <a:srgbClr val="C00000"/>
                          </a:solidFill>
                          <a:effectLst/>
                        </a:rPr>
                        <a:t>реализующих программы резидентуры 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effectLst/>
                        </a:rPr>
                        <a:t>– 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effectLst/>
                        </a:rPr>
                        <a:t>договор об обучении заключаемый между национальным и (или) научным центром, научно-исследовательским институтом и 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effectLst/>
                        </a:rPr>
                        <a:t>врачом-резидентом) </a:t>
                      </a:r>
                      <a:r>
                        <a:rPr lang="ru-RU" sz="1600" spc="10" dirty="0">
                          <a:solidFill>
                            <a:srgbClr val="002060"/>
                          </a:solidFill>
                          <a:effectLst/>
                        </a:rPr>
                        <a:t>*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89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4)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В организационной структуре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МО имеется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должностное лицо, осуществляющее контроль за обучающимися, осуществляющее деятельность по управлению качеством оказания медицинских услуг врачами-резидентами **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9768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5)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80645" indent="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Руководство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МО обеспечивает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доступность для врачей-резидентов, информации о действующих процедурах организации. В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МО определены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уровни доступа персонала, в том числе врачей-резидентов, к конфиденциальной информации *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7311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2.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Условия для работы врачей-резидентов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089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1)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Медицинская организация предоставляет (или обеспечивает) резидентам идентификационные </a:t>
                      </a:r>
                      <a:r>
                        <a:rPr lang="ru-RU" sz="1600" dirty="0" err="1">
                          <a:solidFill>
                            <a:srgbClr val="002060"/>
                          </a:solidFill>
                          <a:effectLst/>
                        </a:rPr>
                        <a:t>бейджи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, необходимую защитную одежду, средства индивидуальной защиты и защитное оборудование (включая средства для радиационной безопасности) *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spc="10" dirty="0">
                          <a:solidFill>
                            <a:srgbClr val="002060"/>
                          </a:solidFill>
                          <a:effectLst/>
                        </a:rPr>
                        <a:t>На врача-резидента распространяются правила трудового распорядка, требования по безопасности и охране труда </a:t>
                      </a:r>
                      <a:r>
                        <a:rPr lang="ru-RU" sz="1600" spc="10" dirty="0" smtClean="0">
                          <a:solidFill>
                            <a:srgbClr val="002060"/>
                          </a:solidFill>
                          <a:effectLst/>
                        </a:rPr>
                        <a:t>МО*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89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3)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Медицинская организация проводит мониторинг рабочей нагрузки резидентов, оказывает психологическую поддержку резидентам для минимизации стресса и его контроля (антистрессовая комната, комната духовного уединения и другие) *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0089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4)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Проводится выборочный клинический аудит листов назначений, сделанных резидентами, в текущих и закрытых медицинских картах на предмет соблюдения процедур организации и безопасности пациента *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5)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marR="806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Врачи-резиденты участвуют в заседаниях комиссий, где проводится разбор клинических случаев *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0816764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25" y="41658"/>
            <a:ext cx="11036879" cy="34112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800"/>
              </a:spcBef>
            </a:pPr>
            <a:r>
              <a:rPr lang="ru-RU" sz="2400" b="1" dirty="0">
                <a:solidFill>
                  <a:srgbClr val="C00000"/>
                </a:solidFill>
              </a:rPr>
              <a:t>Требования к базам резидентуры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42800" y="41659"/>
            <a:ext cx="158750" cy="34112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34626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20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9319955"/>
              </p:ext>
            </p:extLst>
          </p:nvPr>
        </p:nvGraphicFramePr>
        <p:xfrm>
          <a:off x="125924" y="398545"/>
          <a:ext cx="11901101" cy="32178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2807"/>
                <a:gridCol w="11177752"/>
                <a:gridCol w="360542"/>
              </a:tblGrid>
              <a:tr h="107311">
                <a:tc gridSpan="3"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3. </a:t>
                      </a:r>
                      <a:r>
                        <a:rPr lang="ru-RU" sz="2000" dirty="0">
                          <a:solidFill>
                            <a:srgbClr val="002060"/>
                          </a:solidFill>
                          <a:effectLst/>
                        </a:rPr>
                        <a:t>Условия </a:t>
                      </a:r>
                      <a:r>
                        <a:rPr lang="ru-RU" sz="2000" dirty="0" smtClean="0">
                          <a:solidFill>
                            <a:srgbClr val="002060"/>
                          </a:solidFill>
                          <a:effectLst/>
                        </a:rPr>
                        <a:t>для клинической подготовки</a:t>
                      </a:r>
                      <a:endParaRPr lang="ru-RU" sz="20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04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1)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Профиль клинической работы и коечный фонд медицинской организации соответствуют программам обучения и объему контингента обучающихся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*</a:t>
                      </a:r>
                      <a:r>
                        <a:rPr lang="ru-RU" sz="1600" dirty="0" smtClean="0">
                          <a:solidFill>
                            <a:srgbClr val="C00000"/>
                          </a:solidFill>
                          <a:effectLst/>
                        </a:rPr>
                        <a:t>*</a:t>
                      </a:r>
                      <a:endParaRPr lang="ru-RU" sz="1600" dirty="0">
                        <a:solidFill>
                          <a:srgbClr val="C0000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2)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Обеспечивается возрастающая степень независимой ответственности врача-резидента по мере приобретения навыков, знаний и опыта *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3)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Администрация и медицинский персонал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МО несут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солидарную ответственность за организацию и качественную подготовку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врачей-резидентов </a:t>
                      </a: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*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204100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4)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solidFill>
                            <a:srgbClr val="002060"/>
                          </a:solidFill>
                          <a:effectLst/>
                        </a:rPr>
                        <a:t>Не реже чем один раз в год проводится оценка работы врачей-резидентов, в соответствии с процедурами, утвержденными руководством </a:t>
                      </a: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</a:rPr>
                        <a:t>МО *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107311"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solidFill>
                            <a:srgbClr val="002060"/>
                          </a:solidFill>
                          <a:effectLst/>
                        </a:rPr>
                        <a:t>5)</a:t>
                      </a:r>
                      <a:endParaRPr lang="ru-RU" sz="160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Врачи</a:t>
                      </a:r>
                      <a:r>
                        <a:rPr lang="ru-RU" sz="1600" baseline="0" dirty="0" smtClean="0">
                          <a:solidFill>
                            <a:srgbClr val="002060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-резиденты старших курсов обучения выполняют роль наставников для интернов и врачей-резидентов младших курсов обучения *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12700"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2060"/>
                          </a:solidFill>
                          <a:effectLst/>
                        </a:rPr>
                        <a:t>I</a:t>
                      </a:r>
                      <a:endParaRPr lang="ru-RU" sz="1600" dirty="0">
                        <a:solidFill>
                          <a:srgbClr val="002060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260" marR="5260" marT="5260" marB="526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2508247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25" y="41658"/>
            <a:ext cx="11036879" cy="5997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800"/>
              </a:spcBef>
            </a:pPr>
            <a:r>
              <a:rPr lang="ru-RU" sz="2400" b="1" dirty="0" smtClean="0">
                <a:solidFill>
                  <a:srgbClr val="C00000"/>
                </a:solidFill>
              </a:rPr>
              <a:t>Условия, которые от которых напрямую зависит успешность внедрения процедуры аккредитации МО на соответствие статусу  КБ, КОООЗ, УБ, БР 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42799" y="41659"/>
            <a:ext cx="116681" cy="59978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04932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5398745"/>
              </p:ext>
            </p:extLst>
          </p:nvPr>
        </p:nvGraphicFramePr>
        <p:xfrm>
          <a:off x="125924" y="719666"/>
          <a:ext cx="11901100" cy="59212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111103"/>
                <a:gridCol w="5789997"/>
              </a:tblGrid>
              <a:tr h="370840"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Требуемое  условие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Необходимые  действия</a:t>
                      </a:r>
                      <a:endParaRPr lang="ru-RU" b="1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indent="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Создание заинтересованности для МО получать статус КБ, КОООЗ, УБ, БР:</a:t>
                      </a:r>
                    </a:p>
                    <a:p>
                      <a:pPr marL="285750" indent="-28575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Путем введения дополнительного коэффициента к тарифу за пролеченный случай 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!!!</a:t>
                      </a:r>
                      <a:r>
                        <a:rPr lang="ru-RU" dirty="0" smtClean="0">
                          <a:solidFill>
                            <a:srgbClr val="C00000"/>
                          </a:solidFill>
                        </a:rPr>
                        <a:t> 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Министерству здравоохранения и ФОМС необходимо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уже в текущем году провести соответствующие расчеты и  предусмотреть выделение финансирования для внедрения данной процедуры с 2021 года 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indent="-28575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Обеспечить условия,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чтобы в период обучения на КБ, КОООЗ, УБ, БР «деньги, полученные за обучение следовали  за студентом/интерном/резидентом»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!!!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 Предусмотреть в стоимости обучения восполнение затрат медицинских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организаций, связанных с нахождением на их базе обучающихся (оплата коммунальных услуг, расходных материалов и т.д.)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285750" marR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Закрепить 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</a:rPr>
                        <a:t>за государственными МО</a:t>
                      </a:r>
                      <a:r>
                        <a:rPr lang="ru-RU" b="0" baseline="0" dirty="0" smtClean="0">
                          <a:solidFill>
                            <a:srgbClr val="002060"/>
                          </a:solidFill>
                        </a:rPr>
                        <a:t> определенного уровня обязательного требования иметь статус  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</a:rPr>
                        <a:t>КБ (для районных больниц), КОООЗ (или</a:t>
                      </a:r>
                      <a:r>
                        <a:rPr lang="ru-RU" b="0" baseline="0" dirty="0" smtClean="0">
                          <a:solidFill>
                            <a:srgbClr val="002060"/>
                          </a:solidFill>
                        </a:rPr>
                        <a:t> КБ)</a:t>
                      </a:r>
                      <a:r>
                        <a:rPr lang="ru-RU" b="0" dirty="0" smtClean="0">
                          <a:solidFill>
                            <a:srgbClr val="002060"/>
                          </a:solidFill>
                        </a:rPr>
                        <a:t> и БР (областные и городские больницы и поликлиники)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!!! 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Требуется политическая поддержка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rgbClr val="002060"/>
                          </a:solidFill>
                        </a:rPr>
                        <a:t>Создание заинтересованности персонала КБ, КОООЗ, УБ, БР</a:t>
                      </a:r>
                      <a:r>
                        <a:rPr lang="ru-RU" b="1" baseline="0" dirty="0" smtClean="0">
                          <a:solidFill>
                            <a:srgbClr val="002060"/>
                          </a:solidFill>
                        </a:rPr>
                        <a:t> вовлекаться в клиническую подготовку в качестве наставников,  руководителей практики и т.д.:</a:t>
                      </a:r>
                      <a:endParaRPr lang="ru-RU" b="1" dirty="0" smtClean="0">
                        <a:solidFill>
                          <a:srgbClr val="002060"/>
                        </a:solidFill>
                      </a:endParaRPr>
                    </a:p>
                    <a:p>
                      <a:pPr marL="285750" indent="-285750"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Предусмотреть при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разработке системы подтверждения сертификата специалиста по достижениям в НПР учет в качестве одного из вида активностей наставническую деятельность, руководство практикой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ru-RU" dirty="0" smtClean="0">
                        <a:solidFill>
                          <a:srgbClr val="002060"/>
                        </a:solidFill>
                      </a:endParaRPr>
                    </a:p>
                    <a:p>
                      <a:pPr>
                        <a:lnSpc>
                          <a:spcPct val="9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ru-RU" b="1" dirty="0" smtClean="0">
                          <a:solidFill>
                            <a:srgbClr val="C00000"/>
                          </a:solidFill>
                        </a:rPr>
                        <a:t>!!! </a:t>
                      </a:r>
                      <a:r>
                        <a:rPr lang="ru-RU" dirty="0" smtClean="0">
                          <a:solidFill>
                            <a:srgbClr val="002060"/>
                          </a:solidFill>
                        </a:rPr>
                        <a:t>Предусмотреть данные нормы в соответствующем подзаконном</a:t>
                      </a:r>
                      <a:r>
                        <a:rPr lang="ru-RU" baseline="0" dirty="0" smtClean="0">
                          <a:solidFill>
                            <a:srgbClr val="002060"/>
                          </a:solidFill>
                        </a:rPr>
                        <a:t> акте , разрабатывающемся в реализацию нового Кодекса</a:t>
                      </a:r>
                      <a:endParaRPr lang="ru-RU" dirty="0">
                        <a:solidFill>
                          <a:srgbClr val="00206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335706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25925" y="41658"/>
            <a:ext cx="11036879" cy="599787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90000"/>
              </a:lnSpc>
              <a:spcBef>
                <a:spcPts val="1800"/>
              </a:spcBef>
            </a:pPr>
            <a:r>
              <a:rPr lang="kk-KZ" sz="2400" b="1" dirty="0" smtClean="0">
                <a:solidFill>
                  <a:srgbClr val="C00000"/>
                </a:solidFill>
              </a:rPr>
              <a:t>Проект решения</a:t>
            </a:r>
            <a:endParaRPr lang="en-US" sz="2400" b="1" dirty="0">
              <a:solidFill>
                <a:srgbClr val="C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1242799" y="41659"/>
            <a:ext cx="116681" cy="599786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04932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US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1203434" y="1215158"/>
            <a:ext cx="10156046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>
                <a:solidFill>
                  <a:srgbClr val="002060"/>
                </a:solidFill>
              </a:rPr>
              <a:t>Медицинским ВУЗам, НИИ, НЦ </a:t>
            </a:r>
            <a:r>
              <a:rPr lang="ru-RU" sz="2400" b="1" dirty="0">
                <a:solidFill>
                  <a:srgbClr val="002060"/>
                </a:solidFill>
              </a:rPr>
              <a:t>в срок до 5 мая </a:t>
            </a:r>
            <a:r>
              <a:rPr lang="ru-RU" sz="2400" dirty="0">
                <a:solidFill>
                  <a:srgbClr val="002060"/>
                </a:solidFill>
              </a:rPr>
              <a:t>провести согласование и (или) представить предложения по доработке проектов НПА по аккредитации организаций здравоохранения, являющихся клиническими базами, клиниками организаций образования в области здравоохранения, университетским больницам, базами резидентуры</a:t>
            </a:r>
          </a:p>
        </p:txBody>
      </p:sp>
    </p:spTree>
    <p:extLst>
      <p:ext uri="{BB962C8B-B14F-4D97-AF65-F5344CB8AC3E}">
        <p14:creationId xmlns:p14="http://schemas.microsoft.com/office/powerpoint/2010/main" val="269057101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AutoShape 28" descr="Картинки по запросу watson ibm"/>
          <p:cNvSpPr>
            <a:spLocks noChangeAspect="1" noChangeArrowheads="1"/>
          </p:cNvSpPr>
          <p:nvPr/>
        </p:nvSpPr>
        <p:spPr bwMode="auto">
          <a:xfrm>
            <a:off x="207434" y="451290"/>
            <a:ext cx="406401" cy="25398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108845" tIns="54423" rIns="108845" bIns="54423" numCol="1" anchor="t" anchorCtr="0" compatLnSpc="1">
            <a:prstTxWarp prst="textNoShape">
              <a:avLst/>
            </a:prstTxWarp>
          </a:bodyPr>
          <a:lstStyle/>
          <a:p>
            <a:endParaRPr lang="ru-RU" sz="1900" dirty="0"/>
          </a:p>
        </p:txBody>
      </p:sp>
      <p:sp>
        <p:nvSpPr>
          <p:cNvPr id="24" name="AutoShape 6"/>
          <p:cNvSpPr>
            <a:spLocks noChangeArrowheads="1"/>
          </p:cNvSpPr>
          <p:nvPr/>
        </p:nvSpPr>
        <p:spPr bwMode="auto">
          <a:xfrm flipH="1">
            <a:off x="7112003" y="2730541"/>
            <a:ext cx="97367" cy="120378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1063" tIns="55532" rIns="111063" bIns="55532" anchor="ctr"/>
          <a:lstStyle/>
          <a:p>
            <a:endParaRPr lang="ru-RU" sz="1900" dirty="0"/>
          </a:p>
        </p:txBody>
      </p:sp>
      <p:sp>
        <p:nvSpPr>
          <p:cNvPr id="28" name="AutoShape 10"/>
          <p:cNvSpPr>
            <a:spLocks noChangeArrowheads="1"/>
          </p:cNvSpPr>
          <p:nvPr/>
        </p:nvSpPr>
        <p:spPr bwMode="auto">
          <a:xfrm flipH="1">
            <a:off x="10447866" y="2304587"/>
            <a:ext cx="95251" cy="119056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1063" tIns="55532" rIns="111063" bIns="55532" anchor="ctr"/>
          <a:lstStyle/>
          <a:p>
            <a:endParaRPr lang="ru-RU" sz="1900" dirty="0"/>
          </a:p>
        </p:txBody>
      </p:sp>
      <p:sp>
        <p:nvSpPr>
          <p:cNvPr id="29" name="AutoShape 11"/>
          <p:cNvSpPr>
            <a:spLocks noChangeArrowheads="1"/>
          </p:cNvSpPr>
          <p:nvPr/>
        </p:nvSpPr>
        <p:spPr bwMode="auto">
          <a:xfrm flipH="1">
            <a:off x="8337552" y="2304587"/>
            <a:ext cx="95250" cy="119056"/>
          </a:xfrm>
          <a:prstGeom prst="octagon">
            <a:avLst>
              <a:gd name="adj" fmla="val 29287"/>
            </a:avLst>
          </a:prstGeom>
          <a:solidFill>
            <a:schemeClr val="bg1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111063" tIns="55532" rIns="111063" bIns="55532" anchor="ctr"/>
          <a:lstStyle/>
          <a:p>
            <a:endParaRPr lang="ru-RU" sz="1900" dirty="0"/>
          </a:p>
        </p:txBody>
      </p:sp>
      <p:sp>
        <p:nvSpPr>
          <p:cNvPr id="2" name="TextBox 1"/>
          <p:cNvSpPr txBox="1"/>
          <p:nvPr/>
        </p:nvSpPr>
        <p:spPr>
          <a:xfrm>
            <a:off x="1384663" y="2730541"/>
            <a:ext cx="925721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Благодарю за внимание!</a:t>
            </a:r>
          </a:p>
        </p:txBody>
      </p:sp>
    </p:spTree>
    <p:extLst>
      <p:ext uri="{BB962C8B-B14F-4D97-AF65-F5344CB8AC3E}">
        <p14:creationId xmlns:p14="http://schemas.microsoft.com/office/powerpoint/2010/main" val="53220044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9"/>
            <a:ext cx="11036879" cy="5002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Основания для разработки проектов НПА и стандартов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49332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512762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0" y="646463"/>
            <a:ext cx="12192000" cy="6135336"/>
            <a:chOff x="0" y="646463"/>
            <a:chExt cx="12192000" cy="6135336"/>
          </a:xfrm>
        </p:grpSpPr>
        <p:sp>
          <p:nvSpPr>
            <p:cNvPr id="3" name="Прямая соединительная линия 2"/>
            <p:cNvSpPr/>
            <p:nvPr/>
          </p:nvSpPr>
          <p:spPr>
            <a:xfrm>
              <a:off x="0" y="646463"/>
              <a:ext cx="1219200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Полилиния 4"/>
            <p:cNvSpPr/>
            <p:nvPr/>
          </p:nvSpPr>
          <p:spPr>
            <a:xfrm>
              <a:off x="0" y="649460"/>
              <a:ext cx="2286000" cy="6132339"/>
            </a:xfrm>
            <a:custGeom>
              <a:avLst/>
              <a:gdLst>
                <a:gd name="connsiteX0" fmla="*/ 0 w 2286000"/>
                <a:gd name="connsiteY0" fmla="*/ 0 h 6132339"/>
                <a:gd name="connsiteX1" fmla="*/ 2286000 w 2286000"/>
                <a:gd name="connsiteY1" fmla="*/ 0 h 6132339"/>
                <a:gd name="connsiteX2" fmla="*/ 2286000 w 2286000"/>
                <a:gd name="connsiteY2" fmla="*/ 6132339 h 6132339"/>
                <a:gd name="connsiteX3" fmla="*/ 0 w 2286000"/>
                <a:gd name="connsiteY3" fmla="*/ 6132339 h 6132339"/>
                <a:gd name="connsiteX4" fmla="*/ 0 w 2286000"/>
                <a:gd name="connsiteY4" fmla="*/ 0 h 613233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6000" h="6132339">
                  <a:moveTo>
                    <a:pt x="0" y="0"/>
                  </a:moveTo>
                  <a:lnTo>
                    <a:pt x="2286000" y="0"/>
                  </a:lnTo>
                  <a:lnTo>
                    <a:pt x="2286000" y="6132339"/>
                  </a:lnTo>
                  <a:lnTo>
                    <a:pt x="0" y="613233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6200" rIns="0" bIns="76200" numCol="1" spcCol="1270" anchor="t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C00000"/>
                  </a:solidFill>
                </a:rPr>
                <a:t>Проект Кодекса РК «О здоровье народа и системе здравоохранения»</a:t>
              </a:r>
              <a:endParaRPr lang="ru-RU" sz="2000" b="1" kern="1200" dirty="0">
                <a:solidFill>
                  <a:srgbClr val="C00000"/>
                </a:solidFill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2468880" y="678694"/>
              <a:ext cx="9570720" cy="2638695"/>
            </a:xfrm>
            <a:custGeom>
              <a:avLst/>
              <a:gdLst>
                <a:gd name="connsiteX0" fmla="*/ 0 w 9570720"/>
                <a:gd name="connsiteY0" fmla="*/ 0 h 2638695"/>
                <a:gd name="connsiteX1" fmla="*/ 9570720 w 9570720"/>
                <a:gd name="connsiteY1" fmla="*/ 0 h 2638695"/>
                <a:gd name="connsiteX2" fmla="*/ 9570720 w 9570720"/>
                <a:gd name="connsiteY2" fmla="*/ 2638695 h 2638695"/>
                <a:gd name="connsiteX3" fmla="*/ 0 w 9570720"/>
                <a:gd name="connsiteY3" fmla="*/ 2638695 h 2638695"/>
                <a:gd name="connsiteX4" fmla="*/ 0 w 9570720"/>
                <a:gd name="connsiteY4" fmla="*/ 0 h 263869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70720" h="2638695">
                  <a:moveTo>
                    <a:pt x="0" y="0"/>
                  </a:moveTo>
                  <a:lnTo>
                    <a:pt x="9570720" y="0"/>
                  </a:lnTo>
                  <a:lnTo>
                    <a:pt x="9570720" y="2638695"/>
                  </a:lnTo>
                  <a:lnTo>
                    <a:pt x="0" y="2638695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algn="l" defTabSz="889000">
                <a:spcBef>
                  <a:spcPct val="0"/>
                </a:spcBef>
                <a:spcAft>
                  <a:spcPts val="0"/>
                </a:spcAft>
              </a:pPr>
              <a:r>
                <a:rPr lang="ru-RU" sz="2000" b="1" kern="1200" dirty="0" smtClean="0">
                  <a:solidFill>
                    <a:srgbClr val="C00000"/>
                  </a:solidFill>
                </a:rPr>
                <a:t>Статья 25. Аккредитация в области здравоохранения</a:t>
              </a:r>
            </a:p>
            <a:p>
              <a:pPr lvl="0" algn="l" defTabSz="889000">
                <a:spcBef>
                  <a:spcPct val="0"/>
                </a:spcBef>
                <a:spcAft>
                  <a:spcPts val="600"/>
                </a:spcAft>
              </a:pPr>
              <a:r>
                <a:rPr lang="ru-RU" sz="2000" b="1" kern="1200" dirty="0" smtClean="0">
                  <a:solidFill>
                    <a:srgbClr val="002060"/>
                  </a:solidFill>
                </a:rPr>
                <a:t>5</a:t>
              </a:r>
              <a:r>
                <a:rPr lang="ru-RU" sz="2000" kern="1200" dirty="0" smtClean="0">
                  <a:solidFill>
                    <a:srgbClr val="002060"/>
                  </a:solidFill>
                </a:rPr>
                <a:t>. Аккредитация медицинских организаций (МО) проводится за счет средств МО и является инструментом материального и нематериального стимулирования МО.</a:t>
              </a:r>
            </a:p>
            <a:p>
              <a:pPr lvl="0" algn="l" defTabSz="889000">
                <a:spcBef>
                  <a:spcPct val="0"/>
                </a:spcBef>
                <a:spcAft>
                  <a:spcPts val="600"/>
                </a:spcAft>
              </a:pPr>
              <a:r>
                <a:rPr lang="ru-RU" sz="2000" b="1" u="sng" kern="1200" dirty="0" smtClean="0">
                  <a:solidFill>
                    <a:srgbClr val="002060"/>
                  </a:solidFill>
                </a:rPr>
                <a:t>Аккредитация МО </a:t>
              </a:r>
              <a:r>
                <a:rPr lang="ru-RU" sz="2000" kern="1200" dirty="0" smtClean="0">
                  <a:solidFill>
                    <a:srgbClr val="002060"/>
                  </a:solidFill>
                </a:rPr>
                <a:t>проводится на основе внешней комплексной оценки на соответствие стандартам аккредитации, утверждаемым уполномоченным органом, </a:t>
              </a:r>
              <a:r>
                <a:rPr lang="ru-RU" sz="2000" u="sng" kern="1200" dirty="0" smtClean="0">
                  <a:solidFill>
                    <a:srgbClr val="002060"/>
                  </a:solidFill>
                </a:rPr>
                <a:t>и </a:t>
              </a:r>
              <a:r>
                <a:rPr lang="ru-RU" sz="2000" b="1" u="sng" kern="1200" dirty="0" smtClean="0">
                  <a:solidFill>
                    <a:srgbClr val="002060"/>
                  </a:solidFill>
                </a:rPr>
                <a:t>учитывается при </a:t>
              </a:r>
              <a:r>
                <a:rPr lang="ru-RU" sz="2000" kern="1200" dirty="0" smtClean="0">
                  <a:solidFill>
                    <a:srgbClr val="002060"/>
                  </a:solidFill>
                </a:rPr>
                <a:t>размещении объемов медицинских услуг на оказание ГОБМП и (или) медицинской помощи в системе ОСМС </a:t>
              </a:r>
              <a:r>
                <a:rPr lang="ru-RU" sz="2000" b="1" u="sng" kern="1200" dirty="0" smtClean="0">
                  <a:solidFill>
                    <a:srgbClr val="002060"/>
                  </a:solidFill>
                </a:rPr>
                <a:t>при выделении государственного заказа на подготовку и повышение квалификации  кадров в области здравоохранения по клиническим специальностям в высших колледжах и организациях высшего и (или) послевузовского медицинского образования.</a:t>
              </a:r>
              <a:endParaRPr lang="ru-RU" sz="2000" b="1" u="sng" kern="1200" dirty="0">
                <a:solidFill>
                  <a:srgbClr val="002060"/>
                </a:solidFill>
              </a:endParaRPr>
            </a:p>
          </p:txBody>
        </p:sp>
        <p:sp>
          <p:nvSpPr>
            <p:cNvPr id="7" name="Прямая соединительная линия 6"/>
            <p:cNvSpPr/>
            <p:nvPr/>
          </p:nvSpPr>
          <p:spPr>
            <a:xfrm>
              <a:off x="2286000" y="4030385"/>
              <a:ext cx="9753600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Полилиния 7"/>
            <p:cNvSpPr/>
            <p:nvPr/>
          </p:nvSpPr>
          <p:spPr>
            <a:xfrm>
              <a:off x="2468880" y="4083269"/>
              <a:ext cx="9570720" cy="2620293"/>
            </a:xfrm>
            <a:custGeom>
              <a:avLst/>
              <a:gdLst>
                <a:gd name="connsiteX0" fmla="*/ 0 w 9570720"/>
                <a:gd name="connsiteY0" fmla="*/ 0 h 2990741"/>
                <a:gd name="connsiteX1" fmla="*/ 9570720 w 9570720"/>
                <a:gd name="connsiteY1" fmla="*/ 0 h 2990741"/>
                <a:gd name="connsiteX2" fmla="*/ 9570720 w 9570720"/>
                <a:gd name="connsiteY2" fmla="*/ 2990741 h 2990741"/>
                <a:gd name="connsiteX3" fmla="*/ 0 w 9570720"/>
                <a:gd name="connsiteY3" fmla="*/ 2990741 h 2990741"/>
                <a:gd name="connsiteX4" fmla="*/ 0 w 9570720"/>
                <a:gd name="connsiteY4" fmla="*/ 0 h 29907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70720" h="2990741">
                  <a:moveTo>
                    <a:pt x="0" y="0"/>
                  </a:moveTo>
                  <a:lnTo>
                    <a:pt x="9570720" y="0"/>
                  </a:lnTo>
                  <a:lnTo>
                    <a:pt x="9570720" y="2990741"/>
                  </a:lnTo>
                  <a:lnTo>
                    <a:pt x="0" y="2990741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000" b="1" kern="1200" dirty="0" smtClean="0">
                  <a:solidFill>
                    <a:srgbClr val="C00000"/>
                  </a:solidFill>
                </a:rPr>
                <a:t>Статья 220. Субъекты образовательной деятельности в области здравоохранения и условия ее осуществления</a:t>
              </a: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000" kern="1200" dirty="0" smtClean="0">
                  <a:solidFill>
                    <a:srgbClr val="002060"/>
                  </a:solidFill>
                </a:rPr>
                <a:t>4. Научно-практическими базами организаций образования в области здравоохранения по медицинским специальностям являются</a:t>
              </a:r>
              <a:r>
                <a:rPr lang="ru-RU" sz="2000" b="1" u="sng" kern="1200" dirty="0" smtClean="0">
                  <a:solidFill>
                    <a:srgbClr val="002060"/>
                  </a:solidFill>
                </a:rPr>
                <a:t> КБ, КОООЗ, УБ, БР</a:t>
              </a:r>
              <a:r>
                <a:rPr lang="ru-RU" sz="2000" u="sng" kern="1200" dirty="0" smtClean="0">
                  <a:solidFill>
                    <a:srgbClr val="002060"/>
                  </a:solidFill>
                </a:rPr>
                <a:t>.</a:t>
              </a: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000" kern="1200" dirty="0" smtClean="0">
                  <a:solidFill>
                    <a:srgbClr val="002060"/>
                  </a:solidFill>
                </a:rPr>
                <a:t>…</a:t>
              </a: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u="sng" kern="1200" dirty="0" smtClean="0">
                  <a:solidFill>
                    <a:srgbClr val="002060"/>
                  </a:solidFill>
                </a:rPr>
                <a:t>КБ, КОООЗ, УБ, БР</a:t>
              </a:r>
              <a:r>
                <a:rPr lang="ru-RU" sz="2000" b="1" u="sng" strike="noStrike" kern="1200" dirty="0" smtClean="0">
                  <a:solidFill>
                    <a:srgbClr val="002060"/>
                  </a:solidFill>
                </a:rPr>
                <a:t> подлежат процедуре аккредитации, установленной пунктом 2 статьи 25 настоящего Кодекса, в целях признания соответствия оказываемых медицинских услуг установленным требованиям и стандартам в области здравоохранения, а также требованиям, предъявляемым к </a:t>
              </a:r>
              <a:r>
                <a:rPr lang="ru-RU" sz="2000" b="1" u="sng" kern="1200" dirty="0" smtClean="0">
                  <a:solidFill>
                    <a:srgbClr val="002060"/>
                  </a:solidFill>
                </a:rPr>
                <a:t>КБ, КОООЗ, УБ, БР</a:t>
              </a:r>
              <a:r>
                <a:rPr lang="ru-RU" sz="2000" b="1" u="sng" strike="noStrike" kern="1200" dirty="0" smtClean="0">
                  <a:solidFill>
                    <a:srgbClr val="002060"/>
                  </a:solidFill>
                </a:rPr>
                <a:t>.</a:t>
              </a:r>
              <a:endParaRPr lang="ru-RU" sz="2000" b="1" u="sng" strike="noStrike" kern="1200" dirty="0">
                <a:solidFill>
                  <a:srgbClr val="002060"/>
                </a:solidFill>
              </a:endParaRPr>
            </a:p>
          </p:txBody>
        </p:sp>
        <p:sp>
          <p:nvSpPr>
            <p:cNvPr id="9" name="Прямая соединительная линия 8"/>
            <p:cNvSpPr/>
            <p:nvPr/>
          </p:nvSpPr>
          <p:spPr>
            <a:xfrm>
              <a:off x="2286000" y="6742222"/>
              <a:ext cx="9753600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1652789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9"/>
            <a:ext cx="11036879" cy="500278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Основания для разработки проектов НПА и стандартов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493329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512762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918997461"/>
              </p:ext>
            </p:extLst>
          </p:nvPr>
        </p:nvGraphicFramePr>
        <p:xfrm>
          <a:off x="0" y="643466"/>
          <a:ext cx="12192000" cy="613833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54179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8"/>
            <a:ext cx="11036879" cy="7203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</a:pPr>
            <a:r>
              <a:rPr lang="ru-RU" sz="2800" b="1" dirty="0" smtClean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Перечень НПА, в которые требуется внести изменения и дополнения </a:t>
            </a:r>
            <a:endParaRPr lang="ru-RU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7203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7254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4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ru-RU" dirty="0">
                <a:solidFill>
                  <a:srgbClr val="002060"/>
                </a:solidFill>
              </a:rPr>
              <a:t>проект приказа МЗ РК «Об утверждении правил аккредитации в области здравоохранения</a:t>
            </a:r>
            <a:r>
              <a:rPr lang="ru-RU" dirty="0" smtClean="0">
                <a:solidFill>
                  <a:srgbClr val="002060"/>
                </a:solidFill>
              </a:rPr>
              <a:t>»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kk-KZ" dirty="0" smtClean="0">
                <a:solidFill>
                  <a:srgbClr val="002060"/>
                </a:solidFill>
              </a:rPr>
              <a:t>п</a:t>
            </a:r>
            <a:r>
              <a:rPr lang="ru-RU" dirty="0" err="1" smtClean="0">
                <a:solidFill>
                  <a:srgbClr val="002060"/>
                </a:solidFill>
              </a:rPr>
              <a:t>роект</a:t>
            </a:r>
            <a:r>
              <a:rPr lang="ru-RU" dirty="0" smtClean="0">
                <a:solidFill>
                  <a:srgbClr val="002060"/>
                </a:solidFill>
              </a:rPr>
              <a:t> </a:t>
            </a:r>
            <a:r>
              <a:rPr lang="ru-RU" dirty="0">
                <a:solidFill>
                  <a:srgbClr val="002060"/>
                </a:solidFill>
              </a:rPr>
              <a:t>приказа МЗ РК «Об утверждении правил, сроков проведения </a:t>
            </a:r>
            <a:r>
              <a:rPr lang="ru-RU" dirty="0" err="1">
                <a:solidFill>
                  <a:srgbClr val="002060"/>
                </a:solidFill>
              </a:rPr>
              <a:t>постаккредитационного</a:t>
            </a:r>
            <a:r>
              <a:rPr lang="ru-RU" dirty="0">
                <a:solidFill>
                  <a:srgbClr val="002060"/>
                </a:solidFill>
              </a:rPr>
              <a:t> мониторинга и отзыва свидетельства об аккредитации в области здравоохранения</a:t>
            </a:r>
            <a:r>
              <a:rPr lang="ru-RU" dirty="0" smtClean="0">
                <a:solidFill>
                  <a:srgbClr val="002060"/>
                </a:solidFill>
              </a:rPr>
              <a:t>»</a:t>
            </a:r>
            <a:endParaRPr lang="en-US" dirty="0" smtClean="0">
              <a:solidFill>
                <a:srgbClr val="002060"/>
              </a:solidFill>
            </a:endParaRP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kk-KZ" dirty="0" smtClean="0">
                <a:solidFill>
                  <a:srgbClr val="002060"/>
                </a:solidFill>
              </a:rPr>
              <a:t>Приказ </a:t>
            </a:r>
            <a:r>
              <a:rPr lang="kk-KZ" dirty="0">
                <a:solidFill>
                  <a:srgbClr val="002060"/>
                </a:solidFill>
              </a:rPr>
              <a:t>МЗ РК «</a:t>
            </a:r>
            <a:r>
              <a:rPr lang="ru-RU" dirty="0">
                <a:solidFill>
                  <a:srgbClr val="002060"/>
                </a:solidFill>
              </a:rPr>
              <a:t>Об утверждении стандартов аккредитации медицинских организаций</a:t>
            </a:r>
            <a:r>
              <a:rPr lang="ru-RU" dirty="0" smtClean="0">
                <a:solidFill>
                  <a:srgbClr val="002060"/>
                </a:solidFill>
              </a:rPr>
              <a:t>»</a:t>
            </a:r>
            <a:endParaRPr lang="ru-RU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66620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8"/>
            <a:ext cx="11036879" cy="682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ts val="1800"/>
              </a:spcBef>
            </a:pPr>
            <a:r>
              <a:rPr lang="ru-RU" sz="2800" b="1" dirty="0" smtClean="0">
                <a:solidFill>
                  <a:srgbClr val="C00000"/>
                </a:solidFill>
              </a:rPr>
              <a:t>Проект </a:t>
            </a:r>
            <a:r>
              <a:rPr lang="ru-RU" sz="2800" b="1" dirty="0">
                <a:solidFill>
                  <a:srgbClr val="C00000"/>
                </a:solidFill>
              </a:rPr>
              <a:t>приказа МЗ РК «Об утверждении правил аккредитации в области здравоохранения»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6822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873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0" y="876300"/>
            <a:ext cx="12192000" cy="5905500"/>
            <a:chOff x="0" y="876300"/>
            <a:chExt cx="12192000" cy="5905500"/>
          </a:xfrm>
        </p:grpSpPr>
        <p:sp>
          <p:nvSpPr>
            <p:cNvPr id="3" name="Прямая соединительная линия 2"/>
            <p:cNvSpPr/>
            <p:nvPr/>
          </p:nvSpPr>
          <p:spPr>
            <a:xfrm>
              <a:off x="0" y="876300"/>
              <a:ext cx="1219200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Полилиния 4"/>
            <p:cNvSpPr/>
            <p:nvPr/>
          </p:nvSpPr>
          <p:spPr>
            <a:xfrm>
              <a:off x="0" y="876300"/>
              <a:ext cx="1690185" cy="5905500"/>
            </a:xfrm>
            <a:custGeom>
              <a:avLst/>
              <a:gdLst>
                <a:gd name="connsiteX0" fmla="*/ 0 w 1690185"/>
                <a:gd name="connsiteY0" fmla="*/ 0 h 5905500"/>
                <a:gd name="connsiteX1" fmla="*/ 1690185 w 1690185"/>
                <a:gd name="connsiteY1" fmla="*/ 0 h 5905500"/>
                <a:gd name="connsiteX2" fmla="*/ 1690185 w 1690185"/>
                <a:gd name="connsiteY2" fmla="*/ 5905500 h 5905500"/>
                <a:gd name="connsiteX3" fmla="*/ 0 w 1690185"/>
                <a:gd name="connsiteY3" fmla="*/ 5905500 h 5905500"/>
                <a:gd name="connsiteX4" fmla="*/ 0 w 1690185"/>
                <a:gd name="connsiteY4" fmla="*/ 0 h 5905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690185" h="5905500">
                  <a:moveTo>
                    <a:pt x="0" y="0"/>
                  </a:moveTo>
                  <a:lnTo>
                    <a:pt x="1690185" y="0"/>
                  </a:lnTo>
                  <a:lnTo>
                    <a:pt x="1690185" y="5905500"/>
                  </a:lnTo>
                  <a:lnTo>
                    <a:pt x="0" y="5905500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76200" rIns="0" bIns="76200" numCol="1" spcCol="1270" anchor="t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002060"/>
                  </a:solidFill>
                </a:rPr>
                <a:t> Общие положения</a:t>
              </a:r>
              <a:endParaRPr lang="ru-RU" sz="2000" b="1" kern="1200" dirty="0">
                <a:solidFill>
                  <a:srgbClr val="002060"/>
                </a:solidFill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1807878" y="917108"/>
              <a:ext cx="10219147" cy="2804944"/>
            </a:xfrm>
            <a:custGeom>
              <a:avLst/>
              <a:gdLst>
                <a:gd name="connsiteX0" fmla="*/ 0 w 10382023"/>
                <a:gd name="connsiteY0" fmla="*/ 0 h 2804944"/>
                <a:gd name="connsiteX1" fmla="*/ 10382023 w 10382023"/>
                <a:gd name="connsiteY1" fmla="*/ 0 h 2804944"/>
                <a:gd name="connsiteX2" fmla="*/ 10382023 w 10382023"/>
                <a:gd name="connsiteY2" fmla="*/ 2804944 h 2804944"/>
                <a:gd name="connsiteX3" fmla="*/ 0 w 10382023"/>
                <a:gd name="connsiteY3" fmla="*/ 2804944 h 2804944"/>
                <a:gd name="connsiteX4" fmla="*/ 0 w 10382023"/>
                <a:gd name="connsiteY4" fmla="*/ 0 h 280494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0382023" h="2804944">
                  <a:moveTo>
                    <a:pt x="0" y="0"/>
                  </a:moveTo>
                  <a:lnTo>
                    <a:pt x="10382023" y="0"/>
                  </a:lnTo>
                  <a:lnTo>
                    <a:pt x="10382023" y="2804944"/>
                  </a:lnTo>
                  <a:lnTo>
                    <a:pt x="0" y="280494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marL="0" lvl="0" indent="266700" algn="l" defTabSz="8890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000" kern="1200" dirty="0" smtClean="0">
                  <a:solidFill>
                    <a:srgbClr val="002060"/>
                  </a:solidFill>
                </a:rPr>
                <a:t>2</a:t>
              </a:r>
              <a:r>
                <a:rPr lang="ru-RU" sz="2000" b="1" kern="1200" dirty="0" smtClean="0">
                  <a:solidFill>
                    <a:srgbClr val="002060"/>
                  </a:solidFill>
                </a:rPr>
                <a:t>. Аккредитации в области здравоохранения, </a:t>
              </a:r>
              <a:r>
                <a:rPr lang="ru-RU" sz="2000" kern="1200" dirty="0" smtClean="0">
                  <a:solidFill>
                    <a:srgbClr val="002060"/>
                  </a:solidFill>
                </a:rPr>
                <a:t>осуществляемые государственным органом в сфере оказания медицинских услуг (помощи) </a:t>
              </a:r>
              <a:r>
                <a:rPr lang="ru-RU" sz="2000" b="1" kern="1200" dirty="0" smtClean="0">
                  <a:solidFill>
                    <a:srgbClr val="002060"/>
                  </a:solidFill>
                </a:rPr>
                <a:t>подлежат:</a:t>
              </a:r>
            </a:p>
            <a:p>
              <a:pPr marL="0" lvl="0" indent="266700" algn="l" defTabSz="8890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000" kern="1200" dirty="0" smtClean="0">
                  <a:solidFill>
                    <a:srgbClr val="002060"/>
                  </a:solidFill>
                </a:rPr>
                <a:t>1) </a:t>
              </a:r>
              <a:r>
                <a:rPr lang="ru-RU" sz="2000" b="1" kern="1200" dirty="0" smtClean="0">
                  <a:solidFill>
                    <a:srgbClr val="002060"/>
                  </a:solidFill>
                </a:rPr>
                <a:t>субъекты здравоохранения, осуществляющие аккредитацию медицинских </a:t>
              </a:r>
              <a:r>
                <a:rPr lang="ru-RU" sz="2000" b="0" kern="1200" dirty="0" smtClean="0">
                  <a:solidFill>
                    <a:srgbClr val="002060"/>
                  </a:solidFill>
                </a:rPr>
                <a:t>организаций в целях признания </a:t>
              </a:r>
              <a:r>
                <a:rPr lang="ru-RU" sz="2000" kern="1200" dirty="0" smtClean="0">
                  <a:solidFill>
                    <a:srgbClr val="002060"/>
                  </a:solidFill>
                </a:rPr>
                <a:t>соответствия оказываемых медицинских услуг установленным требованиям и стандартам в области здравоохранения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 а также соответствия медицинских организаций требованиям, предъявляемым к клиническим базам, клиникам организаций образования в области здравоохранения, университетским больницам, базам резидентуры</a:t>
              </a:r>
              <a:r>
                <a:rPr lang="ru-RU" sz="2000" kern="1200" dirty="0" smtClean="0">
                  <a:solidFill>
                    <a:srgbClr val="00B050"/>
                  </a:solidFill>
                </a:rPr>
                <a:t>;</a:t>
              </a:r>
              <a:endParaRPr lang="ru-RU" sz="2000" b="1" u="none" kern="1200" dirty="0">
                <a:solidFill>
                  <a:srgbClr val="00B050"/>
                </a:solidFill>
              </a:endParaRPr>
            </a:p>
          </p:txBody>
        </p:sp>
        <p:sp>
          <p:nvSpPr>
            <p:cNvPr id="7" name="Прямая соединительная линия 6"/>
            <p:cNvSpPr/>
            <p:nvPr/>
          </p:nvSpPr>
          <p:spPr>
            <a:xfrm flipV="1">
              <a:off x="1696587" y="3644746"/>
              <a:ext cx="8066791" cy="3600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Полилиния 7"/>
            <p:cNvSpPr/>
            <p:nvPr/>
          </p:nvSpPr>
          <p:spPr>
            <a:xfrm>
              <a:off x="1810342" y="3903074"/>
              <a:ext cx="10216683" cy="2425569"/>
            </a:xfrm>
            <a:custGeom>
              <a:avLst/>
              <a:gdLst>
                <a:gd name="connsiteX0" fmla="*/ 0 w 9256353"/>
                <a:gd name="connsiteY0" fmla="*/ 0 h 2425569"/>
                <a:gd name="connsiteX1" fmla="*/ 9256353 w 9256353"/>
                <a:gd name="connsiteY1" fmla="*/ 0 h 2425569"/>
                <a:gd name="connsiteX2" fmla="*/ 9256353 w 9256353"/>
                <a:gd name="connsiteY2" fmla="*/ 2425569 h 2425569"/>
                <a:gd name="connsiteX3" fmla="*/ 0 w 9256353"/>
                <a:gd name="connsiteY3" fmla="*/ 2425569 h 2425569"/>
                <a:gd name="connsiteX4" fmla="*/ 0 w 9256353"/>
                <a:gd name="connsiteY4" fmla="*/ 0 h 242556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56353" h="2425569">
                  <a:moveTo>
                    <a:pt x="0" y="0"/>
                  </a:moveTo>
                  <a:lnTo>
                    <a:pt x="9256353" y="0"/>
                  </a:lnTo>
                  <a:lnTo>
                    <a:pt x="9256353" y="2425569"/>
                  </a:lnTo>
                  <a:lnTo>
                    <a:pt x="0" y="2425569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indent="268288" algn="l" defTabSz="889000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000" kern="1200" dirty="0" smtClean="0">
                  <a:solidFill>
                    <a:srgbClr val="002060"/>
                  </a:solidFill>
                </a:rPr>
                <a:t>5. </a:t>
              </a:r>
              <a:r>
                <a:rPr lang="ru-RU" sz="2000" b="1" kern="1200" dirty="0" smtClean="0">
                  <a:solidFill>
                    <a:srgbClr val="002060"/>
                  </a:solidFill>
                </a:rPr>
                <a:t>Аккредитации в области здравоохранения</a:t>
              </a:r>
              <a:r>
                <a:rPr lang="ru-RU" sz="2000" kern="1200" dirty="0" smtClean="0">
                  <a:solidFill>
                    <a:srgbClr val="002060"/>
                  </a:solidFill>
                </a:rPr>
                <a:t>, осуществляемой субъектами здравоохранения, аккредитованными государственным органом в сфере оказания медицинских услуг (помощи) </a:t>
              </a:r>
              <a:r>
                <a:rPr lang="ru-RU" sz="2000" b="1" kern="1200" dirty="0" smtClean="0">
                  <a:solidFill>
                    <a:srgbClr val="002060"/>
                  </a:solidFill>
                </a:rPr>
                <a:t>подлежат, медицинские организации на основе внешней комплексной оценки на соответствие </a:t>
              </a:r>
              <a:r>
                <a:rPr lang="ru-RU" sz="2000" kern="1200" dirty="0" smtClean="0">
                  <a:solidFill>
                    <a:srgbClr val="002060"/>
                  </a:solidFill>
                </a:rPr>
                <a:t>деятельности стандартам аккредитации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 а также требованиям, предъявляемым к клиническим базам, клиникам организаций образования в области здравоохранения, университетским больницам, базам резидентуры.</a:t>
              </a:r>
              <a:endParaRPr lang="ru-RU" sz="2000" b="1" u="none" kern="1200" dirty="0">
                <a:solidFill>
                  <a:srgbClr val="00B050"/>
                </a:solidFill>
              </a:endParaRPr>
            </a:p>
          </p:txBody>
        </p:sp>
        <p:sp>
          <p:nvSpPr>
            <p:cNvPr id="9" name="Прямая соединительная линия 8"/>
            <p:cNvSpPr/>
            <p:nvPr/>
          </p:nvSpPr>
          <p:spPr>
            <a:xfrm>
              <a:off x="1690185" y="6733230"/>
              <a:ext cx="6276975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</p:spTree>
    <p:extLst>
      <p:ext uri="{BB962C8B-B14F-4D97-AF65-F5344CB8AC3E}">
        <p14:creationId xmlns:p14="http://schemas.microsoft.com/office/powerpoint/2010/main" val="17395618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8"/>
            <a:ext cx="11036879" cy="682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ts val="1800"/>
              </a:spcBef>
            </a:pPr>
            <a:r>
              <a:rPr lang="ru-RU" sz="2800" b="1" dirty="0" smtClean="0">
                <a:solidFill>
                  <a:srgbClr val="C00000"/>
                </a:solidFill>
              </a:rPr>
              <a:t>Проект </a:t>
            </a:r>
            <a:r>
              <a:rPr lang="ru-RU" sz="2800" b="1" dirty="0">
                <a:solidFill>
                  <a:srgbClr val="C00000"/>
                </a:solidFill>
              </a:rPr>
              <a:t>приказа МЗ РК «Об утверждении правил аккредитации в области здравоохранения»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6822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873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6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1" y="879183"/>
            <a:ext cx="12192001" cy="5902616"/>
            <a:chOff x="-1" y="879183"/>
            <a:chExt cx="12192001" cy="5902616"/>
          </a:xfrm>
        </p:grpSpPr>
        <p:sp>
          <p:nvSpPr>
            <p:cNvPr id="3" name="Прямая соединительная линия 2"/>
            <p:cNvSpPr/>
            <p:nvPr/>
          </p:nvSpPr>
          <p:spPr>
            <a:xfrm>
              <a:off x="0" y="879183"/>
              <a:ext cx="1219200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Полилиния 4"/>
            <p:cNvSpPr/>
            <p:nvPr/>
          </p:nvSpPr>
          <p:spPr>
            <a:xfrm>
              <a:off x="-1" y="1072055"/>
              <a:ext cx="3168869" cy="5709744"/>
            </a:xfrm>
            <a:custGeom>
              <a:avLst/>
              <a:gdLst>
                <a:gd name="connsiteX0" fmla="*/ 0 w 2991204"/>
                <a:gd name="connsiteY0" fmla="*/ 0 h 5899732"/>
                <a:gd name="connsiteX1" fmla="*/ 2991204 w 2991204"/>
                <a:gd name="connsiteY1" fmla="*/ 0 h 5899732"/>
                <a:gd name="connsiteX2" fmla="*/ 2991204 w 2991204"/>
                <a:gd name="connsiteY2" fmla="*/ 5899732 h 5899732"/>
                <a:gd name="connsiteX3" fmla="*/ 0 w 2991204"/>
                <a:gd name="connsiteY3" fmla="*/ 5899732 h 5899732"/>
                <a:gd name="connsiteX4" fmla="*/ 0 w 2991204"/>
                <a:gd name="connsiteY4" fmla="*/ 0 h 5899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991204" h="5899732">
                  <a:moveTo>
                    <a:pt x="0" y="0"/>
                  </a:moveTo>
                  <a:lnTo>
                    <a:pt x="2991204" y="0"/>
                  </a:lnTo>
                  <a:lnTo>
                    <a:pt x="2991204" y="5899732"/>
                  </a:lnTo>
                  <a:lnTo>
                    <a:pt x="0" y="58997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68580" rIns="0" bIns="68580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002060"/>
                  </a:solidFill>
                </a:rPr>
                <a:t>Глава 2. Порядок аккредитации субъектов здравоохранения, осуществляющих аккредитацию МО в целях признания соответствия оказываемых медицинских услуг установленным требованиям и стандартам в области здравоохранения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 а также соответствия МО требованиям, предъявляемым к КБ, КОООЗ, УБ, БР</a:t>
              </a:r>
              <a:endParaRPr lang="ru-RU" sz="2000" b="1" kern="1200" dirty="0">
                <a:solidFill>
                  <a:srgbClr val="00B050"/>
                </a:solidFill>
              </a:endParaRPr>
            </a:p>
          </p:txBody>
        </p:sp>
        <p:sp>
          <p:nvSpPr>
            <p:cNvPr id="7" name="Полилиния 6"/>
            <p:cNvSpPr/>
            <p:nvPr/>
          </p:nvSpPr>
          <p:spPr>
            <a:xfrm>
              <a:off x="3373821" y="1072054"/>
              <a:ext cx="8434052" cy="2647325"/>
            </a:xfrm>
            <a:custGeom>
              <a:avLst/>
              <a:gdLst>
                <a:gd name="connsiteX0" fmla="*/ 0 w 8707548"/>
                <a:gd name="connsiteY0" fmla="*/ 0 h 2799468"/>
                <a:gd name="connsiteX1" fmla="*/ 8707548 w 8707548"/>
                <a:gd name="connsiteY1" fmla="*/ 0 h 2799468"/>
                <a:gd name="connsiteX2" fmla="*/ 8707548 w 8707548"/>
                <a:gd name="connsiteY2" fmla="*/ 2799468 h 2799468"/>
                <a:gd name="connsiteX3" fmla="*/ 0 w 8707548"/>
                <a:gd name="connsiteY3" fmla="*/ 2799468 h 2799468"/>
                <a:gd name="connsiteX4" fmla="*/ 0 w 8707548"/>
                <a:gd name="connsiteY4" fmla="*/ 0 h 2799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707548" h="2799468">
                  <a:moveTo>
                    <a:pt x="0" y="0"/>
                  </a:moveTo>
                  <a:lnTo>
                    <a:pt x="8707548" y="0"/>
                  </a:lnTo>
                  <a:lnTo>
                    <a:pt x="8707548" y="2799468"/>
                  </a:lnTo>
                  <a:lnTo>
                    <a:pt x="0" y="2799468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indent="266700" defTabSz="889000">
                <a:spcBef>
                  <a:spcPct val="0"/>
                </a:spcBef>
              </a:pPr>
              <a:r>
                <a:rPr lang="ru-RU" sz="2000" kern="1200" dirty="0" smtClean="0">
                  <a:solidFill>
                    <a:srgbClr val="002060"/>
                  </a:solidFill>
                </a:rPr>
                <a:t>12. Аккредитация субъекта здравоохранения, осуществляющего аккредитацию медицинских организаций в целях признания соответствия оказываемых медицинских услуг установленным требованиям и стандартам в области здравоохранения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 а также соответствия медицинских организаций требованиям, предъявляемым к </a:t>
              </a:r>
              <a:r>
                <a:rPr lang="ru-RU" sz="2000" b="1" dirty="0">
                  <a:solidFill>
                    <a:srgbClr val="00B050"/>
                  </a:solidFill>
                </a:rPr>
                <a:t> КБ, КОООЗ, УБ, </a:t>
              </a:r>
              <a:r>
                <a:rPr lang="ru-RU" sz="2000" b="1" dirty="0" smtClean="0">
                  <a:solidFill>
                    <a:srgbClr val="00B050"/>
                  </a:solidFill>
                </a:rPr>
                <a:t>БР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</a:t>
              </a:r>
              <a:r>
                <a:rPr lang="ru-RU" sz="2000" kern="1200" dirty="0" smtClean="0">
                  <a:solidFill>
                    <a:srgbClr val="00B050"/>
                  </a:solidFill>
                </a:rPr>
                <a:t> </a:t>
              </a:r>
              <a:r>
                <a:rPr lang="ru-RU" sz="2000" kern="1200" dirty="0" smtClean="0">
                  <a:solidFill>
                    <a:srgbClr val="002060"/>
                  </a:solidFill>
                </a:rPr>
                <a:t>оказывается бесплатно.</a:t>
              </a:r>
              <a:endParaRPr lang="ru-RU" sz="2000" b="1" u="none" kern="1200" dirty="0">
                <a:solidFill>
                  <a:srgbClr val="002060"/>
                </a:solidFill>
              </a:endParaRPr>
            </a:p>
          </p:txBody>
        </p:sp>
        <p:sp>
          <p:nvSpPr>
            <p:cNvPr id="9" name="Полилиния 8"/>
            <p:cNvSpPr/>
            <p:nvPr/>
          </p:nvSpPr>
          <p:spPr>
            <a:xfrm>
              <a:off x="3373821" y="3900119"/>
              <a:ext cx="8810555" cy="2420834"/>
            </a:xfrm>
            <a:custGeom>
              <a:avLst/>
              <a:gdLst>
                <a:gd name="connsiteX0" fmla="*/ 0 w 9081767"/>
                <a:gd name="connsiteY0" fmla="*/ 0 h 2420834"/>
                <a:gd name="connsiteX1" fmla="*/ 9081767 w 9081767"/>
                <a:gd name="connsiteY1" fmla="*/ 0 h 2420834"/>
                <a:gd name="connsiteX2" fmla="*/ 9081767 w 9081767"/>
                <a:gd name="connsiteY2" fmla="*/ 2420834 h 2420834"/>
                <a:gd name="connsiteX3" fmla="*/ 0 w 9081767"/>
                <a:gd name="connsiteY3" fmla="*/ 2420834 h 2420834"/>
                <a:gd name="connsiteX4" fmla="*/ 0 w 9081767"/>
                <a:gd name="connsiteY4" fmla="*/ 0 h 24208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081767" h="2420834">
                  <a:moveTo>
                    <a:pt x="0" y="0"/>
                  </a:moveTo>
                  <a:lnTo>
                    <a:pt x="9081767" y="0"/>
                  </a:lnTo>
                  <a:lnTo>
                    <a:pt x="9081767" y="2420834"/>
                  </a:lnTo>
                  <a:lnTo>
                    <a:pt x="0" y="2420834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indent="268288" defTabSz="889000">
                <a:lnSpc>
                  <a:spcPct val="90000"/>
                </a:lnSpc>
                <a:spcBef>
                  <a:spcPct val="0"/>
                </a:spcBef>
              </a:pPr>
              <a:r>
                <a:rPr lang="ru-RU" sz="2000" kern="1200" dirty="0" smtClean="0"/>
                <a:t>13. </a:t>
              </a:r>
              <a:r>
                <a:rPr lang="ru-RU" sz="2000" kern="1200" dirty="0" smtClean="0">
                  <a:solidFill>
                    <a:srgbClr val="002060"/>
                  </a:solidFill>
                </a:rPr>
                <a:t>Субъект здравоохранения для получения свидетельства на право осуществления аккредитации медицинских организаций для признания соответствия оказываемыми медицинских у слуг установленным требованиям и стандартам в области здравоохранения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 а также соответствия медицинских организаций требованиям, предъявляемым к </a:t>
              </a:r>
              <a:r>
                <a:rPr lang="ru-RU" sz="2000" b="1" dirty="0">
                  <a:solidFill>
                    <a:srgbClr val="00B050"/>
                  </a:solidFill>
                </a:rPr>
                <a:t>КБ, КОООЗ, УБ, БР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</a:t>
              </a:r>
              <a:r>
                <a:rPr lang="ru-RU" sz="2000" kern="1200" dirty="0" smtClean="0">
                  <a:solidFill>
                    <a:srgbClr val="00B050"/>
                  </a:solidFill>
                </a:rPr>
                <a:t> </a:t>
              </a:r>
              <a:r>
                <a:rPr lang="ru-RU" sz="2000" kern="1200" dirty="0" smtClean="0">
                  <a:solidFill>
                    <a:srgbClr val="002060"/>
                  </a:solidFill>
                </a:rPr>
                <a:t>подает в канцелярию Комитета контроля качества и безопасности товаров и услуг Министерства здравоохранения Республики Казахстан (далее – ведомство) следующие документы:</a:t>
              </a:r>
            </a:p>
            <a:p>
              <a:pPr lvl="0" algn="l" defTabSz="889000">
                <a:lnSpc>
                  <a:spcPct val="90000"/>
                </a:lnSpc>
                <a:spcBef>
                  <a:spcPct val="0"/>
                </a:spcBef>
                <a:spcAft>
                  <a:spcPts val="0"/>
                </a:spcAft>
              </a:pPr>
              <a:r>
                <a:rPr lang="ru-RU" sz="2000" b="1" u="none" kern="1200" dirty="0" smtClean="0">
                  <a:solidFill>
                    <a:srgbClr val="002060"/>
                  </a:solidFill>
                </a:rPr>
                <a:t>….</a:t>
              </a:r>
              <a:endParaRPr lang="ru-RU" sz="2000" b="1" u="none" kern="1200" dirty="0">
                <a:solidFill>
                  <a:srgbClr val="002060"/>
                </a:solidFill>
              </a:endParaRPr>
            </a:p>
          </p:txBody>
        </p:sp>
        <p:sp>
          <p:nvSpPr>
            <p:cNvPr id="10" name="Прямая соединительная линия 9"/>
            <p:cNvSpPr/>
            <p:nvPr/>
          </p:nvSpPr>
          <p:spPr>
            <a:xfrm>
              <a:off x="2991204" y="6724751"/>
              <a:ext cx="5819775" cy="0"/>
            </a:xfrm>
            <a:prstGeom prst="line">
              <a:avLst/>
            </a:prstGeom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</p:grpSp>
      <p:sp>
        <p:nvSpPr>
          <p:cNvPr id="6" name="Прямая соединительная линия 5"/>
          <p:cNvSpPr/>
          <p:nvPr/>
        </p:nvSpPr>
        <p:spPr>
          <a:xfrm flipV="1">
            <a:off x="3373821" y="3525767"/>
            <a:ext cx="8653204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1315169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8"/>
            <a:ext cx="11036879" cy="682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ts val="1800"/>
              </a:spcBef>
            </a:pPr>
            <a:r>
              <a:rPr lang="ru-RU" sz="2800" b="1" dirty="0" smtClean="0">
                <a:solidFill>
                  <a:srgbClr val="C00000"/>
                </a:solidFill>
              </a:rPr>
              <a:t>Проект </a:t>
            </a:r>
            <a:r>
              <a:rPr lang="ru-RU" sz="2800" b="1" dirty="0">
                <a:solidFill>
                  <a:srgbClr val="C00000"/>
                </a:solidFill>
              </a:rPr>
              <a:t>приказа МЗ РК «Об утверждении правил аккредитации в области здравоохранения»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6822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873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7</a:t>
            </a:r>
          </a:p>
        </p:txBody>
      </p:sp>
      <p:grpSp>
        <p:nvGrpSpPr>
          <p:cNvPr id="2" name="Группа 1"/>
          <p:cNvGrpSpPr/>
          <p:nvPr/>
        </p:nvGrpSpPr>
        <p:grpSpPr>
          <a:xfrm>
            <a:off x="0" y="879183"/>
            <a:ext cx="12192000" cy="5978817"/>
            <a:chOff x="0" y="879183"/>
            <a:chExt cx="12192000" cy="5978817"/>
          </a:xfrm>
        </p:grpSpPr>
        <p:sp>
          <p:nvSpPr>
            <p:cNvPr id="3" name="Прямая соединительная линия 2"/>
            <p:cNvSpPr/>
            <p:nvPr/>
          </p:nvSpPr>
          <p:spPr>
            <a:xfrm>
              <a:off x="0" y="879183"/>
              <a:ext cx="1219200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Полилиния 4"/>
            <p:cNvSpPr/>
            <p:nvPr/>
          </p:nvSpPr>
          <p:spPr>
            <a:xfrm>
              <a:off x="0" y="882067"/>
              <a:ext cx="2522015" cy="5899732"/>
            </a:xfrm>
            <a:custGeom>
              <a:avLst/>
              <a:gdLst>
                <a:gd name="connsiteX0" fmla="*/ 0 w 2522015"/>
                <a:gd name="connsiteY0" fmla="*/ 0 h 5899732"/>
                <a:gd name="connsiteX1" fmla="*/ 2522015 w 2522015"/>
                <a:gd name="connsiteY1" fmla="*/ 0 h 5899732"/>
                <a:gd name="connsiteX2" fmla="*/ 2522015 w 2522015"/>
                <a:gd name="connsiteY2" fmla="*/ 5899732 h 5899732"/>
                <a:gd name="connsiteX3" fmla="*/ 0 w 2522015"/>
                <a:gd name="connsiteY3" fmla="*/ 5899732 h 5899732"/>
                <a:gd name="connsiteX4" fmla="*/ 0 w 2522015"/>
                <a:gd name="connsiteY4" fmla="*/ 0 h 5899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22015" h="5899732">
                  <a:moveTo>
                    <a:pt x="0" y="0"/>
                  </a:moveTo>
                  <a:lnTo>
                    <a:pt x="2522015" y="0"/>
                  </a:lnTo>
                  <a:lnTo>
                    <a:pt x="2522015" y="5899732"/>
                  </a:lnTo>
                  <a:lnTo>
                    <a:pt x="0" y="58997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68580" rIns="0" bIns="68580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002060"/>
                  </a:solidFill>
                </a:rPr>
                <a:t>Глава 9 Порядок аккредитации медицинских организаций на основе внешней комплексной оценки на соответствие деятельности стандартам аккредитации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 а также требованиям, предъявляемым к </a:t>
              </a:r>
              <a:r>
                <a:rPr lang="ru-RU" sz="2000" b="1" dirty="0">
                  <a:solidFill>
                    <a:srgbClr val="00B050"/>
                  </a:solidFill>
                </a:rPr>
                <a:t>КБ, КОООЗ, УБ, БР</a:t>
              </a:r>
              <a:endParaRPr lang="ru-RU" sz="2000" b="1" kern="1200" dirty="0">
                <a:solidFill>
                  <a:srgbClr val="00B050"/>
                </a:solidFill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2570949" y="902389"/>
              <a:ext cx="9599437" cy="1595046"/>
            </a:xfrm>
            <a:custGeom>
              <a:avLst/>
              <a:gdLst>
                <a:gd name="connsiteX0" fmla="*/ 0 w 6806426"/>
                <a:gd name="connsiteY0" fmla="*/ 0 h 1595046"/>
                <a:gd name="connsiteX1" fmla="*/ 6806426 w 6806426"/>
                <a:gd name="connsiteY1" fmla="*/ 0 h 1595046"/>
                <a:gd name="connsiteX2" fmla="*/ 6806426 w 6806426"/>
                <a:gd name="connsiteY2" fmla="*/ 1595046 h 1595046"/>
                <a:gd name="connsiteX3" fmla="*/ 0 w 6806426"/>
                <a:gd name="connsiteY3" fmla="*/ 1595046 h 1595046"/>
                <a:gd name="connsiteX4" fmla="*/ 0 w 6806426"/>
                <a:gd name="connsiteY4" fmla="*/ 0 h 1595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06426" h="1595046">
                  <a:moveTo>
                    <a:pt x="0" y="0"/>
                  </a:moveTo>
                  <a:lnTo>
                    <a:pt x="6806426" y="0"/>
                  </a:lnTo>
                  <a:lnTo>
                    <a:pt x="6806426" y="1595046"/>
                  </a:lnTo>
                  <a:lnTo>
                    <a:pt x="0" y="159504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indent="266700" defTabSz="889000">
                <a:spcBef>
                  <a:spcPct val="0"/>
                </a:spcBef>
              </a:pPr>
              <a:r>
                <a:rPr lang="ru-RU" sz="2000" kern="1200" dirty="0" smtClean="0"/>
                <a:t>58. Аккредитация МО в целях признания соответствия их деятельности стандартам аккредитации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 а также требованиям, предъявляемым к </a:t>
              </a:r>
              <a:r>
                <a:rPr lang="ru-RU" sz="2000" b="1" dirty="0">
                  <a:solidFill>
                    <a:srgbClr val="00B050"/>
                  </a:solidFill>
                </a:rPr>
                <a:t>КБ, КОООЗ, УБ, БР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</a:t>
              </a:r>
              <a:r>
                <a:rPr lang="ru-RU" sz="2000" kern="1200" dirty="0" smtClean="0"/>
                <a:t> является государственной услугой.  </a:t>
              </a:r>
            </a:p>
          </p:txBody>
        </p:sp>
        <p:sp>
          <p:nvSpPr>
            <p:cNvPr id="7" name="Прямая соединительная линия 6"/>
            <p:cNvSpPr/>
            <p:nvPr/>
          </p:nvSpPr>
          <p:spPr>
            <a:xfrm flipV="1">
              <a:off x="2522015" y="2106870"/>
              <a:ext cx="9502348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Полилиния 7"/>
            <p:cNvSpPr/>
            <p:nvPr/>
          </p:nvSpPr>
          <p:spPr>
            <a:xfrm>
              <a:off x="2571974" y="2162137"/>
              <a:ext cx="9455051" cy="1379312"/>
            </a:xfrm>
            <a:custGeom>
              <a:avLst/>
              <a:gdLst>
                <a:gd name="connsiteX0" fmla="*/ 0 w 8197822"/>
                <a:gd name="connsiteY0" fmla="*/ 0 h 1379312"/>
                <a:gd name="connsiteX1" fmla="*/ 8197822 w 8197822"/>
                <a:gd name="connsiteY1" fmla="*/ 0 h 1379312"/>
                <a:gd name="connsiteX2" fmla="*/ 8197822 w 8197822"/>
                <a:gd name="connsiteY2" fmla="*/ 1379312 h 1379312"/>
                <a:gd name="connsiteX3" fmla="*/ 0 w 8197822"/>
                <a:gd name="connsiteY3" fmla="*/ 1379312 h 1379312"/>
                <a:gd name="connsiteX4" fmla="*/ 0 w 8197822"/>
                <a:gd name="connsiteY4" fmla="*/ 0 h 1379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97822" h="1379312">
                  <a:moveTo>
                    <a:pt x="0" y="0"/>
                  </a:moveTo>
                  <a:lnTo>
                    <a:pt x="8197822" y="0"/>
                  </a:lnTo>
                  <a:lnTo>
                    <a:pt x="8197822" y="1379312"/>
                  </a:lnTo>
                  <a:lnTo>
                    <a:pt x="0" y="13793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indent="268288" defTabSz="889000">
                <a:spcBef>
                  <a:spcPct val="0"/>
                </a:spcBef>
              </a:pPr>
              <a:r>
                <a:rPr lang="ru-RU" sz="2000" kern="1200" dirty="0" smtClean="0"/>
                <a:t>63. Перечень основных требований, включающий характеристики процесса, форму, содержание и результат оказания, а также иные сведения с учетом особенностей предоставления государственной услуги приведен в стандарте государственной услуги «Аккредитация МО в целях признания соответствия их деятельности стандартам аккредитации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 а также требованиям, предъявляемым к </a:t>
              </a:r>
              <a:r>
                <a:rPr lang="ru-RU" sz="2000" b="1" dirty="0">
                  <a:solidFill>
                    <a:srgbClr val="00B050"/>
                  </a:solidFill>
                </a:rPr>
                <a:t>КБ, КОООЗ, УБ, БР</a:t>
              </a:r>
              <a:r>
                <a:rPr lang="ru-RU" sz="2000" kern="1200" dirty="0" smtClean="0"/>
                <a:t>» согласно приложению 13 к настоящим Правилам.</a:t>
              </a:r>
              <a:endParaRPr lang="ru-RU" sz="2000" b="1" u="none" kern="1200" dirty="0">
                <a:solidFill>
                  <a:srgbClr val="002060"/>
                </a:solidFill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2570950" y="4524703"/>
              <a:ext cx="9599437" cy="2333297"/>
            </a:xfrm>
            <a:custGeom>
              <a:avLst/>
              <a:gdLst>
                <a:gd name="connsiteX0" fmla="*/ 0 w 9599437"/>
                <a:gd name="connsiteY0" fmla="*/ 0 h 2397303"/>
                <a:gd name="connsiteX1" fmla="*/ 9599437 w 9599437"/>
                <a:gd name="connsiteY1" fmla="*/ 0 h 2397303"/>
                <a:gd name="connsiteX2" fmla="*/ 9599437 w 9599437"/>
                <a:gd name="connsiteY2" fmla="*/ 2397303 h 2397303"/>
                <a:gd name="connsiteX3" fmla="*/ 0 w 9599437"/>
                <a:gd name="connsiteY3" fmla="*/ 2397303 h 2397303"/>
                <a:gd name="connsiteX4" fmla="*/ 0 w 9599437"/>
                <a:gd name="connsiteY4" fmla="*/ 0 h 2397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99437" h="2397303">
                  <a:moveTo>
                    <a:pt x="0" y="0"/>
                  </a:moveTo>
                  <a:lnTo>
                    <a:pt x="9599437" y="0"/>
                  </a:lnTo>
                  <a:lnTo>
                    <a:pt x="9599437" y="2397303"/>
                  </a:lnTo>
                  <a:lnTo>
                    <a:pt x="0" y="23973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lvl="0" indent="268288" defTabSz="889000"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kern="1200" dirty="0" smtClean="0"/>
                <a:t>30. Перед подачей заявления МО самостоятельно или с привлечением консультантов (физических или юридических лиц для подготовки к аккредитации), имеющих опыт и навыки по внедрению стандартов аккредитации МО, подтвержденных соответствующим свидетельством от аккредитующего органа РК, проводит самооценку на соответствие стандартам аккредитации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 а также (при необходимости) требованиям, предъявляемым к </a:t>
              </a:r>
              <a:r>
                <a:rPr lang="ru-RU" sz="2000" b="1" dirty="0">
                  <a:solidFill>
                    <a:srgbClr val="00B050"/>
                  </a:solidFill>
                </a:rPr>
                <a:t>КБ, КОООЗ, УБ, БР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.</a:t>
              </a:r>
              <a:endParaRPr lang="ru-RU" sz="2000" kern="1200" dirty="0">
                <a:solidFill>
                  <a:srgbClr val="00B050"/>
                </a:solidFill>
              </a:endParaRPr>
            </a:p>
          </p:txBody>
        </p:sp>
      </p:grpSp>
      <p:sp>
        <p:nvSpPr>
          <p:cNvPr id="15" name="Прямая соединительная линия 14"/>
          <p:cNvSpPr/>
          <p:nvPr/>
        </p:nvSpPr>
        <p:spPr>
          <a:xfrm flipV="1">
            <a:off x="2587961" y="4513739"/>
            <a:ext cx="950234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30459238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125925" y="41658"/>
            <a:ext cx="11036879" cy="682241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lnSpc>
                <a:spcPct val="80000"/>
              </a:lnSpc>
              <a:spcBef>
                <a:spcPts val="1800"/>
              </a:spcBef>
            </a:pPr>
            <a:r>
              <a:rPr lang="ru-RU" sz="2800" b="1" dirty="0" smtClean="0">
                <a:solidFill>
                  <a:srgbClr val="C00000"/>
                </a:solidFill>
              </a:rPr>
              <a:t>Проект </a:t>
            </a:r>
            <a:r>
              <a:rPr lang="ru-RU" sz="2800" b="1" dirty="0">
                <a:solidFill>
                  <a:srgbClr val="C00000"/>
                </a:solidFill>
              </a:rPr>
              <a:t>приказа МЗ РК «Об утверждении правил аккредитации в области здравоохранения»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1242800" y="41659"/>
            <a:ext cx="158750" cy="68224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Номер слайда 2"/>
          <p:cNvSpPr txBox="1">
            <a:spLocks/>
          </p:cNvSpPr>
          <p:nvPr/>
        </p:nvSpPr>
        <p:spPr bwMode="auto">
          <a:xfrm>
            <a:off x="11476163" y="36513"/>
            <a:ext cx="550862" cy="687386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eaLnBrk="0" hangingPunct="0">
              <a:lnSpc>
                <a:spcPct val="90000"/>
              </a:lnSpc>
              <a:spcBef>
                <a:spcPts val="1000"/>
              </a:spcBef>
              <a:buFont typeface="Arial" pitchFamily="34" charset="0"/>
              <a:buChar char="•"/>
              <a:defRPr sz="2800">
                <a:solidFill>
                  <a:schemeClr val="tx1"/>
                </a:solidFill>
                <a:latin typeface="Calibri" pitchFamily="34" charset="0"/>
              </a:defRPr>
            </a:lvl1pPr>
            <a:lvl2pPr marL="742950" indent="-28575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400">
                <a:solidFill>
                  <a:schemeClr val="tx1"/>
                </a:solidFill>
                <a:latin typeface="Calibri" pitchFamily="34" charset="0"/>
              </a:defRPr>
            </a:lvl2pPr>
            <a:lvl3pPr marL="11430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sz="2000">
                <a:solidFill>
                  <a:schemeClr val="tx1"/>
                </a:solidFill>
                <a:latin typeface="Calibri" pitchFamily="34" charset="0"/>
              </a:defRPr>
            </a:lvl3pPr>
            <a:lvl4pPr marL="16002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4pPr>
            <a:lvl5pPr marL="2057400" indent="-228600" eaLnBrk="0" hangingPunct="0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5pPr>
            <a:lvl6pPr marL="25146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6pPr>
            <a:lvl7pPr marL="29718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7pPr>
            <a:lvl8pPr marL="34290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8pPr>
            <a:lvl9pPr marL="3886200" indent="-2286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itchFamily="34" charset="0"/>
              <a:buChar char="•"/>
              <a:defRPr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ru-RU" altLang="ru-RU" sz="1800" b="1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8</a:t>
            </a:r>
            <a:endParaRPr lang="ru-RU" altLang="ru-RU" sz="1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0" y="768821"/>
            <a:ext cx="12192000" cy="5902616"/>
            <a:chOff x="0" y="879183"/>
            <a:chExt cx="12192000" cy="5902616"/>
          </a:xfrm>
        </p:grpSpPr>
        <p:sp>
          <p:nvSpPr>
            <p:cNvPr id="3" name="Прямая соединительная линия 2"/>
            <p:cNvSpPr/>
            <p:nvPr/>
          </p:nvSpPr>
          <p:spPr>
            <a:xfrm>
              <a:off x="0" y="879183"/>
              <a:ext cx="12192000" cy="0"/>
            </a:xfrm>
            <a:prstGeom prst="line">
              <a:avLst/>
            </a:prstGeom>
          </p:spPr>
          <p:style>
            <a:lnRef idx="2">
              <a:schemeClr val="accen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5" name="Полилиния 4"/>
            <p:cNvSpPr/>
            <p:nvPr/>
          </p:nvSpPr>
          <p:spPr>
            <a:xfrm>
              <a:off x="0" y="882067"/>
              <a:ext cx="2522015" cy="5899732"/>
            </a:xfrm>
            <a:custGeom>
              <a:avLst/>
              <a:gdLst>
                <a:gd name="connsiteX0" fmla="*/ 0 w 2522015"/>
                <a:gd name="connsiteY0" fmla="*/ 0 h 5899732"/>
                <a:gd name="connsiteX1" fmla="*/ 2522015 w 2522015"/>
                <a:gd name="connsiteY1" fmla="*/ 0 h 5899732"/>
                <a:gd name="connsiteX2" fmla="*/ 2522015 w 2522015"/>
                <a:gd name="connsiteY2" fmla="*/ 5899732 h 5899732"/>
                <a:gd name="connsiteX3" fmla="*/ 0 w 2522015"/>
                <a:gd name="connsiteY3" fmla="*/ 5899732 h 5899732"/>
                <a:gd name="connsiteX4" fmla="*/ 0 w 2522015"/>
                <a:gd name="connsiteY4" fmla="*/ 0 h 589973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522015" h="5899732">
                  <a:moveTo>
                    <a:pt x="0" y="0"/>
                  </a:moveTo>
                  <a:lnTo>
                    <a:pt x="2522015" y="0"/>
                  </a:lnTo>
                  <a:lnTo>
                    <a:pt x="2522015" y="5899732"/>
                  </a:lnTo>
                  <a:lnTo>
                    <a:pt x="0" y="589973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0" tIns="68580" rIns="0" bIns="68580" numCol="1" spcCol="1270" anchor="t" anchorCtr="0">
              <a:noAutofit/>
            </a:bodyPr>
            <a:lstStyle/>
            <a:p>
              <a:pPr lvl="0"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2000" b="1" kern="1200" dirty="0" smtClean="0">
                  <a:solidFill>
                    <a:srgbClr val="002060"/>
                  </a:solidFill>
                </a:rPr>
                <a:t>Глава 9 Порядок аккредитации медицинских организаций на основе внешней комплексной оценки на соответствие деятельности стандартам аккредитации</a:t>
              </a:r>
              <a:r>
                <a:rPr lang="ru-RU" sz="2000" b="1" kern="1200" dirty="0" smtClean="0">
                  <a:solidFill>
                    <a:srgbClr val="00B050"/>
                  </a:solidFill>
                </a:rPr>
                <a:t>, а также требованиям, предъявляемым к </a:t>
              </a:r>
              <a:r>
                <a:rPr lang="ru-RU" sz="2000" b="1" dirty="0">
                  <a:solidFill>
                    <a:srgbClr val="00B050"/>
                  </a:solidFill>
                </a:rPr>
                <a:t>КБ, КОООЗ, УБ, БР</a:t>
              </a:r>
              <a:endParaRPr lang="ru-RU" sz="2000" b="1" kern="1200" dirty="0">
                <a:solidFill>
                  <a:srgbClr val="00B050"/>
                </a:solidFill>
              </a:endParaRPr>
            </a:p>
          </p:txBody>
        </p:sp>
        <p:sp>
          <p:nvSpPr>
            <p:cNvPr id="6" name="Полилиния 5"/>
            <p:cNvSpPr/>
            <p:nvPr/>
          </p:nvSpPr>
          <p:spPr>
            <a:xfrm>
              <a:off x="2570949" y="902389"/>
              <a:ext cx="9599437" cy="1595046"/>
            </a:xfrm>
            <a:custGeom>
              <a:avLst/>
              <a:gdLst>
                <a:gd name="connsiteX0" fmla="*/ 0 w 6806426"/>
                <a:gd name="connsiteY0" fmla="*/ 0 h 1595046"/>
                <a:gd name="connsiteX1" fmla="*/ 6806426 w 6806426"/>
                <a:gd name="connsiteY1" fmla="*/ 0 h 1595046"/>
                <a:gd name="connsiteX2" fmla="*/ 6806426 w 6806426"/>
                <a:gd name="connsiteY2" fmla="*/ 1595046 h 1595046"/>
                <a:gd name="connsiteX3" fmla="*/ 0 w 6806426"/>
                <a:gd name="connsiteY3" fmla="*/ 1595046 h 1595046"/>
                <a:gd name="connsiteX4" fmla="*/ 0 w 6806426"/>
                <a:gd name="connsiteY4" fmla="*/ 0 h 159504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806426" h="1595046">
                  <a:moveTo>
                    <a:pt x="0" y="0"/>
                  </a:moveTo>
                  <a:lnTo>
                    <a:pt x="6806426" y="0"/>
                  </a:lnTo>
                  <a:lnTo>
                    <a:pt x="6806426" y="1595046"/>
                  </a:lnTo>
                  <a:lnTo>
                    <a:pt x="0" y="1595046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indent="173038"/>
              <a:r>
                <a:rPr lang="ru-RU" sz="2000" dirty="0" smtClean="0"/>
                <a:t>70. … </a:t>
              </a:r>
            </a:p>
            <a:p>
              <a:pPr indent="173038"/>
              <a:r>
                <a:rPr lang="ru-RU" sz="2000" b="1" dirty="0" smtClean="0">
                  <a:solidFill>
                    <a:srgbClr val="00B050"/>
                  </a:solidFill>
                </a:rPr>
                <a:t>Для МО, </a:t>
              </a:r>
              <a:r>
                <a:rPr lang="ru-RU" sz="2000" b="1" dirty="0">
                  <a:solidFill>
                    <a:srgbClr val="00B050"/>
                  </a:solidFill>
                </a:rPr>
                <a:t>пре</a:t>
              </a:r>
              <a:r>
                <a:rPr lang="kk-KZ" sz="2000" b="1" dirty="0">
                  <a:solidFill>
                    <a:srgbClr val="00B050"/>
                  </a:solidFill>
                </a:rPr>
                <a:t>т</a:t>
              </a:r>
              <a:r>
                <a:rPr lang="ru-RU" sz="2000" b="1" dirty="0" err="1">
                  <a:solidFill>
                    <a:srgbClr val="00B050"/>
                  </a:solidFill>
                </a:rPr>
                <a:t>ендующих</a:t>
              </a:r>
              <a:r>
                <a:rPr lang="ru-RU" sz="2000" b="1" dirty="0">
                  <a:solidFill>
                    <a:srgbClr val="00B050"/>
                  </a:solidFill>
                </a:rPr>
                <a:t> на получение статуса КБ, КОООЗ, УБ, БР, внешняя комплексная оценка осуществляется на соответствие стандартам аккредитации а также требованиям, предъявляемым к КБ, КОООЗ, УБ, БР</a:t>
              </a:r>
              <a:endParaRPr lang="ru-RU" sz="2000" dirty="0">
                <a:solidFill>
                  <a:srgbClr val="00B050"/>
                </a:solidFill>
              </a:endParaRPr>
            </a:p>
          </p:txBody>
        </p:sp>
        <p:sp>
          <p:nvSpPr>
            <p:cNvPr id="7" name="Прямая соединительная линия 6"/>
            <p:cNvSpPr/>
            <p:nvPr/>
          </p:nvSpPr>
          <p:spPr>
            <a:xfrm flipV="1">
              <a:off x="2522015" y="2232994"/>
              <a:ext cx="9502348" cy="0"/>
            </a:xfrm>
            <a:prstGeom prst="line">
              <a:avLst/>
            </a:prstGeom>
            <a:ln>
              <a:solidFill>
                <a:srgbClr val="002060"/>
              </a:solidFill>
            </a:ln>
          </p:spPr>
          <p:style>
            <a:lnRef idx="2">
              <a:schemeClr val="accent1">
                <a:tint val="5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8" name="Полилиния 7"/>
            <p:cNvSpPr/>
            <p:nvPr/>
          </p:nvSpPr>
          <p:spPr>
            <a:xfrm>
              <a:off x="2517013" y="2232994"/>
              <a:ext cx="9455051" cy="1379312"/>
            </a:xfrm>
            <a:custGeom>
              <a:avLst/>
              <a:gdLst>
                <a:gd name="connsiteX0" fmla="*/ 0 w 8197822"/>
                <a:gd name="connsiteY0" fmla="*/ 0 h 1379312"/>
                <a:gd name="connsiteX1" fmla="*/ 8197822 w 8197822"/>
                <a:gd name="connsiteY1" fmla="*/ 0 h 1379312"/>
                <a:gd name="connsiteX2" fmla="*/ 8197822 w 8197822"/>
                <a:gd name="connsiteY2" fmla="*/ 1379312 h 1379312"/>
                <a:gd name="connsiteX3" fmla="*/ 0 w 8197822"/>
                <a:gd name="connsiteY3" fmla="*/ 1379312 h 1379312"/>
                <a:gd name="connsiteX4" fmla="*/ 0 w 8197822"/>
                <a:gd name="connsiteY4" fmla="*/ 0 h 13793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8197822" h="1379312">
                  <a:moveTo>
                    <a:pt x="0" y="0"/>
                  </a:moveTo>
                  <a:lnTo>
                    <a:pt x="8197822" y="0"/>
                  </a:lnTo>
                  <a:lnTo>
                    <a:pt x="8197822" y="1379312"/>
                  </a:lnTo>
                  <a:lnTo>
                    <a:pt x="0" y="1379312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indent="173038">
                <a:lnSpc>
                  <a:spcPct val="90000"/>
                </a:lnSpc>
              </a:pPr>
              <a:r>
                <a:rPr lang="ru-RU" sz="2000" dirty="0">
                  <a:solidFill>
                    <a:srgbClr val="002060"/>
                  </a:solidFill>
                </a:rPr>
                <a:t>73. Внешняя комплексная оценка проводится аккредитующим органом с привлечением экспертов, соответствующих следующим критериям</a:t>
              </a:r>
              <a:r>
                <a:rPr lang="ru-RU" sz="2000" dirty="0" smtClean="0">
                  <a:solidFill>
                    <a:srgbClr val="002060"/>
                  </a:solidFill>
                </a:rPr>
                <a:t>:</a:t>
              </a:r>
            </a:p>
            <a:p>
              <a:pPr indent="173038">
                <a:lnSpc>
                  <a:spcPct val="90000"/>
                </a:lnSpc>
              </a:pPr>
              <a:r>
                <a:rPr lang="ru-RU" sz="2000" dirty="0" smtClean="0">
                  <a:solidFill>
                    <a:srgbClr val="002060"/>
                  </a:solidFill>
                </a:rPr>
                <a:t>…</a:t>
              </a:r>
            </a:p>
            <a:p>
              <a:pPr indent="173038">
                <a:lnSpc>
                  <a:spcPct val="90000"/>
                </a:lnSpc>
              </a:pPr>
              <a:r>
                <a:rPr lang="ru-RU" sz="2000" b="1" dirty="0">
                  <a:solidFill>
                    <a:srgbClr val="00B050"/>
                  </a:solidFill>
                </a:rPr>
                <a:t>3) </a:t>
              </a:r>
              <a:r>
                <a:rPr lang="ru-RU" sz="2000" b="1" dirty="0">
                  <a:solidFill>
                    <a:schemeClr val="accent2">
                      <a:lumMod val="50000"/>
                    </a:schemeClr>
                  </a:solidFill>
                </a:rPr>
                <a:t>опыт преподавания специальных клинических дисциплин или </a:t>
              </a:r>
              <a:r>
                <a:rPr lang="ru-RU" sz="2000" b="1" dirty="0" smtClean="0">
                  <a:solidFill>
                    <a:srgbClr val="00B050"/>
                  </a:solidFill>
                </a:rPr>
                <a:t>опыт </a:t>
              </a:r>
              <a:r>
                <a:rPr lang="ru-RU" sz="2000" b="1" dirty="0">
                  <a:solidFill>
                    <a:srgbClr val="00B050"/>
                  </a:solidFill>
                </a:rPr>
                <a:t>работы на клинических кафедрах организаций образования в области здравоохранения не менее </a:t>
              </a:r>
              <a:r>
                <a:rPr lang="ru-RU" sz="2000" b="1" dirty="0" smtClean="0">
                  <a:solidFill>
                    <a:schemeClr val="accent2">
                      <a:lumMod val="50000"/>
                    </a:schemeClr>
                  </a:solidFill>
                </a:rPr>
                <a:t>десяти</a:t>
              </a:r>
              <a:r>
                <a:rPr lang="ru-RU" sz="2000" b="1" dirty="0" smtClean="0">
                  <a:solidFill>
                    <a:srgbClr val="00B050"/>
                  </a:solidFill>
                </a:rPr>
                <a:t> </a:t>
              </a:r>
              <a:r>
                <a:rPr lang="ru-RU" sz="2000" b="1" dirty="0">
                  <a:solidFill>
                    <a:srgbClr val="00B050"/>
                  </a:solidFill>
                </a:rPr>
                <a:t>лет (для экспертов, привлекаемых к внешней комплексной оценке </a:t>
              </a:r>
              <a:r>
                <a:rPr lang="ru-RU" sz="2000" b="1" dirty="0" smtClean="0">
                  <a:solidFill>
                    <a:srgbClr val="00B050"/>
                  </a:solidFill>
                </a:rPr>
                <a:t>МО, </a:t>
              </a:r>
              <a:r>
                <a:rPr lang="ru-RU" sz="2000" b="1" dirty="0">
                  <a:solidFill>
                    <a:srgbClr val="00B050"/>
                  </a:solidFill>
                </a:rPr>
                <a:t>претендующих на получение статуса КБ, КОООЗ, УБ, БР);</a:t>
              </a:r>
              <a:endParaRPr lang="ru-RU" sz="2000" dirty="0">
                <a:solidFill>
                  <a:srgbClr val="00B050"/>
                </a:solidFill>
              </a:endParaRPr>
            </a:p>
            <a:p>
              <a:pPr>
                <a:lnSpc>
                  <a:spcPct val="90000"/>
                </a:lnSpc>
              </a:pPr>
              <a:endParaRPr lang="ru-RU" sz="2000" dirty="0">
                <a:solidFill>
                  <a:srgbClr val="00B050"/>
                </a:solidFill>
              </a:endParaRPr>
            </a:p>
          </p:txBody>
        </p:sp>
        <p:sp>
          <p:nvSpPr>
            <p:cNvPr id="10" name="Полилиния 9"/>
            <p:cNvSpPr/>
            <p:nvPr/>
          </p:nvSpPr>
          <p:spPr>
            <a:xfrm>
              <a:off x="2524677" y="4324560"/>
              <a:ext cx="9599437" cy="2257096"/>
            </a:xfrm>
            <a:custGeom>
              <a:avLst/>
              <a:gdLst>
                <a:gd name="connsiteX0" fmla="*/ 0 w 9599437"/>
                <a:gd name="connsiteY0" fmla="*/ 0 h 2397303"/>
                <a:gd name="connsiteX1" fmla="*/ 9599437 w 9599437"/>
                <a:gd name="connsiteY1" fmla="*/ 0 h 2397303"/>
                <a:gd name="connsiteX2" fmla="*/ 9599437 w 9599437"/>
                <a:gd name="connsiteY2" fmla="*/ 2397303 h 2397303"/>
                <a:gd name="connsiteX3" fmla="*/ 0 w 9599437"/>
                <a:gd name="connsiteY3" fmla="*/ 2397303 h 2397303"/>
                <a:gd name="connsiteX4" fmla="*/ 0 w 9599437"/>
                <a:gd name="connsiteY4" fmla="*/ 0 h 23973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599437" h="2397303">
                  <a:moveTo>
                    <a:pt x="0" y="0"/>
                  </a:moveTo>
                  <a:lnTo>
                    <a:pt x="9599437" y="0"/>
                  </a:lnTo>
                  <a:lnTo>
                    <a:pt x="9599437" y="2397303"/>
                  </a:lnTo>
                  <a:lnTo>
                    <a:pt x="0" y="2397303"/>
                  </a:lnTo>
                  <a:lnTo>
                    <a:pt x="0" y="0"/>
                  </a:lnTo>
                  <a:close/>
                </a:path>
              </a:pathLst>
            </a:custGeom>
          </p:spPr>
          <p:style>
            <a:lnRef idx="0">
              <a:schemeClr val="dk1">
                <a:alpha val="0"/>
                <a:hueOff val="0"/>
                <a:satOff val="0"/>
                <a:lumOff val="0"/>
                <a:alphaOff val="0"/>
              </a:schemeClr>
            </a:lnRef>
            <a:fillRef idx="0">
              <a:schemeClr val="lt1">
                <a:alpha val="0"/>
                <a:hueOff val="0"/>
                <a:satOff val="0"/>
                <a:lumOff val="0"/>
                <a:alphaOff val="0"/>
              </a:schemeClr>
            </a:fillRef>
            <a:effectRef idx="0">
              <a:schemeClr val="lt1">
                <a:alpha val="0"/>
                <a:hueOff val="0"/>
                <a:satOff val="0"/>
                <a:lumOff val="0"/>
                <a:alphaOff val="0"/>
              </a:schemeClr>
            </a:effectRef>
            <a:fontRef idx="minor">
              <a:schemeClr val="tx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76200" tIns="76200" rIns="76200" bIns="76200" numCol="1" spcCol="1270" anchor="t" anchorCtr="0">
              <a:noAutofit/>
            </a:bodyPr>
            <a:lstStyle/>
            <a:p>
              <a:pPr indent="173038"/>
              <a:r>
                <a:rPr lang="ru-RU" sz="2000" dirty="0">
                  <a:solidFill>
                    <a:srgbClr val="002060"/>
                  </a:solidFill>
                </a:rPr>
                <a:t>75. Для проведения внешней комплексной оценки аккредитующий орган формирует экспертные группы из числа представителей органа, аккредитующего медицинские организации и/или экспертов. </a:t>
              </a:r>
              <a:r>
                <a:rPr lang="ru-RU" sz="2000" b="1" dirty="0">
                  <a:solidFill>
                    <a:srgbClr val="00B050"/>
                  </a:solidFill>
                </a:rPr>
                <a:t>Для проведения внешней комплексной оценки </a:t>
              </a:r>
              <a:r>
                <a:rPr lang="ru-RU" sz="2000" b="1" dirty="0" smtClean="0">
                  <a:solidFill>
                    <a:srgbClr val="00B050"/>
                  </a:solidFill>
                </a:rPr>
                <a:t>МО, </a:t>
              </a:r>
              <a:r>
                <a:rPr lang="ru-RU" sz="2000" b="1" dirty="0">
                  <a:solidFill>
                    <a:srgbClr val="00B050"/>
                  </a:solidFill>
                </a:rPr>
                <a:t>претендующих на получение статуса КБ, КОООЗ, УБ, БР, в состав экспертной группы включается эксперт с </a:t>
              </a:r>
              <a:r>
                <a:rPr lang="ru-RU" sz="2000" b="1" dirty="0">
                  <a:solidFill>
                    <a:schemeClr val="accent2">
                      <a:lumMod val="50000"/>
                    </a:schemeClr>
                  </a:solidFill>
                </a:rPr>
                <a:t>опытом преподавания специальных клинических дисциплин </a:t>
              </a:r>
              <a:r>
                <a:rPr lang="ru-RU" sz="2000" b="1" dirty="0" smtClean="0">
                  <a:solidFill>
                    <a:schemeClr val="accent2">
                      <a:lumMod val="50000"/>
                    </a:schemeClr>
                  </a:solidFill>
                </a:rPr>
                <a:t>или </a:t>
              </a:r>
              <a:r>
                <a:rPr lang="ru-RU" sz="2000" b="1" dirty="0" smtClean="0">
                  <a:solidFill>
                    <a:srgbClr val="00B050"/>
                  </a:solidFill>
                </a:rPr>
                <a:t>опытом </a:t>
              </a:r>
              <a:r>
                <a:rPr lang="ru-RU" sz="2000" b="1" dirty="0">
                  <a:solidFill>
                    <a:srgbClr val="00B050"/>
                  </a:solidFill>
                </a:rPr>
                <a:t>работы на клинических кафедрах организаций образования в области здравоохранения не менее </a:t>
              </a:r>
              <a:r>
                <a:rPr lang="ru-RU" sz="2000" b="1" dirty="0" smtClean="0">
                  <a:solidFill>
                    <a:schemeClr val="accent2">
                      <a:lumMod val="50000"/>
                    </a:schemeClr>
                  </a:solidFill>
                </a:rPr>
                <a:t>десяти </a:t>
              </a:r>
              <a:r>
                <a:rPr lang="ru-RU" sz="2000" b="1" dirty="0">
                  <a:solidFill>
                    <a:srgbClr val="00B050"/>
                  </a:solidFill>
                </a:rPr>
                <a:t>лет. </a:t>
              </a:r>
              <a:r>
                <a:rPr lang="ru-RU" sz="2000" dirty="0">
                  <a:solidFill>
                    <a:srgbClr val="002060"/>
                  </a:solidFill>
                </a:rPr>
                <a:t>Руководителя экспертной группы определяет аккредитующий орган.</a:t>
              </a:r>
            </a:p>
          </p:txBody>
        </p:sp>
      </p:grpSp>
      <p:sp>
        <p:nvSpPr>
          <p:cNvPr id="15" name="Прямая соединительная линия 14"/>
          <p:cNvSpPr/>
          <p:nvPr/>
        </p:nvSpPr>
        <p:spPr>
          <a:xfrm flipV="1">
            <a:off x="2524677" y="4214197"/>
            <a:ext cx="9502348" cy="0"/>
          </a:xfrm>
          <a:prstGeom prst="line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56892821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15635</TotalTime>
  <Words>5256</Words>
  <Application>Microsoft Office PowerPoint</Application>
  <PresentationFormat>Произвольный</PresentationFormat>
  <Paragraphs>388</Paragraphs>
  <Slides>24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24</vt:i4>
      </vt:variant>
    </vt:vector>
  </HeadingPairs>
  <TitlesOfParts>
    <vt:vector size="26" baseType="lpstr">
      <vt:lpstr>Тема Office</vt:lpstr>
      <vt:lpstr>think-cell Slide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Saltanat T. Salykbayeva</dc:creator>
  <cp:lastModifiedBy>Admin</cp:lastModifiedBy>
  <cp:revision>637</cp:revision>
  <cp:lastPrinted>2018-02-20T09:51:10Z</cp:lastPrinted>
  <dcterms:created xsi:type="dcterms:W3CDTF">2017-07-26T12:47:59Z</dcterms:created>
  <dcterms:modified xsi:type="dcterms:W3CDTF">2020-04-29T21:52:49Z</dcterms:modified>
</cp:coreProperties>
</file>