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4" r:id="rId2"/>
    <p:sldId id="269" r:id="rId3"/>
    <p:sldId id="272" r:id="rId4"/>
    <p:sldId id="273" r:id="rId5"/>
    <p:sldId id="270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3" r:id="rId14"/>
    <p:sldId id="285" r:id="rId15"/>
    <p:sldId id="284" r:id="rId16"/>
    <p:sldId id="286" r:id="rId17"/>
    <p:sldId id="287" r:id="rId18"/>
    <p:sldId id="288" r:id="rId19"/>
    <p:sldId id="289" r:id="rId20"/>
    <p:sldId id="290" r:id="rId21"/>
    <p:sldId id="291" r:id="rId22"/>
    <p:sldId id="293" r:id="rId23"/>
    <p:sldId id="294" r:id="rId24"/>
    <p:sldId id="268" r:id="rId2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3CCFF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3474" autoAdjust="0"/>
  </p:normalViewPr>
  <p:slideViewPr>
    <p:cSldViewPr snapToGrid="0">
      <p:cViewPr>
        <p:scale>
          <a:sx n="60" d="100"/>
          <a:sy n="60" d="100"/>
        </p:scale>
        <p:origin x="-870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EABBF-0F5B-4B1B-87FB-9B44F275224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E3E68A-695C-43B9-A78D-E5AC922F09F3}">
      <dgm:prSet phldrT="[Текст]" custT="1"/>
      <dgm:spPr/>
      <dgm:t>
        <a:bodyPr lIns="0" rIns="0"/>
        <a:lstStyle/>
        <a:p>
          <a:pPr algn="ctr"/>
          <a:r>
            <a:rPr lang="ru-RU" sz="2000" b="1" dirty="0" smtClean="0">
              <a:solidFill>
                <a:srgbClr val="C00000"/>
              </a:solidFill>
            </a:rPr>
            <a:t>Проект Кодекса РК «О здоровье народа и системе здравоохранения»</a:t>
          </a:r>
          <a:endParaRPr lang="ru-RU" sz="2000" b="1" dirty="0">
            <a:solidFill>
              <a:srgbClr val="C00000"/>
            </a:solidFill>
          </a:endParaRPr>
        </a:p>
      </dgm:t>
    </dgm:pt>
    <dgm:pt modelId="{5FBDE5D9-B19A-4170-8473-D8AAB1B19F73}" type="parTrans" cxnId="{75E74DA1-F375-453C-9B48-9C9749386693}">
      <dgm:prSet/>
      <dgm:spPr/>
      <dgm:t>
        <a:bodyPr/>
        <a:lstStyle/>
        <a:p>
          <a:endParaRPr lang="ru-RU" sz="1800">
            <a:solidFill>
              <a:srgbClr val="002060"/>
            </a:solidFill>
          </a:endParaRPr>
        </a:p>
      </dgm:t>
    </dgm:pt>
    <dgm:pt modelId="{4334BDEA-1917-4510-A294-C1605478E017}" type="sibTrans" cxnId="{75E74DA1-F375-453C-9B48-9C9749386693}">
      <dgm:prSet/>
      <dgm:spPr/>
      <dgm:t>
        <a:bodyPr/>
        <a:lstStyle/>
        <a:p>
          <a:endParaRPr lang="ru-RU" sz="1800">
            <a:solidFill>
              <a:srgbClr val="002060"/>
            </a:solidFill>
          </a:endParaRPr>
        </a:p>
      </dgm:t>
    </dgm:pt>
    <dgm:pt modelId="{0C83E7A1-63AB-4DDB-8016-D514A55086D5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r>
            <a:rPr lang="ru-RU" sz="2000" b="1" dirty="0" smtClean="0">
              <a:solidFill>
                <a:srgbClr val="C00000"/>
              </a:solidFill>
            </a:rPr>
            <a:t>Статья 221. Особенности образовательной деятельности в области здравоохранения</a:t>
          </a:r>
        </a:p>
        <a:p>
          <a:pPr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r>
            <a:rPr lang="ru-RU" sz="2000" b="0" dirty="0" smtClean="0">
              <a:solidFill>
                <a:srgbClr val="002060"/>
              </a:solidFill>
            </a:rPr>
            <a:t>Дополнительное образование по медицинским специальностям и неформальное образование медицинских работников в форме стажировок осуществляется организациями высшего и (или) послевузовского образования  и национальными и научными центрами, научно-исследовательскими институтами, высшими медицинскими колледжами </a:t>
          </a:r>
          <a:r>
            <a:rPr lang="ru-RU" sz="2000" b="1" u="sng" dirty="0" smtClean="0">
              <a:solidFill>
                <a:srgbClr val="002060"/>
              </a:solidFill>
            </a:rPr>
            <a:t>на базе аккредитованных клинических баз, клиник организаций образования в области здравоохранения, университетских больниц.</a:t>
          </a:r>
          <a:endParaRPr lang="ru-RU" sz="2000" b="1" u="sng" dirty="0">
            <a:solidFill>
              <a:srgbClr val="002060"/>
            </a:solidFill>
          </a:endParaRPr>
        </a:p>
      </dgm:t>
    </dgm:pt>
    <dgm:pt modelId="{E7315AA8-C8B4-48B5-8181-578DCD05F88E}" type="parTrans" cxnId="{4B927946-4BFA-4B63-B1F0-ECFA535C876B}">
      <dgm:prSet/>
      <dgm:spPr/>
      <dgm:t>
        <a:bodyPr/>
        <a:lstStyle/>
        <a:p>
          <a:endParaRPr lang="ru-RU" sz="1800">
            <a:solidFill>
              <a:srgbClr val="002060"/>
            </a:solidFill>
          </a:endParaRPr>
        </a:p>
      </dgm:t>
    </dgm:pt>
    <dgm:pt modelId="{F90690A0-C446-421E-B78E-6D4ECA31BD3B}" type="sibTrans" cxnId="{4B927946-4BFA-4B63-B1F0-ECFA535C876B}">
      <dgm:prSet/>
      <dgm:spPr/>
      <dgm:t>
        <a:bodyPr/>
        <a:lstStyle/>
        <a:p>
          <a:endParaRPr lang="ru-RU" sz="1800">
            <a:solidFill>
              <a:srgbClr val="002060"/>
            </a:solidFill>
          </a:endParaRPr>
        </a:p>
      </dgm:t>
    </dgm:pt>
    <dgm:pt modelId="{D46A6371-3923-4BE5-9453-C54A7303B63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C00000"/>
              </a:solidFill>
            </a:rPr>
            <a:t>Статья 222. Резидентура </a:t>
          </a:r>
          <a:endParaRPr lang="ru-RU" sz="2000" dirty="0" smtClean="0">
            <a:solidFill>
              <a:srgbClr val="C00000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rgbClr val="002060"/>
              </a:solidFill>
            </a:rPr>
            <a:t>1. Реализация программ резидентуры осуществляется организациями высшего и (или) послевузовского образования  </a:t>
          </a:r>
          <a:r>
            <a:rPr lang="ru-RU" sz="2000" b="1" u="sng" dirty="0" smtClean="0">
              <a:solidFill>
                <a:srgbClr val="002060"/>
              </a:solidFill>
            </a:rPr>
            <a:t>в аккредитованных клиниках организаций образования в области здравоохранения, университетских больницах</a:t>
          </a:r>
          <a:r>
            <a:rPr lang="ru-RU" sz="2000" b="0" dirty="0" smtClean="0">
              <a:solidFill>
                <a:srgbClr val="002060"/>
              </a:solidFill>
            </a:rPr>
            <a:t>, а также национальными и (или) центрами, научно-исследовательскими институтами</a:t>
          </a:r>
          <a:r>
            <a:rPr lang="ru-RU" sz="2000" b="1" dirty="0" smtClean="0">
              <a:solidFill>
                <a:srgbClr val="002060"/>
              </a:solidFill>
            </a:rPr>
            <a:t>, </a:t>
          </a:r>
          <a:r>
            <a:rPr lang="ru-RU" sz="2000" b="1" u="sng" dirty="0" smtClean="0">
              <a:solidFill>
                <a:srgbClr val="002060"/>
              </a:solidFill>
            </a:rPr>
            <a:t>аккредитованными в качестве баз резидентуры.</a:t>
          </a:r>
          <a:r>
            <a:rPr lang="ru-RU" sz="2000" u="sng" dirty="0" smtClean="0">
              <a:solidFill>
                <a:srgbClr val="002060"/>
              </a:solidFill>
            </a:rPr>
            <a:t> </a:t>
          </a:r>
          <a:r>
            <a:rPr lang="ru-RU" sz="2000" dirty="0" smtClean="0">
              <a:solidFill>
                <a:srgbClr val="002060"/>
              </a:solidFill>
            </a:rPr>
            <a:t>Программы резидентуры реализуются по медицинским специальностям, перечень которых утверждается уполномоченным органом.</a:t>
          </a:r>
          <a:endParaRPr lang="ru-RU" sz="2000" b="1" u="none" dirty="0">
            <a:solidFill>
              <a:srgbClr val="002060"/>
            </a:solidFill>
          </a:endParaRPr>
        </a:p>
      </dgm:t>
    </dgm:pt>
    <dgm:pt modelId="{12A84C60-04E0-4F5B-B7BC-52476064E78E}" type="parTrans" cxnId="{C355BA56-AB50-4555-BD51-F48CBC923174}">
      <dgm:prSet/>
      <dgm:spPr/>
      <dgm:t>
        <a:bodyPr/>
        <a:lstStyle/>
        <a:p>
          <a:endParaRPr lang="ru-RU" sz="1800">
            <a:solidFill>
              <a:srgbClr val="002060"/>
            </a:solidFill>
          </a:endParaRPr>
        </a:p>
      </dgm:t>
    </dgm:pt>
    <dgm:pt modelId="{67CFC594-A078-4D77-B773-1B2D50DB4A6C}" type="sibTrans" cxnId="{C355BA56-AB50-4555-BD51-F48CBC923174}">
      <dgm:prSet/>
      <dgm:spPr/>
      <dgm:t>
        <a:bodyPr/>
        <a:lstStyle/>
        <a:p>
          <a:endParaRPr lang="ru-RU" sz="1800">
            <a:solidFill>
              <a:srgbClr val="002060"/>
            </a:solidFill>
          </a:endParaRPr>
        </a:p>
      </dgm:t>
    </dgm:pt>
    <dgm:pt modelId="{491BACA9-5762-48C0-B59A-22FF25EB678E}" type="pres">
      <dgm:prSet presAssocID="{31BEABBF-0F5B-4B1B-87FB-9B44F275224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01AD4C5-36A7-4A44-AAC8-EF21EEC8783B}" type="pres">
      <dgm:prSet presAssocID="{79E3E68A-695C-43B9-A78D-E5AC922F09F3}" presName="thickLine" presStyleLbl="alignNode1" presStyleIdx="0" presStyleCnt="1"/>
      <dgm:spPr/>
    </dgm:pt>
    <dgm:pt modelId="{1DA0BCC4-19FC-4D13-8005-08E823E4069F}" type="pres">
      <dgm:prSet presAssocID="{79E3E68A-695C-43B9-A78D-E5AC922F09F3}" presName="horz1" presStyleCnt="0"/>
      <dgm:spPr/>
    </dgm:pt>
    <dgm:pt modelId="{8DAA0B45-251F-456A-80A4-E687C49960FB}" type="pres">
      <dgm:prSet presAssocID="{79E3E68A-695C-43B9-A78D-E5AC922F09F3}" presName="tx1" presStyleLbl="revTx" presStyleIdx="0" presStyleCnt="3" custScaleX="93750" custLinFactNeighborX="-2539" custLinFactNeighborY="49"/>
      <dgm:spPr/>
      <dgm:t>
        <a:bodyPr/>
        <a:lstStyle/>
        <a:p>
          <a:endParaRPr lang="ru-RU"/>
        </a:p>
      </dgm:t>
    </dgm:pt>
    <dgm:pt modelId="{323D17FD-636F-4A0D-B07D-24A9C8AD6FE2}" type="pres">
      <dgm:prSet presAssocID="{79E3E68A-695C-43B9-A78D-E5AC922F09F3}" presName="vert1" presStyleCnt="0"/>
      <dgm:spPr/>
    </dgm:pt>
    <dgm:pt modelId="{A4C4126A-7BE4-4E72-B951-B14DF4A3465F}" type="pres">
      <dgm:prSet presAssocID="{0C83E7A1-63AB-4DDB-8016-D514A55086D5}" presName="vertSpace2a" presStyleCnt="0"/>
      <dgm:spPr/>
    </dgm:pt>
    <dgm:pt modelId="{AA2AB94A-E4A2-462B-9860-30A0A3861D20}" type="pres">
      <dgm:prSet presAssocID="{0C83E7A1-63AB-4DDB-8016-D514A55086D5}" presName="horz2" presStyleCnt="0"/>
      <dgm:spPr/>
    </dgm:pt>
    <dgm:pt modelId="{D1A956B7-5667-4CAB-822D-5745E354D3D7}" type="pres">
      <dgm:prSet presAssocID="{0C83E7A1-63AB-4DDB-8016-D514A55086D5}" presName="horzSpace2" presStyleCnt="0"/>
      <dgm:spPr/>
    </dgm:pt>
    <dgm:pt modelId="{CBCEE8E0-F995-411D-8AE9-308AB87905C2}" type="pres">
      <dgm:prSet presAssocID="{0C83E7A1-63AB-4DDB-8016-D514A55086D5}" presName="tx2" presStyleLbl="revTx" presStyleIdx="1" presStyleCnt="3" custScaleY="66535" custLinFactNeighborY="-4032"/>
      <dgm:spPr/>
      <dgm:t>
        <a:bodyPr/>
        <a:lstStyle/>
        <a:p>
          <a:endParaRPr lang="ru-RU"/>
        </a:p>
      </dgm:t>
    </dgm:pt>
    <dgm:pt modelId="{14792C42-2106-4A00-BE3B-5110FE812FC1}" type="pres">
      <dgm:prSet presAssocID="{0C83E7A1-63AB-4DDB-8016-D514A55086D5}" presName="vert2" presStyleCnt="0"/>
      <dgm:spPr/>
    </dgm:pt>
    <dgm:pt modelId="{EB037891-BBCA-455A-8949-5330100B3888}" type="pres">
      <dgm:prSet presAssocID="{0C83E7A1-63AB-4DDB-8016-D514A55086D5}" presName="thinLine2b" presStyleLbl="callout" presStyleIdx="0" presStyleCnt="2" custLinFactNeighborX="-129" custLinFactNeighborY="-32111"/>
      <dgm:spPr/>
    </dgm:pt>
    <dgm:pt modelId="{0F52185A-277D-40E5-B5A8-FBAB2BC91BFC}" type="pres">
      <dgm:prSet presAssocID="{0C83E7A1-63AB-4DDB-8016-D514A55086D5}" presName="vertSpace2b" presStyleCnt="0"/>
      <dgm:spPr/>
    </dgm:pt>
    <dgm:pt modelId="{A94AF6AE-EB3D-4538-A7BE-CE500EC6ACB8}" type="pres">
      <dgm:prSet presAssocID="{D46A6371-3923-4BE5-9453-C54A7303B632}" presName="horz2" presStyleCnt="0"/>
      <dgm:spPr/>
    </dgm:pt>
    <dgm:pt modelId="{D25F79A2-0FC5-4AE3-A942-A8E6823F8486}" type="pres">
      <dgm:prSet presAssocID="{D46A6371-3923-4BE5-9453-C54A7303B632}" presName="horzSpace2" presStyleCnt="0"/>
      <dgm:spPr/>
    </dgm:pt>
    <dgm:pt modelId="{C471653D-5066-4646-BFCF-77940F6F1337}" type="pres">
      <dgm:prSet presAssocID="{D46A6371-3923-4BE5-9453-C54A7303B632}" presName="tx2" presStyleLbl="revTx" presStyleIdx="2" presStyleCnt="3" custScaleY="77636" custLinFactNeighborX="-131" custLinFactNeighborY="7059"/>
      <dgm:spPr/>
      <dgm:t>
        <a:bodyPr/>
        <a:lstStyle/>
        <a:p>
          <a:endParaRPr lang="ru-RU"/>
        </a:p>
      </dgm:t>
    </dgm:pt>
    <dgm:pt modelId="{BA8DCBE6-82AD-4102-A89A-CEF791EE1419}" type="pres">
      <dgm:prSet presAssocID="{D46A6371-3923-4BE5-9453-C54A7303B632}" presName="vert2" presStyleCnt="0"/>
      <dgm:spPr/>
    </dgm:pt>
    <dgm:pt modelId="{44D2ABA4-7A71-44A8-BF62-3CE8B5B0C121}" type="pres">
      <dgm:prSet presAssocID="{D46A6371-3923-4BE5-9453-C54A7303B632}" presName="thinLine2b" presStyleLbl="callout" presStyleIdx="1" presStyleCnt="2" custLinFactNeighborY="80101"/>
      <dgm:spPr/>
    </dgm:pt>
    <dgm:pt modelId="{51A0FCD3-A013-458F-B3F1-83F9456C4400}" type="pres">
      <dgm:prSet presAssocID="{D46A6371-3923-4BE5-9453-C54A7303B632}" presName="vertSpace2b" presStyleCnt="0"/>
      <dgm:spPr/>
    </dgm:pt>
  </dgm:ptLst>
  <dgm:cxnLst>
    <dgm:cxn modelId="{7788A489-AEDB-4756-969D-4FFF7079E0C4}" type="presOf" srcId="{79E3E68A-695C-43B9-A78D-E5AC922F09F3}" destId="{8DAA0B45-251F-456A-80A4-E687C49960FB}" srcOrd="0" destOrd="0" presId="urn:microsoft.com/office/officeart/2008/layout/LinedList"/>
    <dgm:cxn modelId="{E3EF036F-9E34-4225-80C7-C970EB8BB2F5}" type="presOf" srcId="{31BEABBF-0F5B-4B1B-87FB-9B44F2752246}" destId="{491BACA9-5762-48C0-B59A-22FF25EB678E}" srcOrd="0" destOrd="0" presId="urn:microsoft.com/office/officeart/2008/layout/LinedList"/>
    <dgm:cxn modelId="{4B927946-4BFA-4B63-B1F0-ECFA535C876B}" srcId="{79E3E68A-695C-43B9-A78D-E5AC922F09F3}" destId="{0C83E7A1-63AB-4DDB-8016-D514A55086D5}" srcOrd="0" destOrd="0" parTransId="{E7315AA8-C8B4-48B5-8181-578DCD05F88E}" sibTransId="{F90690A0-C446-421E-B78E-6D4ECA31BD3B}"/>
    <dgm:cxn modelId="{75E74DA1-F375-453C-9B48-9C9749386693}" srcId="{31BEABBF-0F5B-4B1B-87FB-9B44F2752246}" destId="{79E3E68A-695C-43B9-A78D-E5AC922F09F3}" srcOrd="0" destOrd="0" parTransId="{5FBDE5D9-B19A-4170-8473-D8AAB1B19F73}" sibTransId="{4334BDEA-1917-4510-A294-C1605478E017}"/>
    <dgm:cxn modelId="{156C9826-FCF4-428E-B02F-615E68D7537F}" type="presOf" srcId="{0C83E7A1-63AB-4DDB-8016-D514A55086D5}" destId="{CBCEE8E0-F995-411D-8AE9-308AB87905C2}" srcOrd="0" destOrd="0" presId="urn:microsoft.com/office/officeart/2008/layout/LinedList"/>
    <dgm:cxn modelId="{FF3D1850-85B0-468A-BA69-E340D487164A}" type="presOf" srcId="{D46A6371-3923-4BE5-9453-C54A7303B632}" destId="{C471653D-5066-4646-BFCF-77940F6F1337}" srcOrd="0" destOrd="0" presId="urn:microsoft.com/office/officeart/2008/layout/LinedList"/>
    <dgm:cxn modelId="{C355BA56-AB50-4555-BD51-F48CBC923174}" srcId="{79E3E68A-695C-43B9-A78D-E5AC922F09F3}" destId="{D46A6371-3923-4BE5-9453-C54A7303B632}" srcOrd="1" destOrd="0" parTransId="{12A84C60-04E0-4F5B-B7BC-52476064E78E}" sibTransId="{67CFC594-A078-4D77-B773-1B2D50DB4A6C}"/>
    <dgm:cxn modelId="{F42BD62B-1FB6-45A4-8246-8BD2603FBB09}" type="presParOf" srcId="{491BACA9-5762-48C0-B59A-22FF25EB678E}" destId="{C01AD4C5-36A7-4A44-AAC8-EF21EEC8783B}" srcOrd="0" destOrd="0" presId="urn:microsoft.com/office/officeart/2008/layout/LinedList"/>
    <dgm:cxn modelId="{4E63DD08-72B3-4759-B31A-01F88DB0F7A5}" type="presParOf" srcId="{491BACA9-5762-48C0-B59A-22FF25EB678E}" destId="{1DA0BCC4-19FC-4D13-8005-08E823E4069F}" srcOrd="1" destOrd="0" presId="urn:microsoft.com/office/officeart/2008/layout/LinedList"/>
    <dgm:cxn modelId="{DABF364D-9421-493C-9CC4-9A79D37BBC5F}" type="presParOf" srcId="{1DA0BCC4-19FC-4D13-8005-08E823E4069F}" destId="{8DAA0B45-251F-456A-80A4-E687C49960FB}" srcOrd="0" destOrd="0" presId="urn:microsoft.com/office/officeart/2008/layout/LinedList"/>
    <dgm:cxn modelId="{56ECE68E-F807-4BB4-AF73-E108C0B110BD}" type="presParOf" srcId="{1DA0BCC4-19FC-4D13-8005-08E823E4069F}" destId="{323D17FD-636F-4A0D-B07D-24A9C8AD6FE2}" srcOrd="1" destOrd="0" presId="urn:microsoft.com/office/officeart/2008/layout/LinedList"/>
    <dgm:cxn modelId="{FA9FC62A-BC20-44C4-A4F4-AC2094DC3688}" type="presParOf" srcId="{323D17FD-636F-4A0D-B07D-24A9C8AD6FE2}" destId="{A4C4126A-7BE4-4E72-B951-B14DF4A3465F}" srcOrd="0" destOrd="0" presId="urn:microsoft.com/office/officeart/2008/layout/LinedList"/>
    <dgm:cxn modelId="{64409032-4826-48FC-8970-D834B5BACCFE}" type="presParOf" srcId="{323D17FD-636F-4A0D-B07D-24A9C8AD6FE2}" destId="{AA2AB94A-E4A2-462B-9860-30A0A3861D20}" srcOrd="1" destOrd="0" presId="urn:microsoft.com/office/officeart/2008/layout/LinedList"/>
    <dgm:cxn modelId="{2F22995E-C9F8-4A7F-AF60-0B4F48EC4B31}" type="presParOf" srcId="{AA2AB94A-E4A2-462B-9860-30A0A3861D20}" destId="{D1A956B7-5667-4CAB-822D-5745E354D3D7}" srcOrd="0" destOrd="0" presId="urn:microsoft.com/office/officeart/2008/layout/LinedList"/>
    <dgm:cxn modelId="{5C8E31F0-D215-4D8F-B915-A2F45D22DF58}" type="presParOf" srcId="{AA2AB94A-E4A2-462B-9860-30A0A3861D20}" destId="{CBCEE8E0-F995-411D-8AE9-308AB87905C2}" srcOrd="1" destOrd="0" presId="urn:microsoft.com/office/officeart/2008/layout/LinedList"/>
    <dgm:cxn modelId="{510514F5-3694-4E88-9764-3AB01A67370D}" type="presParOf" srcId="{AA2AB94A-E4A2-462B-9860-30A0A3861D20}" destId="{14792C42-2106-4A00-BE3B-5110FE812FC1}" srcOrd="2" destOrd="0" presId="urn:microsoft.com/office/officeart/2008/layout/LinedList"/>
    <dgm:cxn modelId="{31D2A01D-5E86-45D5-81E7-6FFFD6FED593}" type="presParOf" srcId="{323D17FD-636F-4A0D-B07D-24A9C8AD6FE2}" destId="{EB037891-BBCA-455A-8949-5330100B3888}" srcOrd="2" destOrd="0" presId="urn:microsoft.com/office/officeart/2008/layout/LinedList"/>
    <dgm:cxn modelId="{5EBBA9A7-8E9B-45FE-8ED3-741B090290A4}" type="presParOf" srcId="{323D17FD-636F-4A0D-B07D-24A9C8AD6FE2}" destId="{0F52185A-277D-40E5-B5A8-FBAB2BC91BFC}" srcOrd="3" destOrd="0" presId="urn:microsoft.com/office/officeart/2008/layout/LinedList"/>
    <dgm:cxn modelId="{91932150-7C78-4F44-BAE7-688901E64EA5}" type="presParOf" srcId="{323D17FD-636F-4A0D-B07D-24A9C8AD6FE2}" destId="{A94AF6AE-EB3D-4538-A7BE-CE500EC6ACB8}" srcOrd="4" destOrd="0" presId="urn:microsoft.com/office/officeart/2008/layout/LinedList"/>
    <dgm:cxn modelId="{FB8ACCF3-B9A7-4983-B6A4-B3AEEB08E7F6}" type="presParOf" srcId="{A94AF6AE-EB3D-4538-A7BE-CE500EC6ACB8}" destId="{D25F79A2-0FC5-4AE3-A942-A8E6823F8486}" srcOrd="0" destOrd="0" presId="urn:microsoft.com/office/officeart/2008/layout/LinedList"/>
    <dgm:cxn modelId="{9D422B8C-D13A-4614-A19A-E14A762BFE18}" type="presParOf" srcId="{A94AF6AE-EB3D-4538-A7BE-CE500EC6ACB8}" destId="{C471653D-5066-4646-BFCF-77940F6F1337}" srcOrd="1" destOrd="0" presId="urn:microsoft.com/office/officeart/2008/layout/LinedList"/>
    <dgm:cxn modelId="{45D4A162-91E2-4CFC-AEE3-9E859BD83BD2}" type="presParOf" srcId="{A94AF6AE-EB3D-4538-A7BE-CE500EC6ACB8}" destId="{BA8DCBE6-82AD-4102-A89A-CEF791EE1419}" srcOrd="2" destOrd="0" presId="urn:microsoft.com/office/officeart/2008/layout/LinedList"/>
    <dgm:cxn modelId="{41E6B366-822B-4568-BBBA-70B9218C64BE}" type="presParOf" srcId="{323D17FD-636F-4A0D-B07D-24A9C8AD6FE2}" destId="{44D2ABA4-7A71-44A8-BF62-3CE8B5B0C121}" srcOrd="5" destOrd="0" presId="urn:microsoft.com/office/officeart/2008/layout/LinedList"/>
    <dgm:cxn modelId="{9159E094-D930-463D-8665-09BA1C2BD0F0}" type="presParOf" srcId="{323D17FD-636F-4A0D-B07D-24A9C8AD6FE2}" destId="{51A0FCD3-A013-458F-B3F1-83F9456C440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AD4C5-36A7-4A44-AAC8-EF21EEC8783B}">
      <dsp:nvSpPr>
        <dsp:cNvPr id="0" name=""/>
        <dsp:cNvSpPr/>
      </dsp:nvSpPr>
      <dsp:spPr>
        <a:xfrm>
          <a:off x="0" y="0"/>
          <a:ext cx="1219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A0B45-251F-456A-80A4-E687C49960FB}">
      <dsp:nvSpPr>
        <dsp:cNvPr id="0" name=""/>
        <dsp:cNvSpPr/>
      </dsp:nvSpPr>
      <dsp:spPr>
        <a:xfrm>
          <a:off x="0" y="0"/>
          <a:ext cx="2286000" cy="6138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Проект Кодекса РК «О здоровье народа и системе здравоохранения»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0" y="0"/>
        <a:ext cx="2286000" cy="6138334"/>
      </dsp:txXfrm>
    </dsp:sp>
    <dsp:sp modelId="{CBCEE8E0-F995-411D-8AE9-308AB87905C2}">
      <dsp:nvSpPr>
        <dsp:cNvPr id="0" name=""/>
        <dsp:cNvSpPr/>
      </dsp:nvSpPr>
      <dsp:spPr>
        <a:xfrm>
          <a:off x="2468880" y="37311"/>
          <a:ext cx="9570720" cy="2564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Статья 221. Особенности образовательной деятельности в области здравоохранения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kern="1200" dirty="0" smtClean="0">
              <a:solidFill>
                <a:srgbClr val="002060"/>
              </a:solidFill>
            </a:rPr>
            <a:t>Дополнительное образование по медицинским специальностям и неформальное образование медицинских работников в форме стажировок осуществляется организациями высшего и (или) послевузовского образования  и национальными и научными центрами, научно-исследовательскими институтами, высшими медицинскими колледжами </a:t>
          </a:r>
          <a:r>
            <a:rPr lang="ru-RU" sz="2000" b="1" u="sng" kern="1200" dirty="0" smtClean="0">
              <a:solidFill>
                <a:srgbClr val="002060"/>
              </a:solidFill>
            </a:rPr>
            <a:t>на базе аккредитованных клинических баз, клиник организаций образования в области здравоохранения, университетских больниц.</a:t>
          </a:r>
          <a:endParaRPr lang="ru-RU" sz="2000" b="1" u="sng" kern="1200" dirty="0">
            <a:solidFill>
              <a:srgbClr val="002060"/>
            </a:solidFill>
          </a:endParaRPr>
        </a:p>
      </dsp:txBody>
      <dsp:txXfrm>
        <a:off x="2468880" y="37311"/>
        <a:ext cx="9570720" cy="2564553"/>
      </dsp:txXfrm>
    </dsp:sp>
    <dsp:sp modelId="{EB037891-BBCA-455A-8949-5330100B3888}">
      <dsp:nvSpPr>
        <dsp:cNvPr id="0" name=""/>
        <dsp:cNvSpPr/>
      </dsp:nvSpPr>
      <dsp:spPr>
        <a:xfrm>
          <a:off x="2273417" y="2695390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1653D-5066-4646-BFCF-77940F6F1337}">
      <dsp:nvSpPr>
        <dsp:cNvPr id="0" name=""/>
        <dsp:cNvSpPr/>
      </dsp:nvSpPr>
      <dsp:spPr>
        <a:xfrm>
          <a:off x="2456342" y="3145899"/>
          <a:ext cx="9570720" cy="29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Статья 222. Резидентура </a:t>
          </a:r>
          <a:endParaRPr lang="ru-RU" sz="2000" kern="1200" dirty="0" smtClean="0">
            <a:solidFill>
              <a:srgbClr val="C00000"/>
            </a:solidFill>
          </a:endParaRP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rgbClr val="002060"/>
              </a:solidFill>
            </a:rPr>
            <a:t>1. Реализация программ резидентуры осуществляется организациями высшего и (или) послевузовского образования  </a:t>
          </a:r>
          <a:r>
            <a:rPr lang="ru-RU" sz="2000" b="1" u="sng" kern="1200" dirty="0" smtClean="0">
              <a:solidFill>
                <a:srgbClr val="002060"/>
              </a:solidFill>
            </a:rPr>
            <a:t>в аккредитованных клиниках организаций образования в области здравоохранения, университетских больницах</a:t>
          </a:r>
          <a:r>
            <a:rPr lang="ru-RU" sz="2000" b="0" kern="1200" dirty="0" smtClean="0">
              <a:solidFill>
                <a:srgbClr val="002060"/>
              </a:solidFill>
            </a:rPr>
            <a:t>, а также национальными и (или) центрами, научно-исследовательскими институтами</a:t>
          </a:r>
          <a:r>
            <a:rPr lang="ru-RU" sz="2000" b="1" kern="1200" dirty="0" smtClean="0">
              <a:solidFill>
                <a:srgbClr val="002060"/>
              </a:solidFill>
            </a:rPr>
            <a:t>, </a:t>
          </a:r>
          <a:r>
            <a:rPr lang="ru-RU" sz="2000" b="1" u="sng" kern="1200" dirty="0" smtClean="0">
              <a:solidFill>
                <a:srgbClr val="002060"/>
              </a:solidFill>
            </a:rPr>
            <a:t>аккредитованными в качестве баз резидентуры.</a:t>
          </a:r>
          <a:r>
            <a:rPr lang="ru-RU" sz="2000" u="sng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smtClean="0">
              <a:solidFill>
                <a:srgbClr val="002060"/>
              </a:solidFill>
            </a:rPr>
            <a:t>Программы резидентуры реализуются по медицинским специальностям, перечень которых утверждается уполномоченным органом.</a:t>
          </a:r>
          <a:endParaRPr lang="ru-RU" sz="2000" b="1" u="none" kern="1200" dirty="0">
            <a:solidFill>
              <a:srgbClr val="002060"/>
            </a:solidFill>
          </a:endParaRPr>
        </a:p>
      </dsp:txBody>
      <dsp:txXfrm>
        <a:off x="2456342" y="3145899"/>
        <a:ext cx="9570720" cy="2992434"/>
      </dsp:txXfrm>
    </dsp:sp>
    <dsp:sp modelId="{44D2ABA4-7A71-44A8-BF62-3CE8B5B0C121}">
      <dsp:nvSpPr>
        <dsp:cNvPr id="0" name=""/>
        <dsp:cNvSpPr/>
      </dsp:nvSpPr>
      <dsp:spPr>
        <a:xfrm>
          <a:off x="2286000" y="6096804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B42B-9C14-4D13-AA4A-1C5C189AB08F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3F063-D4B0-4AA7-9DEB-CE353106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72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6966" y="7770452"/>
            <a:ext cx="8651605" cy="247567"/>
          </a:xfrm>
        </p:spPr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261972" y="13990188"/>
            <a:ext cx="86598" cy="185676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7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11400" y="517525"/>
            <a:ext cx="4597400" cy="2586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2079" y="5333997"/>
            <a:ext cx="5859951" cy="246221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6173527" y="9546313"/>
            <a:ext cx="158505" cy="184666"/>
          </a:xfrm>
        </p:spPr>
        <p:txBody>
          <a:bodyPr/>
          <a:lstStyle/>
          <a:p>
            <a:fld id="{D113CDC6-F27D-420F-B59B-E8A0CD5B2F7B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02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0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7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44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solidFill>
          <a:srgbClr val="F8F9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89780699"/>
              </p:ext>
            </p:extLst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" y="1621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3" t="106" r="9406" b="4609"/>
          <a:stretch/>
        </p:blipFill>
        <p:spPr>
          <a:xfrm>
            <a:off x="0" y="453529"/>
            <a:ext cx="12183668" cy="6404268"/>
          </a:xfrm>
          <a:prstGeom prst="rect">
            <a:avLst/>
          </a:prstGeom>
        </p:spPr>
      </p:pic>
      <p:sp>
        <p:nvSpPr>
          <p:cNvPr id="28" name="TitleRectangle"/>
          <p:cNvSpPr txBox="1">
            <a:spLocks/>
          </p:cNvSpPr>
          <p:nvPr userDrawn="1"/>
        </p:nvSpPr>
        <p:spPr>
          <a:xfrm>
            <a:off x="2837962" y="-8515"/>
            <a:ext cx="9354038" cy="3648610"/>
          </a:xfrm>
          <a:prstGeom prst="rect">
            <a:avLst/>
          </a:prstGeom>
          <a:solidFill>
            <a:srgbClr val="002960">
              <a:alpha val="92000"/>
            </a:srgbClr>
          </a:solidFill>
        </p:spPr>
        <p:txBody>
          <a:bodyPr vert="horz" wrap="square" lIns="262354" tIns="1749024" rIns="262354" bIns="131177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0"/>
              </a:spcAft>
              <a:buFont typeface="Arial" pitchFamily="34" charset="0"/>
              <a:buNone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Wingdings" charset="2"/>
              <a:buNone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Lucida Grande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dirty="0">
                <a:solidFill>
                  <a:srgbClr val="00ADEF"/>
                </a:solidFill>
              </a:rPr>
              <a:t>
</a:t>
            </a:r>
            <a:r>
              <a:rPr lang="en-US" dirty="0" smtClean="0">
                <a:solidFill>
                  <a:srgbClr val="00ADEF"/>
                </a:solidFill>
              </a:rPr>
              <a:t> </a:t>
            </a:r>
            <a:r>
              <a:rPr lang="en-US" dirty="0">
                <a:solidFill>
                  <a:srgbClr val="00ADEF"/>
                </a:solidFill>
              </a:rPr>
              <a:t/>
            </a:r>
            <a:br>
              <a:rPr lang="en-US" dirty="0">
                <a:solidFill>
                  <a:srgbClr val="00ADEF"/>
                </a:solidFill>
              </a:rPr>
            </a:br>
            <a:endParaRPr lang="en-US" dirty="0">
              <a:solidFill>
                <a:srgbClr val="00ADEF"/>
              </a:solidFill>
            </a:endParaRP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3085967" y="1398537"/>
            <a:ext cx="8478152" cy="63248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9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3085967" y="2876668"/>
            <a:ext cx="8478152" cy="32778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700" cap="all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3085967" y="3251175"/>
            <a:ext cx="847815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700" dirty="0">
                <a:solidFill>
                  <a:srgbClr val="FFFFFF"/>
                </a:solidFill>
                <a:latin typeface="Arial"/>
              </a:rPr>
              <a:t>Document type | Date</a:t>
            </a:r>
          </a:p>
        </p:txBody>
      </p:sp>
      <p:sp>
        <p:nvSpPr>
          <p:cNvPr id="27" name="Disclaimer-English (United States)" hidden="1"/>
          <p:cNvSpPr>
            <a:spLocks noChangeArrowheads="1"/>
          </p:cNvSpPr>
          <p:nvPr userDrawn="1"/>
        </p:nvSpPr>
        <p:spPr bwMode="black">
          <a:xfrm>
            <a:off x="3085967" y="6415501"/>
            <a:ext cx="4822214" cy="37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noAutofit/>
          </a:bodyPr>
          <a:lstStyle/>
          <a:p>
            <a:pPr defTabSz="977587" eaLnBrk="0" hangingPunct="0"/>
            <a:r>
              <a:rPr lang="en-US" sz="10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977587" eaLnBrk="0" hangingPunct="0"/>
            <a:r>
              <a:rPr lang="en-US" sz="10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2" name="Working Draft Text" hidden="1"/>
          <p:cNvSpPr txBox="1"/>
          <p:nvPr userDrawn="1"/>
        </p:nvSpPr>
        <p:spPr>
          <a:xfrm>
            <a:off x="8034409" y="6349400"/>
            <a:ext cx="1152434" cy="266037"/>
          </a:xfrm>
          <a:prstGeom prst="rect">
            <a:avLst/>
          </a:prstGeom>
          <a:noFill/>
        </p:spPr>
        <p:txBody>
          <a:bodyPr vert="horz" wrap="none" lIns="111063" tIns="55532" rIns="111063" bIns="55532" rtlCol="0">
            <a:spAutoFit/>
          </a:bodyPr>
          <a:lstStyle/>
          <a:p>
            <a:r>
              <a:rPr lang="en-GB" sz="1000" b="1" dirty="0" smtClean="0">
                <a:solidFill>
                  <a:srgbClr val="FFFFFF"/>
                </a:solidFill>
              </a:rPr>
              <a:t>WORKING DRAFT</a:t>
            </a:r>
            <a:endParaRPr lang="ru-RU" sz="1000" b="1" dirty="0">
              <a:solidFill>
                <a:srgbClr val="FFFFFF"/>
              </a:solidFill>
            </a:endParaRPr>
          </a:p>
        </p:txBody>
      </p:sp>
      <p:sp>
        <p:nvSpPr>
          <p:cNvPr id="4" name="Working Draft" hidden="1"/>
          <p:cNvSpPr txBox="1"/>
          <p:nvPr userDrawn="1"/>
        </p:nvSpPr>
        <p:spPr>
          <a:xfrm>
            <a:off x="8034409" y="6478980"/>
            <a:ext cx="3348548" cy="266037"/>
          </a:xfrm>
          <a:prstGeom prst="rect">
            <a:avLst/>
          </a:prstGeom>
          <a:noFill/>
        </p:spPr>
        <p:txBody>
          <a:bodyPr vert="horz" wrap="none" lIns="111063" tIns="55532" rIns="111063" bIns="55532" rtlCol="0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Last Modified 28/04/2017 17:22 Central Asia Standard Time</a:t>
            </a:r>
            <a:endParaRPr lang="ru-RU" sz="1000" dirty="0">
              <a:solidFill>
                <a:srgbClr val="FFFFFF"/>
              </a:solidFill>
            </a:endParaRPr>
          </a:p>
        </p:txBody>
      </p:sp>
      <p:sp>
        <p:nvSpPr>
          <p:cNvPr id="6" name="Printed" hidden="1"/>
          <p:cNvSpPr txBox="1"/>
          <p:nvPr userDrawn="1"/>
        </p:nvSpPr>
        <p:spPr>
          <a:xfrm>
            <a:off x="8034409" y="6608559"/>
            <a:ext cx="2853220" cy="266037"/>
          </a:xfrm>
          <a:prstGeom prst="rect">
            <a:avLst/>
          </a:prstGeom>
          <a:noFill/>
        </p:spPr>
        <p:txBody>
          <a:bodyPr vert="horz" wrap="none" lIns="111063" tIns="55532" rIns="111063" bIns="55532" rtlCol="0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Printed 4-сәу-17 14:11 Central Asia Standard Time</a:t>
            </a:r>
            <a:endParaRPr lang="ru-RU" sz="1000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 txBox="1"/>
          <p:nvPr userDrawn="1"/>
        </p:nvSpPr>
        <p:spPr>
          <a:xfrm>
            <a:off x="11846369" y="64790"/>
            <a:ext cx="65" cy="1538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/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58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5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4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54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50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24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44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2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8E41-94A4-422C-8A3B-0E7522366C9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17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" y="1621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085967" y="302453"/>
            <a:ext cx="86101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О проектах НПА по аккредитации организаций здравоохранения, являющихся клиническими базами, клиниками организаций образования в области здравоохранения, университетским больницам, базами резидентуры</a:t>
            </a:r>
            <a:endParaRPr lang="ru-RU" sz="3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0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Проект </a:t>
            </a:r>
            <a:r>
              <a:rPr lang="ru-RU" sz="2800" b="1" dirty="0">
                <a:solidFill>
                  <a:srgbClr val="C00000"/>
                </a:solidFill>
              </a:rPr>
              <a:t>приказа МЗ РК «Об утверждении правил аккредитации в области здравоохранения»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697431"/>
            <a:ext cx="12192000" cy="6051058"/>
            <a:chOff x="0" y="807793"/>
            <a:chExt cx="12192000" cy="6051058"/>
          </a:xfrm>
        </p:grpSpPr>
        <p:sp>
          <p:nvSpPr>
            <p:cNvPr id="3" name="Прямая соединительная линия 2"/>
            <p:cNvSpPr/>
            <p:nvPr/>
          </p:nvSpPr>
          <p:spPr>
            <a:xfrm>
              <a:off x="0" y="879183"/>
              <a:ext cx="12192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0" y="882067"/>
              <a:ext cx="2522015" cy="5899732"/>
            </a:xfrm>
            <a:custGeom>
              <a:avLst/>
              <a:gdLst>
                <a:gd name="connsiteX0" fmla="*/ 0 w 2522015"/>
                <a:gd name="connsiteY0" fmla="*/ 0 h 5899732"/>
                <a:gd name="connsiteX1" fmla="*/ 2522015 w 2522015"/>
                <a:gd name="connsiteY1" fmla="*/ 0 h 5899732"/>
                <a:gd name="connsiteX2" fmla="*/ 2522015 w 2522015"/>
                <a:gd name="connsiteY2" fmla="*/ 5899732 h 5899732"/>
                <a:gd name="connsiteX3" fmla="*/ 0 w 2522015"/>
                <a:gd name="connsiteY3" fmla="*/ 5899732 h 5899732"/>
                <a:gd name="connsiteX4" fmla="*/ 0 w 2522015"/>
                <a:gd name="connsiteY4" fmla="*/ 0 h 589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2015" h="5899732">
                  <a:moveTo>
                    <a:pt x="0" y="0"/>
                  </a:moveTo>
                  <a:lnTo>
                    <a:pt x="2522015" y="0"/>
                  </a:lnTo>
                  <a:lnTo>
                    <a:pt x="2522015" y="5899732"/>
                  </a:lnTo>
                  <a:lnTo>
                    <a:pt x="0" y="58997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002060"/>
                  </a:solidFill>
                </a:rPr>
                <a:t>Глава 9 Порядок аккредитации медицинских организаций на основе внешней комплексной оценки на соответствие деятельности стандартам аккредитации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требованиям, предъявляемым к </a:t>
              </a:r>
              <a:r>
                <a:rPr lang="ru-RU" sz="2000" b="1" dirty="0">
                  <a:solidFill>
                    <a:srgbClr val="00B050"/>
                  </a:solidFill>
                </a:rPr>
                <a:t>КБ, КОООЗ, УБ, БР</a:t>
              </a:r>
              <a:endParaRPr lang="ru-RU" sz="20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570949" y="807793"/>
              <a:ext cx="9599437" cy="1595046"/>
            </a:xfrm>
            <a:custGeom>
              <a:avLst/>
              <a:gdLst>
                <a:gd name="connsiteX0" fmla="*/ 0 w 6806426"/>
                <a:gd name="connsiteY0" fmla="*/ 0 h 1595046"/>
                <a:gd name="connsiteX1" fmla="*/ 6806426 w 6806426"/>
                <a:gd name="connsiteY1" fmla="*/ 0 h 1595046"/>
                <a:gd name="connsiteX2" fmla="*/ 6806426 w 6806426"/>
                <a:gd name="connsiteY2" fmla="*/ 1595046 h 1595046"/>
                <a:gd name="connsiteX3" fmla="*/ 0 w 6806426"/>
                <a:gd name="connsiteY3" fmla="*/ 1595046 h 1595046"/>
                <a:gd name="connsiteX4" fmla="*/ 0 w 6806426"/>
                <a:gd name="connsiteY4" fmla="*/ 0 h 159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6426" h="1595046">
                  <a:moveTo>
                    <a:pt x="0" y="0"/>
                  </a:moveTo>
                  <a:lnTo>
                    <a:pt x="6806426" y="0"/>
                  </a:lnTo>
                  <a:lnTo>
                    <a:pt x="6806426" y="1595046"/>
                  </a:lnTo>
                  <a:lnTo>
                    <a:pt x="0" y="15950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indent="173038">
                <a:lnSpc>
                  <a:spcPct val="95000"/>
                </a:lnSpc>
              </a:pPr>
              <a:r>
                <a:rPr lang="ru-RU" dirty="0" smtClean="0"/>
                <a:t>82. … </a:t>
              </a:r>
            </a:p>
            <a:p>
              <a:pPr indent="173038">
                <a:lnSpc>
                  <a:spcPct val="95000"/>
                </a:lnSpc>
              </a:pPr>
              <a:r>
                <a:rPr lang="ru-RU" b="1" dirty="0">
                  <a:solidFill>
                    <a:srgbClr val="00B050"/>
                  </a:solidFill>
                </a:rPr>
                <a:t>При проведении внешней комплексной оценки </a:t>
              </a:r>
              <a:r>
                <a:rPr lang="ru-RU" b="1" dirty="0" smtClean="0">
                  <a:solidFill>
                    <a:srgbClr val="00B050"/>
                  </a:solidFill>
                </a:rPr>
                <a:t>МО, </a:t>
              </a:r>
              <a:r>
                <a:rPr lang="ru-RU" b="1" dirty="0">
                  <a:solidFill>
                    <a:srgbClr val="00B050"/>
                  </a:solidFill>
                </a:rPr>
                <a:t>претендующих на получение статуса  </a:t>
              </a:r>
              <a:r>
                <a:rPr lang="ru-RU" b="1" dirty="0" smtClean="0">
                  <a:solidFill>
                    <a:srgbClr val="00B050"/>
                  </a:solidFill>
                </a:rPr>
                <a:t>КБ, КОООЗ, УБ, БР, </a:t>
              </a:r>
              <a:r>
                <a:rPr lang="ru-RU" b="1" dirty="0">
                  <a:solidFill>
                    <a:srgbClr val="00B050"/>
                  </a:solidFill>
                </a:rPr>
                <a:t>проводится также опрос руководства организации образования. Эксперты проводят опрос первого руководителя организации образования и (или) </a:t>
              </a: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</a:rPr>
                <a:t>его заместителей, а также руководителей отделений, факультетов, клинических кафедр, учебных центров и кабинетов, расположенных на базе </a:t>
              </a:r>
              <a:r>
                <a:rPr lang="ru-RU" b="1" dirty="0" smtClean="0">
                  <a:solidFill>
                    <a:schemeClr val="accent2">
                      <a:lumMod val="50000"/>
                    </a:schemeClr>
                  </a:solidFill>
                </a:rPr>
                <a:t>МО</a:t>
              </a:r>
              <a:r>
                <a:rPr lang="ru-RU" b="1" dirty="0" smtClean="0">
                  <a:solidFill>
                    <a:srgbClr val="00B050"/>
                  </a:solidFill>
                </a:rPr>
                <a:t>. </a:t>
              </a:r>
              <a:r>
                <a:rPr lang="ru-RU" b="1" dirty="0">
                  <a:solidFill>
                    <a:srgbClr val="00B050"/>
                  </a:solidFill>
                </a:rPr>
                <a:t>Опрос руководства организации образования включает вопросы, касающиеся организации клинической подготовки на базе </a:t>
              </a:r>
              <a:r>
                <a:rPr lang="ru-RU" b="1" dirty="0" smtClean="0">
                  <a:solidFill>
                    <a:srgbClr val="00B050"/>
                  </a:solidFill>
                </a:rPr>
                <a:t>МО, </a:t>
              </a: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</a:rPr>
                <a:t>соответствия профиля клинической работы и коечного фонда программами обучения, предоставления необходимых условий и ресурсов (учебных комнат, раздевалок, интернета), </a:t>
              </a:r>
              <a:r>
                <a:rPr lang="ru-RU" b="1" dirty="0" smtClean="0">
                  <a:solidFill>
                    <a:srgbClr val="00B050"/>
                  </a:solidFill>
                </a:rPr>
                <a:t>допуска </a:t>
              </a: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</a:rPr>
                <a:t>преподавателей специальных клинических дисциплин, </a:t>
              </a:r>
              <a:r>
                <a:rPr lang="ru-RU" b="1" dirty="0" smtClean="0">
                  <a:solidFill>
                    <a:srgbClr val="00B050"/>
                  </a:solidFill>
                </a:rPr>
                <a:t>сотрудников </a:t>
              </a:r>
              <a:r>
                <a:rPr lang="ru-RU" b="1" dirty="0">
                  <a:solidFill>
                    <a:srgbClr val="00B050"/>
                  </a:solidFill>
                </a:rPr>
                <a:t>кафедр, студентов, интернов и резидентов к клинической практике. Члены экспертной группы для подтверждения или уточнения информации, полученной при обзоре документов, проводят </a:t>
              </a:r>
              <a:r>
                <a:rPr lang="ru-RU" b="1" dirty="0" smtClean="0">
                  <a:solidFill>
                    <a:srgbClr val="00B050"/>
                  </a:solidFill>
                </a:rPr>
                <a:t>опрос  </a:t>
              </a: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</a:rPr>
                <a:t>преподавателей специальных клинических дисциплин, </a:t>
              </a:r>
              <a:r>
                <a:rPr lang="ru-RU" b="1" dirty="0" smtClean="0">
                  <a:solidFill>
                    <a:srgbClr val="00B050"/>
                  </a:solidFill>
                </a:rPr>
                <a:t>персонала </a:t>
              </a:r>
              <a:r>
                <a:rPr lang="ru-RU" b="1" dirty="0">
                  <a:solidFill>
                    <a:srgbClr val="00B050"/>
                  </a:solidFill>
                </a:rPr>
                <a:t>клинических кафедр, студентов, интернов и резидентов, а также пациентов.</a:t>
              </a:r>
              <a:r>
                <a:rPr lang="en-US" b="1" dirty="0">
                  <a:solidFill>
                    <a:srgbClr val="00B050"/>
                  </a:solidFill>
                </a:rPr>
                <a:t> </a:t>
              </a:r>
              <a:endParaRPr lang="ru-RU" dirty="0">
                <a:solidFill>
                  <a:srgbClr val="00B050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568235" y="4601755"/>
              <a:ext cx="9599437" cy="2257096"/>
            </a:xfrm>
            <a:custGeom>
              <a:avLst/>
              <a:gdLst>
                <a:gd name="connsiteX0" fmla="*/ 0 w 9599437"/>
                <a:gd name="connsiteY0" fmla="*/ 0 h 2397303"/>
                <a:gd name="connsiteX1" fmla="*/ 9599437 w 9599437"/>
                <a:gd name="connsiteY1" fmla="*/ 0 h 2397303"/>
                <a:gd name="connsiteX2" fmla="*/ 9599437 w 9599437"/>
                <a:gd name="connsiteY2" fmla="*/ 2397303 h 2397303"/>
                <a:gd name="connsiteX3" fmla="*/ 0 w 9599437"/>
                <a:gd name="connsiteY3" fmla="*/ 2397303 h 2397303"/>
                <a:gd name="connsiteX4" fmla="*/ 0 w 9599437"/>
                <a:gd name="connsiteY4" fmla="*/ 0 h 2397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9437" h="2397303">
                  <a:moveTo>
                    <a:pt x="0" y="0"/>
                  </a:moveTo>
                  <a:lnTo>
                    <a:pt x="9599437" y="0"/>
                  </a:lnTo>
                  <a:lnTo>
                    <a:pt x="9599437" y="2397303"/>
                  </a:lnTo>
                  <a:lnTo>
                    <a:pt x="0" y="23973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indent="173038"/>
              <a:r>
                <a:rPr lang="ru-RU" dirty="0"/>
                <a:t>83. </a:t>
              </a:r>
              <a:r>
                <a:rPr lang="ru-RU" dirty="0">
                  <a:solidFill>
                    <a:srgbClr val="002060"/>
                  </a:solidFill>
                </a:rPr>
                <a:t>Применяются три вида </a:t>
              </a:r>
              <a:r>
                <a:rPr lang="ru-RU" dirty="0" err="1">
                  <a:solidFill>
                    <a:srgbClr val="002060"/>
                  </a:solidFill>
                </a:rPr>
                <a:t>трейсера</a:t>
              </a:r>
              <a:r>
                <a:rPr lang="ru-RU" dirty="0" smtClean="0">
                  <a:solidFill>
                    <a:srgbClr val="002060"/>
                  </a:solidFill>
                </a:rPr>
                <a:t>: 1</a:t>
              </a:r>
              <a:r>
                <a:rPr lang="ru-RU" dirty="0">
                  <a:solidFill>
                    <a:srgbClr val="002060"/>
                  </a:solidFill>
                </a:rPr>
                <a:t>) индивидуальный</a:t>
              </a:r>
              <a:r>
                <a:rPr lang="ru-RU" dirty="0" smtClean="0">
                  <a:solidFill>
                    <a:srgbClr val="002060"/>
                  </a:solidFill>
                </a:rPr>
                <a:t>; 2</a:t>
              </a:r>
              <a:r>
                <a:rPr lang="ru-RU" dirty="0">
                  <a:solidFill>
                    <a:srgbClr val="002060"/>
                  </a:solidFill>
                </a:rPr>
                <a:t>) системный</a:t>
              </a:r>
              <a:r>
                <a:rPr lang="ru-RU" dirty="0" smtClean="0">
                  <a:solidFill>
                    <a:srgbClr val="002060"/>
                  </a:solidFill>
                </a:rPr>
                <a:t>; 3</a:t>
              </a:r>
              <a:r>
                <a:rPr lang="ru-RU" dirty="0">
                  <a:solidFill>
                    <a:srgbClr val="002060"/>
                  </a:solidFill>
                </a:rPr>
                <a:t>) профильный.</a:t>
              </a:r>
            </a:p>
            <a:p>
              <a:pPr indent="173038"/>
              <a:r>
                <a:rPr lang="ru-RU" dirty="0">
                  <a:solidFill>
                    <a:srgbClr val="002060"/>
                  </a:solidFill>
                </a:rPr>
                <a:t>Один </a:t>
              </a:r>
              <a:r>
                <a:rPr lang="ru-RU" dirty="0" err="1">
                  <a:solidFill>
                    <a:srgbClr val="002060"/>
                  </a:solidFill>
                </a:rPr>
                <a:t>трейсер</a:t>
              </a:r>
              <a:r>
                <a:rPr lang="ru-RU" dirty="0">
                  <a:solidFill>
                    <a:srgbClr val="002060"/>
                  </a:solidFill>
                </a:rPr>
                <a:t> длится от 1 до 3 часов.</a:t>
              </a:r>
            </a:p>
            <a:p>
              <a:pPr indent="173038"/>
              <a:r>
                <a:rPr lang="ru-RU" dirty="0">
                  <a:solidFill>
                    <a:srgbClr val="002060"/>
                  </a:solidFill>
                </a:rPr>
                <a:t>В ходе индивидуального </a:t>
              </a:r>
              <a:r>
                <a:rPr lang="ru-RU" dirty="0" err="1">
                  <a:solidFill>
                    <a:srgbClr val="002060"/>
                  </a:solidFill>
                </a:rPr>
                <a:t>трейсера</a:t>
              </a:r>
              <a:r>
                <a:rPr lang="ru-RU" dirty="0">
                  <a:solidFill>
                    <a:srgbClr val="002060"/>
                  </a:solidFill>
                </a:rPr>
                <a:t> прослеживаются все этапы лечения и ухода за конкретным пациентом через обзор медицинской документации и опрос вовлеченных в его уход работников медицинской организации</a:t>
              </a:r>
              <a:r>
                <a:rPr lang="ru-RU" b="1" dirty="0">
                  <a:solidFill>
                    <a:srgbClr val="00B050"/>
                  </a:solidFill>
                </a:rPr>
                <a:t>, а в  медицинских организациях, претендующих на получение статуса КБ, КОООЗ, УБ, </a:t>
              </a:r>
              <a:r>
                <a:rPr lang="ru-RU" b="1" dirty="0" smtClean="0">
                  <a:solidFill>
                    <a:srgbClr val="00B050"/>
                  </a:solidFill>
                </a:rPr>
                <a:t>БР – </a:t>
              </a:r>
              <a:r>
                <a:rPr lang="ru-RU" b="1" dirty="0">
                  <a:solidFill>
                    <a:srgbClr val="00B050"/>
                  </a:solidFill>
                </a:rPr>
                <a:t>также опрос </a:t>
              </a: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</a:rPr>
                <a:t>преподавателей специальных клинических дисциплин,</a:t>
              </a:r>
              <a:r>
                <a:rPr lang="ru-RU" b="1" dirty="0"/>
                <a:t> </a:t>
              </a:r>
              <a:r>
                <a:rPr lang="ru-RU" b="1" dirty="0" smtClean="0">
                  <a:solidFill>
                    <a:srgbClr val="00B050"/>
                  </a:solidFill>
                </a:rPr>
                <a:t>работников </a:t>
              </a:r>
              <a:r>
                <a:rPr lang="ru-RU" b="1" dirty="0">
                  <a:solidFill>
                    <a:srgbClr val="00B050"/>
                  </a:solidFill>
                </a:rPr>
                <a:t>клинических кафедр, </a:t>
              </a: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</a:rPr>
                <a:t>центров и кабинетов  практического обучения, а также студентов, </a:t>
              </a:r>
              <a:r>
                <a:rPr lang="ru-RU" b="1" dirty="0" smtClean="0">
                  <a:solidFill>
                    <a:srgbClr val="00B050"/>
                  </a:solidFill>
                </a:rPr>
                <a:t>интернов </a:t>
              </a:r>
              <a:r>
                <a:rPr lang="ru-RU" b="1" dirty="0">
                  <a:solidFill>
                    <a:srgbClr val="00B050"/>
                  </a:solidFill>
                </a:rPr>
                <a:t>и резидентов.</a:t>
              </a:r>
              <a:r>
                <a:rPr lang="ru-RU" dirty="0">
                  <a:solidFill>
                    <a:srgbClr val="00B050"/>
                  </a:solidFill>
                </a:rPr>
                <a:t> </a:t>
              </a:r>
            </a:p>
          </p:txBody>
        </p:sp>
      </p:grpSp>
      <p:sp>
        <p:nvSpPr>
          <p:cNvPr id="15" name="Прямая соединительная линия 14"/>
          <p:cNvSpPr/>
          <p:nvPr/>
        </p:nvSpPr>
        <p:spPr>
          <a:xfrm flipV="1">
            <a:off x="2476132" y="4482206"/>
            <a:ext cx="95023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2278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Проект </a:t>
            </a:r>
            <a:r>
              <a:rPr lang="ru-RU" sz="2800" b="1" dirty="0">
                <a:solidFill>
                  <a:srgbClr val="C00000"/>
                </a:solidFill>
              </a:rPr>
              <a:t>приказа МЗ РК «Об утверждении правил аккредитации в области здравоохранения»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768821"/>
            <a:ext cx="12192000" cy="5902616"/>
            <a:chOff x="0" y="879183"/>
            <a:chExt cx="12192000" cy="5902616"/>
          </a:xfrm>
        </p:grpSpPr>
        <p:sp>
          <p:nvSpPr>
            <p:cNvPr id="3" name="Прямая соединительная линия 2"/>
            <p:cNvSpPr/>
            <p:nvPr/>
          </p:nvSpPr>
          <p:spPr>
            <a:xfrm>
              <a:off x="0" y="879183"/>
              <a:ext cx="12192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0" y="882067"/>
              <a:ext cx="2522015" cy="5899732"/>
            </a:xfrm>
            <a:custGeom>
              <a:avLst/>
              <a:gdLst>
                <a:gd name="connsiteX0" fmla="*/ 0 w 2522015"/>
                <a:gd name="connsiteY0" fmla="*/ 0 h 5899732"/>
                <a:gd name="connsiteX1" fmla="*/ 2522015 w 2522015"/>
                <a:gd name="connsiteY1" fmla="*/ 0 h 5899732"/>
                <a:gd name="connsiteX2" fmla="*/ 2522015 w 2522015"/>
                <a:gd name="connsiteY2" fmla="*/ 5899732 h 5899732"/>
                <a:gd name="connsiteX3" fmla="*/ 0 w 2522015"/>
                <a:gd name="connsiteY3" fmla="*/ 5899732 h 5899732"/>
                <a:gd name="connsiteX4" fmla="*/ 0 w 2522015"/>
                <a:gd name="connsiteY4" fmla="*/ 0 h 589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2015" h="5899732">
                  <a:moveTo>
                    <a:pt x="0" y="0"/>
                  </a:moveTo>
                  <a:lnTo>
                    <a:pt x="2522015" y="0"/>
                  </a:lnTo>
                  <a:lnTo>
                    <a:pt x="2522015" y="5899732"/>
                  </a:lnTo>
                  <a:lnTo>
                    <a:pt x="0" y="58997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002060"/>
                  </a:solidFill>
                </a:rPr>
                <a:t>Глава 9 Порядок аккредитации медицинских организаций на основе внешней комплексной оценки на соответствие деятельности стандартам аккредитации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требованиям, предъявляемым к </a:t>
              </a:r>
              <a:r>
                <a:rPr lang="ru-RU" sz="2000" b="1" dirty="0">
                  <a:solidFill>
                    <a:srgbClr val="00B050"/>
                  </a:solidFill>
                </a:rPr>
                <a:t>КБ, КОООЗ, УБ, БР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570949" y="902389"/>
              <a:ext cx="9599437" cy="1595046"/>
            </a:xfrm>
            <a:custGeom>
              <a:avLst/>
              <a:gdLst>
                <a:gd name="connsiteX0" fmla="*/ 0 w 6806426"/>
                <a:gd name="connsiteY0" fmla="*/ 0 h 1595046"/>
                <a:gd name="connsiteX1" fmla="*/ 6806426 w 6806426"/>
                <a:gd name="connsiteY1" fmla="*/ 0 h 1595046"/>
                <a:gd name="connsiteX2" fmla="*/ 6806426 w 6806426"/>
                <a:gd name="connsiteY2" fmla="*/ 1595046 h 1595046"/>
                <a:gd name="connsiteX3" fmla="*/ 0 w 6806426"/>
                <a:gd name="connsiteY3" fmla="*/ 1595046 h 1595046"/>
                <a:gd name="connsiteX4" fmla="*/ 0 w 6806426"/>
                <a:gd name="connsiteY4" fmla="*/ 0 h 159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6426" h="1595046">
                  <a:moveTo>
                    <a:pt x="0" y="0"/>
                  </a:moveTo>
                  <a:lnTo>
                    <a:pt x="6806426" y="0"/>
                  </a:lnTo>
                  <a:lnTo>
                    <a:pt x="6806426" y="1595046"/>
                  </a:lnTo>
                  <a:lnTo>
                    <a:pt x="0" y="15950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indent="173038">
                <a:lnSpc>
                  <a:spcPct val="95000"/>
                </a:lnSpc>
              </a:pPr>
              <a:r>
                <a:rPr lang="ru-RU" sz="2000" dirty="0" smtClean="0">
                  <a:solidFill>
                    <a:srgbClr val="002060"/>
                  </a:solidFill>
                </a:rPr>
                <a:t>83. …</a:t>
              </a:r>
            </a:p>
            <a:p>
              <a:pPr lvl="0" indent="173038">
                <a:lnSpc>
                  <a:spcPct val="95000"/>
                </a:lnSpc>
              </a:pPr>
              <a:r>
                <a:rPr lang="ru-RU" sz="2000" dirty="0" smtClean="0">
                  <a:solidFill>
                    <a:srgbClr val="002060"/>
                  </a:solidFill>
                </a:rPr>
                <a:t>В </a:t>
              </a:r>
              <a:r>
                <a:rPr lang="ru-RU" sz="2000" dirty="0">
                  <a:solidFill>
                    <a:srgbClr val="002060"/>
                  </a:solidFill>
                </a:rPr>
                <a:t>ходе профильного </a:t>
              </a:r>
              <a:r>
                <a:rPr lang="ru-RU" sz="2000" dirty="0" err="1">
                  <a:solidFill>
                    <a:srgbClr val="002060"/>
                  </a:solidFill>
                </a:rPr>
                <a:t>трейсера</a:t>
              </a:r>
              <a:r>
                <a:rPr lang="ru-RU" sz="2000" dirty="0">
                  <a:solidFill>
                    <a:srgbClr val="002060"/>
                  </a:solidFill>
                </a:rPr>
                <a:t> оценивается область работы, специфичная для данного вида медицинской организации</a:t>
              </a:r>
              <a:r>
                <a:rPr lang="ru-RU" sz="2000" b="1" dirty="0">
                  <a:solidFill>
                    <a:srgbClr val="00B050"/>
                  </a:solidFill>
                </a:rPr>
                <a:t>, а в 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МО, </a:t>
              </a:r>
              <a:r>
                <a:rPr lang="ru-RU" sz="2000" b="1" dirty="0">
                  <a:solidFill>
                    <a:srgbClr val="00B050"/>
                  </a:solidFill>
                </a:rPr>
                <a:t>претендующих на получение статуса  КБ, КОООЗ, УБ,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БР – </a:t>
              </a:r>
              <a:r>
                <a:rPr lang="ru-RU" sz="2000" b="1" dirty="0">
                  <a:solidFill>
                    <a:srgbClr val="00B050"/>
                  </a:solidFill>
                </a:rPr>
                <a:t>также оцениваются условия для клинической подготовки обучающихся организаций образования (студентов, интернов и резидентов). </a:t>
              </a:r>
              <a:r>
                <a:rPr lang="ru-RU" sz="2000" dirty="0">
                  <a:solidFill>
                    <a:srgbClr val="002060"/>
                  </a:solidFill>
                </a:rPr>
                <a:t>Этот вид </a:t>
              </a:r>
              <a:r>
                <a:rPr lang="ru-RU" sz="2000" dirty="0" err="1">
                  <a:solidFill>
                    <a:srgbClr val="002060"/>
                  </a:solidFill>
                </a:rPr>
                <a:t>трейсера</a:t>
              </a:r>
              <a:r>
                <a:rPr lang="ru-RU" sz="2000" dirty="0">
                  <a:solidFill>
                    <a:srgbClr val="002060"/>
                  </a:solidFill>
                </a:rPr>
                <a:t> используется экспертами для анализа уникальных характеристик и актуальных вопросов оцениваемой </a:t>
              </a:r>
              <a:r>
                <a:rPr lang="ru-RU" sz="2000" dirty="0" smtClean="0">
                  <a:solidFill>
                    <a:srgbClr val="002060"/>
                  </a:solidFill>
                </a:rPr>
                <a:t>МО. </a:t>
              </a:r>
              <a:r>
                <a:rPr lang="ru-RU" sz="2000" dirty="0">
                  <a:solidFill>
                    <a:srgbClr val="002060"/>
                  </a:solidFill>
                </a:rPr>
                <a:t>Цель профильного </a:t>
              </a:r>
              <a:r>
                <a:rPr lang="ru-RU" sz="2000" dirty="0" err="1">
                  <a:solidFill>
                    <a:srgbClr val="002060"/>
                  </a:solidFill>
                </a:rPr>
                <a:t>трейсера</a:t>
              </a:r>
              <a:r>
                <a:rPr lang="ru-RU" sz="2000" dirty="0">
                  <a:solidFill>
                    <a:srgbClr val="002060"/>
                  </a:solidFill>
                </a:rPr>
                <a:t> заключается в выявлении проблем безопасности пациента на различных этапах оказываемой медицинской помощи</a:t>
              </a:r>
              <a:r>
                <a:rPr lang="ru-RU" sz="2000" b="1" dirty="0">
                  <a:solidFill>
                    <a:srgbClr val="00B050"/>
                  </a:solidFill>
                </a:rPr>
                <a:t>, в том числе в рамках клинической подготовки обучающихся организаций образования (студентов, интернов и резидентов)</a:t>
              </a:r>
              <a:r>
                <a:rPr lang="ru-RU" sz="2000" dirty="0">
                  <a:solidFill>
                    <a:srgbClr val="00B050"/>
                  </a:solidFill>
                </a:rPr>
                <a:t>.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524677" y="3930405"/>
              <a:ext cx="9599437" cy="2551845"/>
            </a:xfrm>
            <a:custGeom>
              <a:avLst/>
              <a:gdLst>
                <a:gd name="connsiteX0" fmla="*/ 0 w 9599437"/>
                <a:gd name="connsiteY0" fmla="*/ 0 h 2397303"/>
                <a:gd name="connsiteX1" fmla="*/ 9599437 w 9599437"/>
                <a:gd name="connsiteY1" fmla="*/ 0 h 2397303"/>
                <a:gd name="connsiteX2" fmla="*/ 9599437 w 9599437"/>
                <a:gd name="connsiteY2" fmla="*/ 2397303 h 2397303"/>
                <a:gd name="connsiteX3" fmla="*/ 0 w 9599437"/>
                <a:gd name="connsiteY3" fmla="*/ 2397303 h 2397303"/>
                <a:gd name="connsiteX4" fmla="*/ 0 w 9599437"/>
                <a:gd name="connsiteY4" fmla="*/ 0 h 2397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9437" h="2397303">
                  <a:moveTo>
                    <a:pt x="0" y="0"/>
                  </a:moveTo>
                  <a:lnTo>
                    <a:pt x="9599437" y="0"/>
                  </a:lnTo>
                  <a:lnTo>
                    <a:pt x="9599437" y="2397303"/>
                  </a:lnTo>
                  <a:lnTo>
                    <a:pt x="0" y="23973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indent="173038">
                <a:lnSpc>
                  <a:spcPct val="95000"/>
                </a:lnSpc>
              </a:pPr>
              <a:r>
                <a:rPr lang="ru-RU" sz="2000" dirty="0"/>
                <a:t>94. Комиссия по аккредитации по итогам внешней комплексной оценки рекомендует аккредитующему органу при принятии решения учесть следующие результаты оценки</a:t>
              </a:r>
              <a:r>
                <a:rPr lang="ru-RU" sz="2000" dirty="0" smtClean="0"/>
                <a:t>:</a:t>
              </a:r>
            </a:p>
            <a:p>
              <a:pPr indent="173038">
                <a:lnSpc>
                  <a:spcPct val="95000"/>
                </a:lnSpc>
              </a:pPr>
              <a:r>
                <a:rPr lang="kk-KZ" sz="2000" b="1" dirty="0">
                  <a:solidFill>
                    <a:srgbClr val="00B050"/>
                  </a:solidFill>
                </a:rPr>
                <a:t>Также при необходимости (если </a:t>
              </a:r>
              <a:r>
                <a:rPr lang="kk-KZ" sz="2000" b="1" dirty="0" smtClean="0">
                  <a:solidFill>
                    <a:srgbClr val="00B050"/>
                  </a:solidFill>
                </a:rPr>
                <a:t>МО проходила </a:t>
              </a:r>
              <a:r>
                <a:rPr lang="kk-KZ" sz="2000" b="1" dirty="0">
                  <a:solidFill>
                    <a:srgbClr val="00B050"/>
                  </a:solidFill>
                </a:rPr>
                <a:t>оценку на соответсвие </a:t>
              </a:r>
              <a:r>
                <a:rPr lang="ru-RU" sz="2000" b="1" dirty="0">
                  <a:solidFill>
                    <a:srgbClr val="00B050"/>
                  </a:solidFill>
                </a:rPr>
                <a:t>требованиям, предъявляемым к КБ, КОООЗ, УБ,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БР) </a:t>
              </a:r>
              <a:r>
                <a:rPr lang="ru-RU" sz="2000" b="1" dirty="0">
                  <a:solidFill>
                    <a:srgbClr val="00B050"/>
                  </a:solidFill>
                </a:rPr>
                <a:t>аккредитующий орган принимает решение о соответствии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МО требованиям</a:t>
              </a:r>
              <a:r>
                <a:rPr lang="ru-RU" sz="2000" b="1" dirty="0">
                  <a:solidFill>
                    <a:srgbClr val="00B050"/>
                  </a:solidFill>
                </a:rPr>
                <a:t>, предъявляемым к:</a:t>
              </a:r>
              <a:endParaRPr lang="ru-RU" sz="2000" dirty="0">
                <a:solidFill>
                  <a:srgbClr val="00B050"/>
                </a:solidFill>
              </a:endParaRPr>
            </a:p>
            <a:p>
              <a:pPr marL="342900" lvl="0" indent="-342900">
                <a:lnSpc>
                  <a:spcPct val="95000"/>
                </a:lnSpc>
                <a:buAutoNum type="arabicParenR"/>
              </a:pPr>
              <a:r>
                <a:rPr lang="ru-RU" sz="2000" b="1" dirty="0" smtClean="0">
                  <a:solidFill>
                    <a:srgbClr val="00B050"/>
                  </a:solidFill>
                </a:rPr>
                <a:t>клинической </a:t>
              </a:r>
              <a:r>
                <a:rPr lang="ru-RU" sz="2000" b="1" dirty="0">
                  <a:solidFill>
                    <a:srgbClr val="00B050"/>
                  </a:solidFill>
                </a:rPr>
                <a:t>базе, </a:t>
              </a:r>
              <a:endParaRPr lang="ru-RU" sz="2000" b="1" dirty="0" smtClean="0">
                <a:solidFill>
                  <a:srgbClr val="00B050"/>
                </a:solidFill>
              </a:endParaRPr>
            </a:p>
            <a:p>
              <a:pPr marL="342900" lvl="0" indent="-342900">
                <a:lnSpc>
                  <a:spcPct val="95000"/>
                </a:lnSpc>
                <a:buAutoNum type="arabicParenR"/>
              </a:pPr>
              <a:r>
                <a:rPr lang="ru-RU" sz="2000" b="1" dirty="0" smtClean="0">
                  <a:solidFill>
                    <a:srgbClr val="00B050"/>
                  </a:solidFill>
                </a:rPr>
                <a:t>клинике </a:t>
              </a:r>
              <a:r>
                <a:rPr lang="ru-RU" sz="2000" b="1" dirty="0">
                  <a:solidFill>
                    <a:srgbClr val="00B050"/>
                  </a:solidFill>
                </a:rPr>
                <a:t>организации образования в области здравоохранения, </a:t>
              </a:r>
              <a:endParaRPr lang="ru-RU" sz="2000" b="1" dirty="0" smtClean="0">
                <a:solidFill>
                  <a:srgbClr val="00B050"/>
                </a:solidFill>
              </a:endParaRPr>
            </a:p>
            <a:p>
              <a:pPr marL="342900" lvl="0" indent="-342900">
                <a:lnSpc>
                  <a:spcPct val="95000"/>
                </a:lnSpc>
                <a:buAutoNum type="arabicParenR"/>
              </a:pPr>
              <a:r>
                <a:rPr lang="ru-RU" sz="2000" b="1" dirty="0" smtClean="0">
                  <a:solidFill>
                    <a:srgbClr val="00B050"/>
                  </a:solidFill>
                </a:rPr>
                <a:t>университетской </a:t>
              </a:r>
              <a:r>
                <a:rPr lang="ru-RU" sz="2000" b="1" dirty="0">
                  <a:solidFill>
                    <a:srgbClr val="00B050"/>
                  </a:solidFill>
                </a:rPr>
                <a:t>больнице, </a:t>
              </a:r>
              <a:endParaRPr lang="ru-RU" sz="2000" b="1" dirty="0" smtClean="0">
                <a:solidFill>
                  <a:srgbClr val="00B050"/>
                </a:solidFill>
              </a:endParaRPr>
            </a:p>
            <a:p>
              <a:pPr marL="342900" lvl="0" indent="-342900">
                <a:lnSpc>
                  <a:spcPct val="95000"/>
                </a:lnSpc>
                <a:buAutoNum type="arabicParenR"/>
              </a:pPr>
              <a:r>
                <a:rPr lang="ru-RU" sz="2000" b="1" dirty="0" smtClean="0">
                  <a:solidFill>
                    <a:srgbClr val="00B050"/>
                  </a:solidFill>
                </a:rPr>
                <a:t>базе </a:t>
              </a:r>
              <a:r>
                <a:rPr lang="ru-RU" sz="2000" b="1" dirty="0">
                  <a:solidFill>
                    <a:srgbClr val="00B050"/>
                  </a:solidFill>
                </a:rPr>
                <a:t>резидентуры.</a:t>
              </a:r>
              <a:endParaRPr lang="ru-RU" sz="2000" dirty="0">
                <a:solidFill>
                  <a:srgbClr val="00B050"/>
                </a:solidFill>
              </a:endParaRPr>
            </a:p>
            <a:p>
              <a:pPr indent="173038">
                <a:lnSpc>
                  <a:spcPct val="95000"/>
                </a:lnSpc>
              </a:pPr>
              <a:endParaRPr lang="ru-RU" sz="2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5" name="Прямая соединительная линия 14"/>
          <p:cNvSpPr/>
          <p:nvPr/>
        </p:nvSpPr>
        <p:spPr>
          <a:xfrm flipV="1">
            <a:off x="2587741" y="3820043"/>
            <a:ext cx="95023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861739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6499" y="876300"/>
            <a:ext cx="12198499" cy="5768531"/>
            <a:chOff x="-6499" y="876300"/>
            <a:chExt cx="12198499" cy="5768531"/>
          </a:xfrm>
        </p:grpSpPr>
        <p:sp>
          <p:nvSpPr>
            <p:cNvPr id="3" name="Прямая соединительная линия 2"/>
            <p:cNvSpPr/>
            <p:nvPr/>
          </p:nvSpPr>
          <p:spPr>
            <a:xfrm>
              <a:off x="0" y="876300"/>
              <a:ext cx="12192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0" y="877746"/>
              <a:ext cx="2460009" cy="2952750"/>
            </a:xfrm>
            <a:custGeom>
              <a:avLst/>
              <a:gdLst>
                <a:gd name="connsiteX0" fmla="*/ 0 w 1803035"/>
                <a:gd name="connsiteY0" fmla="*/ 0 h 2952750"/>
                <a:gd name="connsiteX1" fmla="*/ 1803035 w 1803035"/>
                <a:gd name="connsiteY1" fmla="*/ 0 h 2952750"/>
                <a:gd name="connsiteX2" fmla="*/ 1803035 w 1803035"/>
                <a:gd name="connsiteY2" fmla="*/ 2952750 h 2952750"/>
                <a:gd name="connsiteX3" fmla="*/ 0 w 1803035"/>
                <a:gd name="connsiteY3" fmla="*/ 2952750 h 2952750"/>
                <a:gd name="connsiteX4" fmla="*/ 0 w 1803035"/>
                <a:gd name="connsiteY4" fmla="*/ 0 h 295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035" h="2952750">
                  <a:moveTo>
                    <a:pt x="0" y="0"/>
                  </a:moveTo>
                  <a:lnTo>
                    <a:pt x="1803035" y="0"/>
                  </a:lnTo>
                  <a:lnTo>
                    <a:pt x="1803035" y="2952750"/>
                  </a:lnTo>
                  <a:lnTo>
                    <a:pt x="0" y="29527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6200" rIns="0" bIns="76200" numCol="1" spcCol="1270" anchor="t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002060"/>
                  </a:solidFill>
                </a:rPr>
                <a:t> Глава 2. Порядок </a:t>
              </a:r>
              <a:r>
                <a:rPr lang="ru-RU" sz="2000" b="1" kern="1200" dirty="0" err="1" smtClean="0">
                  <a:solidFill>
                    <a:srgbClr val="002060"/>
                  </a:solidFill>
                </a:rPr>
                <a:t>постаккредитацион-ного</a:t>
              </a:r>
              <a:r>
                <a:rPr lang="ru-RU" sz="2000" b="1" kern="1200" dirty="0" smtClean="0">
                  <a:solidFill>
                    <a:srgbClr val="002060"/>
                  </a:solidFill>
                </a:rPr>
                <a:t> мониторинга</a:t>
              </a:r>
              <a:endParaRPr lang="ru-RU" sz="20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460010" y="876300"/>
              <a:ext cx="9725492" cy="1945443"/>
            </a:xfrm>
            <a:custGeom>
              <a:avLst/>
              <a:gdLst>
                <a:gd name="connsiteX0" fmla="*/ 0 w 10256915"/>
                <a:gd name="connsiteY0" fmla="*/ 0 h 1945443"/>
                <a:gd name="connsiteX1" fmla="*/ 10256915 w 10256915"/>
                <a:gd name="connsiteY1" fmla="*/ 0 h 1945443"/>
                <a:gd name="connsiteX2" fmla="*/ 10256915 w 10256915"/>
                <a:gd name="connsiteY2" fmla="*/ 1945443 h 1945443"/>
                <a:gd name="connsiteX3" fmla="*/ 0 w 10256915"/>
                <a:gd name="connsiteY3" fmla="*/ 1945443 h 1945443"/>
                <a:gd name="connsiteX4" fmla="*/ 0 w 10256915"/>
                <a:gd name="connsiteY4" fmla="*/ 0 h 1945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56915" h="1945443">
                  <a:moveTo>
                    <a:pt x="0" y="0"/>
                  </a:moveTo>
                  <a:lnTo>
                    <a:pt x="10256915" y="0"/>
                  </a:lnTo>
                  <a:lnTo>
                    <a:pt x="10256915" y="1945443"/>
                  </a:lnTo>
                  <a:lnTo>
                    <a:pt x="0" y="19454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marL="0" lvl="0" indent="266700" algn="l" defTabSz="889000">
                <a:spcBef>
                  <a:spcPct val="0"/>
                </a:spcBef>
                <a:spcAft>
                  <a:spcPts val="0"/>
                </a:spcAft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3.    </a:t>
              </a:r>
              <a:r>
                <a:rPr lang="ru-RU" sz="2000" kern="1200" dirty="0" err="1" smtClean="0">
                  <a:solidFill>
                    <a:srgbClr val="002060"/>
                  </a:solidFill>
                </a:rPr>
                <a:t>Постаккредитационному</a:t>
              </a:r>
              <a:r>
                <a:rPr lang="ru-RU" sz="2000" kern="1200" dirty="0" smtClean="0">
                  <a:solidFill>
                    <a:srgbClr val="002060"/>
                  </a:solidFill>
                </a:rPr>
                <a:t> мониторингу подлежат: </a:t>
              </a:r>
            </a:p>
            <a:p>
              <a:pPr lvl="0" indent="266700" defTabSz="889000">
                <a:spcBef>
                  <a:spcPct val="0"/>
                </a:spcBef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1) субъекты здравоохранения, осуществляющие аккредитацию медицинских организаций в целях признания соответствия оказываемых медицинских услуг установленным требованиям и стандартам в области здравоохранения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соответствия МО требованиям, предъявляемым к </a:t>
              </a:r>
              <a:r>
                <a:rPr lang="ru-RU" sz="2000" b="1" dirty="0">
                  <a:solidFill>
                    <a:srgbClr val="00B050"/>
                  </a:solidFill>
                </a:rPr>
                <a:t>КБ, КОООЗ, УБ,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БР</a:t>
              </a:r>
              <a:r>
                <a:rPr lang="ru-RU" sz="2000" kern="1200" dirty="0" smtClean="0">
                  <a:solidFill>
                    <a:srgbClr val="00B050"/>
                  </a:solidFill>
                </a:rPr>
                <a:t>;</a:t>
              </a:r>
              <a:endParaRPr lang="ru-RU" sz="2000" b="1" u="none" kern="1200" dirty="0">
                <a:solidFill>
                  <a:srgbClr val="00B050"/>
                </a:solidFill>
              </a:endParaRPr>
            </a:p>
          </p:txBody>
        </p:sp>
        <p:sp>
          <p:nvSpPr>
            <p:cNvPr id="14" name="Прямая соединительная линия 13"/>
            <p:cNvSpPr/>
            <p:nvPr/>
          </p:nvSpPr>
          <p:spPr>
            <a:xfrm>
              <a:off x="-6499" y="3166898"/>
              <a:ext cx="12192000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0" y="3308788"/>
              <a:ext cx="2460009" cy="2952750"/>
            </a:xfrm>
            <a:custGeom>
              <a:avLst/>
              <a:gdLst>
                <a:gd name="connsiteX0" fmla="*/ 0 w 2288381"/>
                <a:gd name="connsiteY0" fmla="*/ 0 h 2952750"/>
                <a:gd name="connsiteX1" fmla="*/ 2288381 w 2288381"/>
                <a:gd name="connsiteY1" fmla="*/ 0 h 2952750"/>
                <a:gd name="connsiteX2" fmla="*/ 2288381 w 2288381"/>
                <a:gd name="connsiteY2" fmla="*/ 2952750 h 2952750"/>
                <a:gd name="connsiteX3" fmla="*/ 0 w 2288381"/>
                <a:gd name="connsiteY3" fmla="*/ 2952750 h 2952750"/>
                <a:gd name="connsiteX4" fmla="*/ 0 w 2288381"/>
                <a:gd name="connsiteY4" fmla="*/ 0 h 295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8381" h="2952750">
                  <a:moveTo>
                    <a:pt x="0" y="0"/>
                  </a:moveTo>
                  <a:lnTo>
                    <a:pt x="2288381" y="0"/>
                  </a:lnTo>
                  <a:lnTo>
                    <a:pt x="2288381" y="2952750"/>
                  </a:lnTo>
                  <a:lnTo>
                    <a:pt x="0" y="29527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002060"/>
                  </a:solidFill>
                </a:rPr>
                <a:t>5. Порядок проведения фокусной оценки и </a:t>
              </a:r>
              <a:r>
                <a:rPr lang="ru-RU" sz="2000" b="1" kern="1200" dirty="0" err="1" smtClean="0">
                  <a:solidFill>
                    <a:srgbClr val="002060"/>
                  </a:solidFill>
                </a:rPr>
                <a:t>постаккредитацион-ного</a:t>
              </a:r>
              <a:r>
                <a:rPr lang="ru-RU" sz="2000" b="1" kern="1200" dirty="0" smtClean="0">
                  <a:solidFill>
                    <a:srgbClr val="002060"/>
                  </a:solidFill>
                </a:rPr>
                <a:t> мониторинга аккредитованных медицинских организаций. </a:t>
              </a:r>
              <a:endParaRPr lang="ru-RU" sz="20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60009" y="3308788"/>
              <a:ext cx="9729549" cy="2681696"/>
            </a:xfrm>
            <a:custGeom>
              <a:avLst/>
              <a:gdLst>
                <a:gd name="connsiteX0" fmla="*/ 0 w 9729549"/>
                <a:gd name="connsiteY0" fmla="*/ 0 h 2681696"/>
                <a:gd name="connsiteX1" fmla="*/ 9729549 w 9729549"/>
                <a:gd name="connsiteY1" fmla="*/ 0 h 2681696"/>
                <a:gd name="connsiteX2" fmla="*/ 9729549 w 9729549"/>
                <a:gd name="connsiteY2" fmla="*/ 2681696 h 2681696"/>
                <a:gd name="connsiteX3" fmla="*/ 0 w 9729549"/>
                <a:gd name="connsiteY3" fmla="*/ 2681696 h 2681696"/>
                <a:gd name="connsiteX4" fmla="*/ 0 w 9729549"/>
                <a:gd name="connsiteY4" fmla="*/ 0 h 2681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9549" h="2681696">
                  <a:moveTo>
                    <a:pt x="0" y="0"/>
                  </a:moveTo>
                  <a:lnTo>
                    <a:pt x="9729549" y="0"/>
                  </a:lnTo>
                  <a:lnTo>
                    <a:pt x="9729549" y="2681696"/>
                  </a:lnTo>
                  <a:lnTo>
                    <a:pt x="0" y="26816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lvl="0" indent="173038" algn="l" defTabSz="666750"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При проведении аккредитации МО на соответствие стандартам аккредитации проводится фокусная оценка.</a:t>
              </a:r>
            </a:p>
            <a:p>
              <a:pPr lvl="0" indent="173038" algn="l" defTabSz="666750"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Основанием для фокусной оценки МО является одно из следующих условий:</a:t>
              </a:r>
            </a:p>
            <a:p>
              <a:pPr lvl="0" indent="173038" algn="l" defTabSz="666750"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rgbClr val="002060"/>
                  </a:solidFill>
                </a:rPr>
                <a:t>…</a:t>
              </a:r>
              <a:endParaRPr lang="ru-RU" sz="2000" kern="1200" dirty="0" smtClean="0">
                <a:solidFill>
                  <a:srgbClr val="002060"/>
                </a:solidFill>
              </a:endParaRPr>
            </a:p>
            <a:p>
              <a:pPr indent="173038" defTabSz="666750"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00B050"/>
                  </a:solidFill>
                </a:rPr>
                <a:t>3) ненадлежащие условия</a:t>
              </a:r>
              <a:r>
                <a:rPr lang="ru-RU" sz="20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 для 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клинической подготовки обучающихся организаций образования (студентов, интернов и резидентов) на </a:t>
              </a:r>
              <a:r>
                <a:rPr lang="ru-RU" sz="2000" b="1" dirty="0">
                  <a:solidFill>
                    <a:srgbClr val="00B050"/>
                  </a:solidFill>
                </a:rPr>
                <a:t>КБ,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ru-RU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в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КОООЗ</a:t>
              </a:r>
              <a:r>
                <a:rPr lang="ru-RU" sz="2000" b="1" dirty="0">
                  <a:solidFill>
                    <a:srgbClr val="00B050"/>
                  </a:solidFill>
                </a:rPr>
                <a:t>, УБ,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БР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о чем стало известно аккредитующему органу;</a:t>
              </a:r>
              <a:endParaRPr lang="ru-RU" sz="2000" kern="1200" dirty="0">
                <a:solidFill>
                  <a:srgbClr val="00B050"/>
                </a:solidFill>
              </a:endParaRPr>
            </a:p>
          </p:txBody>
        </p:sp>
        <p:sp>
          <p:nvSpPr>
            <p:cNvPr id="17" name="Прямая соединительная линия 16"/>
            <p:cNvSpPr/>
            <p:nvPr/>
          </p:nvSpPr>
          <p:spPr>
            <a:xfrm>
              <a:off x="2288381" y="6644831"/>
              <a:ext cx="915352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6" name="Прямоугольник 5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60000"/>
              </a:lnSpc>
              <a:spcBef>
                <a:spcPts val="18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Проект </a:t>
            </a:r>
            <a:r>
              <a:rPr lang="ru-RU" sz="2400" b="1" dirty="0">
                <a:solidFill>
                  <a:srgbClr val="C00000"/>
                </a:solidFill>
              </a:rPr>
              <a:t>приказа МЗ РК </a:t>
            </a:r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ru-RU" sz="2400" b="1" dirty="0">
                <a:solidFill>
                  <a:srgbClr val="C00000"/>
                </a:solidFill>
              </a:rPr>
              <a:t>«Об утверждении правил, сроков проведения </a:t>
            </a:r>
            <a:r>
              <a:rPr lang="ru-RU" sz="2400" b="1" dirty="0" err="1">
                <a:solidFill>
                  <a:srgbClr val="C00000"/>
                </a:solidFill>
              </a:rPr>
              <a:t>постаккредитационного</a:t>
            </a:r>
            <a:r>
              <a:rPr lang="ru-RU" sz="2400" b="1" dirty="0">
                <a:solidFill>
                  <a:srgbClr val="C00000"/>
                </a:solidFill>
              </a:rPr>
              <a:t> мониторинга и отзыва свидетельства об аккредитации в области здравоохранения»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2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Проект </a:t>
            </a:r>
            <a:r>
              <a:rPr lang="ru-RU" sz="2400" b="1" dirty="0">
                <a:solidFill>
                  <a:srgbClr val="C00000"/>
                </a:solidFill>
              </a:rPr>
              <a:t>приказа МЗ РК </a:t>
            </a:r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ru-RU" sz="2400" b="1" dirty="0">
                <a:solidFill>
                  <a:srgbClr val="C00000"/>
                </a:solidFill>
              </a:rPr>
              <a:t>Об утверждении стандартов аккредитации медицинских организаций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26" y="914398"/>
            <a:ext cx="10815343" cy="8040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1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медицинских </a:t>
            </a:r>
            <a:r>
              <a:rPr lang="ru-RU" b="1" dirty="0">
                <a:solidFill>
                  <a:srgbClr val="002060"/>
                </a:solidFill>
              </a:rPr>
              <a:t>организаций, оказывающих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амбулаторно-поликлиническую </a:t>
            </a:r>
            <a:r>
              <a:rPr lang="ru-RU" b="1" dirty="0">
                <a:solidFill>
                  <a:srgbClr val="002060"/>
                </a:solidFill>
              </a:rPr>
              <a:t>помощь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5926" y="1886600"/>
            <a:ext cx="11901100" cy="8250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2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медицинских </a:t>
            </a:r>
            <a:r>
              <a:rPr lang="ru-RU" b="1" dirty="0">
                <a:solidFill>
                  <a:srgbClr val="002060"/>
                </a:solidFill>
              </a:rPr>
              <a:t>организаций, оказывающих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стационарную </a:t>
            </a:r>
            <a:r>
              <a:rPr lang="ru-RU" b="1" dirty="0">
                <a:solidFill>
                  <a:srgbClr val="002060"/>
                </a:solidFill>
              </a:rPr>
              <a:t>помощь»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5924" y="2879825"/>
            <a:ext cx="10778557" cy="7777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3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медицинских </a:t>
            </a:r>
            <a:r>
              <a:rPr lang="ru-RU" b="1" dirty="0">
                <a:solidFill>
                  <a:srgbClr val="002060"/>
                </a:solidFill>
              </a:rPr>
              <a:t>организаций скорой медицинской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помощи </a:t>
            </a:r>
            <a:r>
              <a:rPr lang="ru-RU" b="1" dirty="0">
                <a:solidFill>
                  <a:srgbClr val="002060"/>
                </a:solidFill>
              </a:rPr>
              <a:t>и санитарной авиации»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25927" y="3867798"/>
            <a:ext cx="10657687" cy="8040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4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медицинских </a:t>
            </a:r>
            <a:r>
              <a:rPr lang="ru-RU" b="1" dirty="0">
                <a:solidFill>
                  <a:srgbClr val="002060"/>
                </a:solidFill>
              </a:rPr>
              <a:t>организаций  восстановительного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лечения </a:t>
            </a:r>
            <a:r>
              <a:rPr lang="ru-RU" b="1" dirty="0">
                <a:solidFill>
                  <a:srgbClr val="002060"/>
                </a:solidFill>
              </a:rPr>
              <a:t>и медицинской реабилитации»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5927" y="4855766"/>
            <a:ext cx="10657688" cy="825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5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медицинских </a:t>
            </a:r>
            <a:r>
              <a:rPr lang="ru-RU" b="1" dirty="0">
                <a:solidFill>
                  <a:srgbClr val="002060"/>
                </a:solidFill>
              </a:rPr>
              <a:t>организаций,  оказывающих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паллиативную </a:t>
            </a:r>
            <a:r>
              <a:rPr lang="ru-RU" b="1" dirty="0">
                <a:solidFill>
                  <a:srgbClr val="002060"/>
                </a:solidFill>
              </a:rPr>
              <a:t>помощь и сестринский уход»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5926" y="5848991"/>
            <a:ext cx="10657689" cy="7777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6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для </a:t>
            </a:r>
            <a:r>
              <a:rPr lang="ru-RU" b="1" dirty="0">
                <a:solidFill>
                  <a:srgbClr val="002060"/>
                </a:solidFill>
              </a:rPr>
              <a:t>организаций здравоохранения,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осуществляющих </a:t>
            </a:r>
            <a:r>
              <a:rPr lang="ru-RU" b="1" dirty="0">
                <a:solidFill>
                  <a:srgbClr val="002060"/>
                </a:solidFill>
              </a:rPr>
              <a:t>деятельность в сфере службы крови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78261" y="914398"/>
            <a:ext cx="1180345" cy="8040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558607" y="922279"/>
            <a:ext cx="1159323" cy="8040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717930" y="922279"/>
            <a:ext cx="1227473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41474" y="1886600"/>
            <a:ext cx="1180345" cy="8250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521820" y="1886601"/>
            <a:ext cx="1200248" cy="8329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717934" y="1886601"/>
            <a:ext cx="1186548" cy="8329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904482" y="1886600"/>
            <a:ext cx="1186548" cy="82768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341473" y="2879825"/>
            <a:ext cx="1180345" cy="7777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521819" y="2879824"/>
            <a:ext cx="1200248" cy="7777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717933" y="2879824"/>
            <a:ext cx="1186548" cy="7777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41472" y="3862533"/>
            <a:ext cx="1180345" cy="8093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521818" y="3862532"/>
            <a:ext cx="1200248" cy="8093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717932" y="3862532"/>
            <a:ext cx="1186548" cy="8093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41471" y="4861013"/>
            <a:ext cx="1180345" cy="8198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521817" y="4861012"/>
            <a:ext cx="1200248" cy="819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717931" y="4861012"/>
            <a:ext cx="1186548" cy="8198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41470" y="5848991"/>
            <a:ext cx="1180345" cy="7777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521816" y="5848990"/>
            <a:ext cx="1200248" cy="7777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9717930" y="5848990"/>
            <a:ext cx="1186548" cy="7777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5453337" y="3589668"/>
            <a:ext cx="4956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Требования </a:t>
            </a:r>
            <a:r>
              <a:rPr lang="ru-RU" sz="2400" b="1" dirty="0" smtClean="0">
                <a:solidFill>
                  <a:srgbClr val="C00000"/>
                </a:solidFill>
              </a:rPr>
              <a:t> к  клиническим  </a:t>
            </a:r>
            <a:r>
              <a:rPr lang="ru-RU" sz="2400" b="1" dirty="0">
                <a:solidFill>
                  <a:srgbClr val="C00000"/>
                </a:solidFill>
              </a:rPr>
              <a:t>базам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6200000">
            <a:off x="6269709" y="3432884"/>
            <a:ext cx="570447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Требования </a:t>
            </a:r>
            <a:r>
              <a:rPr lang="ru-RU" sz="2400" b="1" dirty="0">
                <a:solidFill>
                  <a:srgbClr val="C00000"/>
                </a:solidFill>
              </a:rPr>
              <a:t>к клиникам организаций образования в области здравоохранения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7722723" y="3550697"/>
            <a:ext cx="4928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Требования </a:t>
            </a:r>
            <a:r>
              <a:rPr lang="ru-RU" sz="2400" b="1" dirty="0" smtClean="0">
                <a:solidFill>
                  <a:srgbClr val="C00000"/>
                </a:solidFill>
              </a:rPr>
              <a:t> к  базам  </a:t>
            </a:r>
            <a:r>
              <a:rPr lang="ru-RU" sz="2400" b="1" dirty="0">
                <a:solidFill>
                  <a:srgbClr val="C00000"/>
                </a:solidFill>
              </a:rPr>
              <a:t>резидентуры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10224181" y="1796882"/>
            <a:ext cx="2735309" cy="98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Требования к университетским больницам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033033" y="947125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98 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008040" y="1979906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</a:t>
            </a:r>
            <a:r>
              <a:rPr lang="ru-RU" sz="1600" i="1" dirty="0" smtClean="0">
                <a:solidFill>
                  <a:srgbClr val="C00000"/>
                </a:solidFill>
              </a:rPr>
              <a:t>174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997635" y="2979815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</a:t>
            </a:r>
            <a:r>
              <a:rPr lang="ru-RU" sz="1600" i="1" dirty="0" smtClean="0">
                <a:solidFill>
                  <a:srgbClr val="C00000"/>
                </a:solidFill>
              </a:rPr>
              <a:t>78 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972643" y="3982669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</a:t>
            </a:r>
            <a:r>
              <a:rPr lang="ru-RU" sz="1600" i="1" dirty="0" smtClean="0">
                <a:solidFill>
                  <a:srgbClr val="C00000"/>
                </a:solidFill>
              </a:rPr>
              <a:t>86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972643" y="4945131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</a:t>
            </a:r>
            <a:r>
              <a:rPr lang="ru-RU" sz="1600" i="1" dirty="0" smtClean="0">
                <a:solidFill>
                  <a:srgbClr val="C00000"/>
                </a:solidFill>
              </a:rPr>
              <a:t>75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972643" y="5914706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</a:t>
            </a:r>
            <a:r>
              <a:rPr lang="ru-RU" sz="1600" i="1" dirty="0" smtClean="0">
                <a:solidFill>
                  <a:srgbClr val="C00000"/>
                </a:solidFill>
              </a:rPr>
              <a:t>57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639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3411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2400" b="1" dirty="0">
                <a:solidFill>
                  <a:srgbClr val="C00000"/>
                </a:solidFill>
              </a:rPr>
              <a:t>Требования к клиническим базам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800" y="41659"/>
            <a:ext cx="158750" cy="3411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34626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840112"/>
              </p:ext>
            </p:extLst>
          </p:nvPr>
        </p:nvGraphicFramePr>
        <p:xfrm>
          <a:off x="120315" y="383346"/>
          <a:ext cx="11901099" cy="6204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175"/>
                <a:gridCol w="11300346"/>
                <a:gridCol w="352578"/>
              </a:tblGrid>
              <a:tr h="68962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1. Права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и ответственность руководителя клинической базы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965">
                <a:tc>
                  <a:txBody>
                    <a:bodyPr/>
                    <a:lstStyle/>
                    <a:p>
                      <a:pPr marL="12700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входит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 состав Клинического совета и (или), Ученого/Педагогического совета и (или) коллегиальных органов (Наблюдательного советы, Попечительские советы)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**,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вносит предложения и информирует о состоянии лечебной работы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на заседаниях ученого, клинического совета, педагогического совета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***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363">
                <a:tc>
                  <a:txBody>
                    <a:bodyPr/>
                    <a:lstStyle/>
                    <a:p>
                      <a:pPr marL="12700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координирует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работу кафедр/курсов/модулей по вопросам лечебно-диагностической деятельности совместно с руководителями кафедр/курсов/модулей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412">
                <a:tc>
                  <a:txBody>
                    <a:bodyPr/>
                    <a:lstStyle/>
                    <a:p>
                      <a:pPr marL="12700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организует подбор структурных подразделений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для всех видов практического обучения в соответствии с учебным планом и контингентом обучающихся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563">
                <a:tc>
                  <a:txBody>
                    <a:bodyPr/>
                    <a:lstStyle/>
                    <a:p>
                      <a:pPr marL="12700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контролирует совместно с проректором по клинической работе (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заместителем директора по </a:t>
                      </a:r>
                      <a:r>
                        <a:rPr lang="kk-KZ" sz="1400" dirty="0" smtClean="0">
                          <a:solidFill>
                            <a:srgbClr val="C00000"/>
                          </a:solidFill>
                          <a:effectLst/>
                        </a:rPr>
                        <a:t>клиническому</a:t>
                      </a:r>
                      <a:r>
                        <a:rPr lang="kk-KZ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обучению и заведующей практикой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) объем выполненной лечебно-консультативной работы работниками кафедр/курсов/модуля ***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563">
                <a:tc>
                  <a:txBody>
                    <a:bodyPr/>
                    <a:lstStyle/>
                    <a:p>
                      <a:pPr marL="12700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осуществляет подбор из числа сотрудников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руководителей профессиональной практики, наставников в соответствии с требованиями и при согласовании с проректором по клинической работе (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зам. директора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по </a:t>
                      </a:r>
                      <a:r>
                        <a:rPr lang="kk-KZ" sz="1400" dirty="0" smtClean="0">
                          <a:solidFill>
                            <a:srgbClr val="C00000"/>
                          </a:solidFill>
                          <a:effectLst/>
                        </a:rPr>
                        <a:t>клиническому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обучению и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зав.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практикой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) ***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962">
                <a:tc gridSpan="3">
                  <a:txBody>
                    <a:bodyPr/>
                    <a:lstStyle/>
                    <a:p>
                      <a:pPr marL="12700" marR="80645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2060"/>
                          </a:solidFill>
                          <a:effectLst/>
                        </a:rPr>
                        <a:t>2. Права 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</a:rPr>
                        <a:t>и ответственность сотрудников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клинической базы и персонала ОООЗ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764">
                <a:tc>
                  <a:txBody>
                    <a:bodyPr/>
                    <a:lstStyle/>
                    <a:p>
                      <a:pPr marL="12700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Заведующие отделениями, врачи и другие квалифицированные работники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имеющие высшую или первую квалификационную категорию и/или ученую степень или ученое звание, оказывают консультативную помощь и осуществляют руководство интернами,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врачами-резидентами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 качестве наставников в освоении ими практических компетенций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764">
                <a:tc>
                  <a:txBody>
                    <a:bodyPr/>
                    <a:lstStyle/>
                    <a:p>
                      <a:pPr marL="12700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Старшие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медсестры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отделений,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медсестры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,  имеющие высшую или первую квалификационную категорию и/или медицинские сестры академического/прикладного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</a:rPr>
                        <a:t>бакалавриата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, оказывают консультативную помощь и осуществляют руководство в качестве наставников, руководителей практики студентов программ прикладного и академического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</a:rPr>
                        <a:t>бакалавриата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в освоении ими практических компетенций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965">
                <a:tc>
                  <a:txBody>
                    <a:bodyPr/>
                    <a:lstStyle/>
                    <a:p>
                      <a:pPr marL="12700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Руководитель МО, заведующие отделениями, врачи и другие квалифицированные работники МО, имеющие высшую или первую квалификационную категорию и/или ученую степень/ученое звание, а также старшие медсестры отделений, медсестры,  имеющие высшую или первую квалификационную категорию, и/или медсестры академического/прикладного 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</a:rPr>
                        <a:t>бакалавриата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, занимают оплачиваемые должности ППС в ОООЗ, закрепленных за МО, на условиях совместительства (не более 0,5 ставки) либо на время выполнения определенной работы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165">
                <a:tc>
                  <a:txBody>
                    <a:bodyPr/>
                    <a:lstStyle/>
                    <a:p>
                      <a:pPr marL="12700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Сотрудники клинической кафедры (заведующие, профессора, доценты, ассистенты и другие квалифицированные работники)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, преподаватели специальных клинических дисциплин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ОООЗ, имеющие высшую или первую квалификационную категорию и/или ученую степень/ученое звание занимают оплачиваемые должности в МО, на условиях совместительства (не более 0,5 ставки) либо на время выполнения определенной работы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764">
                <a:tc>
                  <a:txBody>
                    <a:bodyPr/>
                    <a:lstStyle/>
                    <a:p>
                      <a:pPr marL="12700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Преподаватели клинических кафедр </a:t>
                      </a:r>
                      <a:r>
                        <a:rPr lang="ru-RU" sz="1400" u="none" strike="noStrike" spc="0" dirty="0" smtClean="0">
                          <a:solidFill>
                            <a:srgbClr val="002060"/>
                          </a:solidFill>
                          <a:effectLst/>
                        </a:rPr>
                        <a:t>ОООЗ зарегистрированы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 портале «Система управления ресурсами» (СУР)</a:t>
                      </a:r>
                      <a:r>
                        <a:rPr lang="ru-RU" sz="1400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 в качестве совместителей по профилю или путём создания отдельного домена внештатных сотрудников), им присвоены  логин и пароль для доступа к Комплексной медицинской информационной системе организации с целью осуществления лечебно-диагностической деятельности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527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3411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2400" b="1" dirty="0">
                <a:solidFill>
                  <a:srgbClr val="C00000"/>
                </a:solidFill>
              </a:rPr>
              <a:t>Требования к клиническим базам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800" y="41659"/>
            <a:ext cx="158750" cy="3411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34626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405995"/>
              </p:ext>
            </p:extLst>
          </p:nvPr>
        </p:nvGraphicFramePr>
        <p:xfrm>
          <a:off x="120315" y="424290"/>
          <a:ext cx="11901099" cy="333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766"/>
                <a:gridCol w="11300346"/>
                <a:gridCol w="297987"/>
              </a:tblGrid>
              <a:tr h="68962">
                <a:tc gridSpan="3"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2060"/>
                          </a:solidFill>
                          <a:effectLst/>
                        </a:rPr>
                        <a:t>3. У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слови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</a:rPr>
                        <a:t>я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 для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клинической подготовки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162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предоставлены организации образования в области здравоохранения учебные помещения - учебные комнаты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162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предоставлены организации образования в области здравоохранения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</a:rPr>
                        <a:t>вспомогательны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е помещения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(раздевалка для обучающихся)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162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предоставлен научно-педагогическим кадрам и обучающимся организации образования в области здравоохранения доступ к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интернету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965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обеспечен допуск научно-педагогических кадров, специалистов клинических кафедр и обучающихся ОООЗ к осуществлению образовательного, научного, лечебно-диагностического процесса консультативной работы в МО, в том числе в специализированные отделения медицинской организации, включая операционный блок, отделение реанимации и интенсивной терапии, в соответствии с потребностями образовательного и лечебного процессов и порядком, установленным внутренними организационно-распорядительными документами МО, за исключением случаев, когда допуск обучающихся к лечебному процессу не допускается действующим законодательством и/или требованиями пациентов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764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предоставлен научно-педагогическим кадрам и обучающимся организации образования в области здравоохранения доступ к медицинской документации, статистическим данным и архивным документам, с соблюдением условий конфиденциальности, предусмотренных действующим законодательством в отношении информации о физических лицах (пациентах) *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" marR="3380" marT="3380" marB="33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6561" y="4703105"/>
            <a:ext cx="11790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/>
            <a:r>
              <a:rPr lang="ru-RU" dirty="0">
                <a:solidFill>
                  <a:srgbClr val="002060"/>
                </a:solidFill>
              </a:rPr>
              <a:t>Стандарт или критерий, требующий, чтобы были прописаны внутренние процедуры (внутренний нормативный документ), обозначается знаком *</a:t>
            </a:r>
          </a:p>
          <a:p>
            <a:pPr indent="273050"/>
            <a:r>
              <a:rPr lang="ru-RU" dirty="0" smtClean="0">
                <a:solidFill>
                  <a:srgbClr val="002060"/>
                </a:solidFill>
              </a:rPr>
              <a:t>Стандарт </a:t>
            </a:r>
            <a:r>
              <a:rPr lang="ru-RU" dirty="0">
                <a:solidFill>
                  <a:srgbClr val="002060"/>
                </a:solidFill>
              </a:rPr>
              <a:t>или критерий, требующий, чтобы был любой другой подтверждающий документ, обозначается знаком ** (Например, список участников лекции, план работы, журнал учета, и </a:t>
            </a:r>
            <a:r>
              <a:rPr lang="ru-RU" dirty="0" err="1">
                <a:solidFill>
                  <a:srgbClr val="002060"/>
                </a:solidFill>
              </a:rPr>
              <a:t>т.п</a:t>
            </a:r>
            <a:r>
              <a:rPr lang="ru-RU" dirty="0">
                <a:solidFill>
                  <a:srgbClr val="002060"/>
                </a:solidFill>
              </a:rPr>
              <a:t>).</a:t>
            </a:r>
          </a:p>
          <a:p>
            <a:pPr indent="273050"/>
            <a:r>
              <a:rPr lang="ru-RU" dirty="0" smtClean="0">
                <a:solidFill>
                  <a:srgbClr val="002060"/>
                </a:solidFill>
              </a:rPr>
              <a:t>Стандарт </a:t>
            </a:r>
            <a:r>
              <a:rPr lang="ru-RU" dirty="0">
                <a:solidFill>
                  <a:srgbClr val="002060"/>
                </a:solidFill>
              </a:rPr>
              <a:t>или критерий, основанный на нормативных правовых актах и правовых актах Республики Казахстан, обозначается знаком ***</a:t>
            </a:r>
          </a:p>
        </p:txBody>
      </p:sp>
    </p:spTree>
    <p:extLst>
      <p:ext uri="{BB962C8B-B14F-4D97-AF65-F5344CB8AC3E}">
        <p14:creationId xmlns:p14="http://schemas.microsoft.com/office/powerpoint/2010/main" val="1664686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3411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2400" b="1" dirty="0">
                <a:solidFill>
                  <a:srgbClr val="C00000"/>
                </a:solidFill>
              </a:rPr>
              <a:t>Требования к клиникам организаций образования в области здравоохранения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800" y="41659"/>
            <a:ext cx="158750" cy="3411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34626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206901"/>
              </p:ext>
            </p:extLst>
          </p:nvPr>
        </p:nvGraphicFramePr>
        <p:xfrm>
          <a:off x="125926" y="469930"/>
          <a:ext cx="11901101" cy="6307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507"/>
                <a:gridCol w="11300346"/>
                <a:gridCol w="317248"/>
              </a:tblGrid>
              <a:tr h="94977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1. Статус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, организационная структура КОООЗ и взаимодействие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c 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</a:rPr>
                        <a:t>организацией образования в области здравоохранения в вопросах управления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является </a:t>
                      </a:r>
                      <a:r>
                        <a:rPr lang="ru-RU" sz="1400" spc="5" dirty="0">
                          <a:solidFill>
                            <a:srgbClr val="002060"/>
                          </a:solidFill>
                          <a:effectLst/>
                        </a:rPr>
                        <a:t>лечебно-профилактическим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структурным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ИЛИ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имеется договор между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и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МО,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предусматривающий наличие на базе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 струтктурных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подразделений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141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Структура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утверждена ректором (директором)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(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ИЛИ для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МО,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не являющихся структурным подразделением организации образования в области здравоохранения, руководителем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 по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согласованию с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ОООЗ)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 учетом потребности образовательного процесса по согласованию с управлениям здравоохранения и фондом социального медицинского страхования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141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Профиль, мощность отделений КОООЗ утверждены ректором (директором)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(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ИЛИ для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МО,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не являющихся структурным подразделением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ОООЗ,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руководителем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 по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согласованию с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ОООЗ)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 учетом потребности образовательного процесса по согласованию с управлениям здравоохранения и фондом социального медицинского страхования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141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Штатная численность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утверждена ректором (директором)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(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ИЛИ для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МО,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не являющихся структурным подразделением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ОООЗ,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руководителем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 по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согласованию с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ОООЗ)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 учетом потребности образовательного процесса по согласованию с управлениям здравоохранения и фондом социального медицинского страхования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Стратегия развития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включает направления развития, связанные с развитием в качестве 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МО,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ИЛИ (в случае если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является структурным подразделением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ОООЗ)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стратегия развития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включает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направление развития, связанное с деятельностью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37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2. Права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и ответственность руководителя 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</a:rPr>
                        <a:t>КОООЗ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входит в состав Клинического совета и (или), Ученого/Педагогического совета и (или) коллегиальных органов (Наблюдательного советы, Попечительские советы)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**, вносит предложения и информирует о состоянии лечебной работы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на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заседаниях ученого, клинического совета, педагогического совета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***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97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координирует работу кафедр/курсов/модулей по вопросам лечебно-диагностической деятельности совместно с руководителями кафедр/курсов/модулей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97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организует подбор структурных подразделений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для всех видов практического обучения в соответствии с учебным планом и контингентом обучающихся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018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контролирует совместно с проректором по клинической работе (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заместителем директора по </a:t>
                      </a:r>
                      <a:r>
                        <a:rPr lang="kk-KZ" sz="1400" dirty="0" smtClean="0">
                          <a:solidFill>
                            <a:srgbClr val="C00000"/>
                          </a:solidFill>
                          <a:effectLst/>
                        </a:rPr>
                        <a:t>клиническому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обучению и заведующей практикой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) объем выполненной лечебно-консультативной работы работниками кафедр/курсов/модуля ***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059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осуществляет подбор из числа сотрудников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руководителей профессиональной практики, наставников в соответствии с требованиями и при согласовании с проректором по клинической работе (заместителем директора по </a:t>
                      </a:r>
                      <a:r>
                        <a:rPr lang="kk-KZ" sz="1400" dirty="0" smtClean="0">
                          <a:solidFill>
                            <a:srgbClr val="C00000"/>
                          </a:solidFill>
                          <a:effectLst/>
                        </a:rPr>
                        <a:t>клиническому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обучению и заведующему практикой) ***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338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3411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2400" b="1" dirty="0">
                <a:solidFill>
                  <a:srgbClr val="C00000"/>
                </a:solidFill>
              </a:rPr>
              <a:t>Требования к клиникам организаций образования в области здравоохранения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800" y="41659"/>
            <a:ext cx="158750" cy="3411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34626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384115"/>
              </p:ext>
            </p:extLst>
          </p:nvPr>
        </p:nvGraphicFramePr>
        <p:xfrm>
          <a:off x="125926" y="469930"/>
          <a:ext cx="11901101" cy="63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507"/>
                <a:gridCol w="11300346"/>
                <a:gridCol w="317248"/>
              </a:tblGrid>
              <a:tr h="49937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</a:rPr>
                        <a:t>Права и ответственность сотрудников </a:t>
                      </a:r>
                      <a:r>
                        <a:rPr lang="kk-KZ" sz="2000" dirty="0" smtClean="0">
                          <a:solidFill>
                            <a:srgbClr val="002060"/>
                          </a:solidFill>
                          <a:effectLst/>
                        </a:rPr>
                        <a:t>КОООЗ и </a:t>
                      </a:r>
                      <a:r>
                        <a:rPr lang="kk-KZ" sz="2000" dirty="0" smtClean="0">
                          <a:solidFill>
                            <a:srgbClr val="002060"/>
                          </a:solidFill>
                          <a:effectLst/>
                        </a:rPr>
                        <a:t>персонала ОООЗ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59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Заведующие отделениями, врачи и другие квалифицированные работники КОООЗ, имеющие высшую или первую квалификационную категорию и/или ученую степень или ученое звание, оказывают консультативную помощь и осуществляют руководство интернами,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врачами-</a:t>
                      </a:r>
                      <a:r>
                        <a:rPr lang="ru-RU" sz="1400" smtClean="0">
                          <a:solidFill>
                            <a:srgbClr val="002060"/>
                          </a:solidFill>
                          <a:effectLst/>
                        </a:rPr>
                        <a:t>резидентамив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качестве наставников в освоении ими практических компетенций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Старшие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медсестры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отделений,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медсестры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,  имеющие высшую или первую квалификационную категорию и/или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медсестры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академического/прикладного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</a:rPr>
                        <a:t>бакалавриата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, оказывают консультативную помощь и осуществляют руководство в качестве наставников, руководителей практики студентов программ прикладного и академического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</a:rPr>
                        <a:t>бакалавриата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в освоении ими практических компетенций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141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Руководитель МО, заведующие отделениями, врачи и другие квалифицированные работники МО, имеющие высшую или первую квалификационную категорию и/или ученую степень/ученое звание, а также старшие медсестры отделений, медсестры,  имеющие высшую или первую квалификационную категорию, и/или медсестры академического/прикладного 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</a:rPr>
                        <a:t>бакалавриата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,  занимают оплачиваемые должности ППС в ОООЗ, закрепленных за МО, на условиях совместительства (не более 0,5 ставки) либо на время выполнения определенной работы**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182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Сотрудники клинической кафедры (заведующие, профессора, доценты, ассистенты и другие квалифицированные работники),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преподаватели специальных клинических дисциплин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ОООЗ, имеющие высшую или первую квалификационную категорию и/или ученую степень/ученое звание занимают оплачиваемые должности в медицинской организации, на условиях совместительства (не более 0,5 ставки) либо на время выполнения определенной работы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141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Преподаватели клинических кафедр </a:t>
                      </a:r>
                      <a:r>
                        <a:rPr lang="ru-RU" sz="1400" u="none" strike="noStrike" spc="0" dirty="0" smtClean="0">
                          <a:solidFill>
                            <a:srgbClr val="002060"/>
                          </a:solidFill>
                          <a:effectLst/>
                        </a:rPr>
                        <a:t>ОООЗ, </a:t>
                      </a:r>
                      <a:r>
                        <a:rPr lang="ru-RU" sz="1400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размещенных на базе </a:t>
                      </a:r>
                      <a:r>
                        <a:rPr lang="ru-RU" sz="1400" u="none" strike="noStrike" spc="0" dirty="0" smtClean="0">
                          <a:solidFill>
                            <a:srgbClr val="002060"/>
                          </a:solidFill>
                          <a:effectLst/>
                        </a:rPr>
                        <a:t>МО, </a:t>
                      </a:r>
                      <a:r>
                        <a:rPr lang="ru-RU" sz="1400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зарегистрированы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 портале «Система управления ресурсами» (СУР)</a:t>
                      </a:r>
                      <a:r>
                        <a:rPr lang="ru-RU" sz="1400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 в качестве совместителей по профилю или путём создания отдельного домена внештатных сотрудников), им присвоены  логин и пароль для доступа к Комплексной медицинской информационной системе организации с целью осуществления лечебно-диагностической деятельности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37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4.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kk-KZ" sz="2000" dirty="0" smtClean="0">
                          <a:solidFill>
                            <a:srgbClr val="002060"/>
                          </a:solidFill>
                          <a:effectLst/>
                        </a:rPr>
                        <a:t>У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слови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</a:rPr>
                        <a:t>я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 для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клинической подготовки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977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предоставлены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учебные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помещения - лекционные аудитории, учебные комнаты 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977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предоставлены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</a:rPr>
                        <a:t>вспомогательны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е помещения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(раздевалка для обучающихся, лаборантские комнаты, условия для питания)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977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предоставлен научно-педагогическим кадрам и обучающимся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доступ к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интернету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141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обеспечен допуск научно-педагогических кадров, специалистов клинических кафедр и обучающихся ОООЗ к осуществлению образовательного, научного, лечебно-диагностического процесса консультативной работы в МО, в том числе в специализированные отделения МО, включая операционный блок, отделение реанимации и интенсивной терапии, в соответствии с потребностями образовательного и лечебного процессов и порядком, установленным внутренними организационно-распорядительными документами МО, за исключением случаев, когда допуск обучающихся к лечебному процессу не допускается действующим законодательством и/или требованиями пациентов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предоставлен научно-педагогическим кадрам и обучающимся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ОООЗ доступ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 медицинской документации, статистическим данным и архивным документам, с соблюдением условий конфиденциальности, предусмотренных действующим законодательством в отношении информации о физических лицах (пациентах)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" marR="2448" marT="2448" marB="2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920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3411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2400" b="1" dirty="0">
                <a:solidFill>
                  <a:srgbClr val="C00000"/>
                </a:solidFill>
              </a:rPr>
              <a:t>Требования к университетским больницам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800" y="41659"/>
            <a:ext cx="158750" cy="3411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34626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114498"/>
              </p:ext>
            </p:extLst>
          </p:nvPr>
        </p:nvGraphicFramePr>
        <p:xfrm>
          <a:off x="109184" y="382779"/>
          <a:ext cx="11901100" cy="6332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953"/>
                <a:gridCol w="11286699"/>
                <a:gridCol w="341448"/>
              </a:tblGrid>
              <a:tr h="87623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1.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Статус, организационная структура университетской больницы и взаимодействие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c 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</a:rPr>
                        <a:t>организацией образования в области здравоохранения в вопросах управления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836">
                <a:tc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является </a:t>
                      </a:r>
                      <a:r>
                        <a:rPr lang="ru-RU" sz="1400" spc="5" dirty="0">
                          <a:solidFill>
                            <a:srgbClr val="002060"/>
                          </a:solidFill>
                          <a:effectLst/>
                        </a:rPr>
                        <a:t>многопрофильным лечебно-профилактическим структурным подразделением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 </a:t>
                      </a:r>
                      <a:r>
                        <a:rPr lang="ru-RU" sz="1400" spc="5" dirty="0">
                          <a:solidFill>
                            <a:srgbClr val="002060"/>
                          </a:solidFill>
                          <a:effectLst/>
                        </a:rPr>
                        <a:t>ИЛИ многопрофильной лечебно-профилактической организацией, предоставляющей не менее двух третей тарифных ставок (окладов) штатного расписания врачей и медицинских сестер расширенной практики профессорско-преподавательскому составу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176">
                <a:tc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МО присвоен статус УБ решением </a:t>
                      </a:r>
                      <a:r>
                        <a:rPr lang="ru-RU" sz="1400" spc="5" dirty="0">
                          <a:solidFill>
                            <a:srgbClr val="002060"/>
                          </a:solidFill>
                          <a:effectLst/>
                        </a:rPr>
                        <a:t>Совета директоров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/ Наблюдательного совета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ОВПМО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при наличии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 согласия собственника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282">
                <a:tc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Структура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утверждена ректором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(в МО,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находящейся в качестве дочерней организации или в доверительном управлении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ОВПМО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– по согласованию с ректором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)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282">
                <a:tc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Профиль и мощность отделений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утверждены ректором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(в МО,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находящейся в качестве дочерней организации или в доверительном управлении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ОВПМО –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по согласованию с ректором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)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282">
                <a:tc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Штатная численность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утверждена ректором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(в МО,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находящейся в качестве дочерней организации или в доверительном управлении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ОВПМО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– по согласованию с ректором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)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282">
                <a:tc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Стратегия развития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включает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направление развития, связанное с деятельностью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как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УБ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, ИЛИ </a:t>
                      </a:r>
                      <a:r>
                        <a:rPr lang="ru-RU" sz="1400" spc="5" dirty="0">
                          <a:solidFill>
                            <a:srgbClr val="002060"/>
                          </a:solidFill>
                          <a:effectLst/>
                        </a:rPr>
                        <a:t>многопрофильная лечебно-профилактическая организация в своей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миссии, видении, стратегических целях, задачах и индикаторах исполнения задач </a:t>
                      </a:r>
                      <a:r>
                        <a:rPr lang="ru-RU" sz="1400" spc="5" dirty="0">
                          <a:solidFill>
                            <a:srgbClr val="002060"/>
                          </a:solidFill>
                          <a:effectLst/>
                        </a:rPr>
                        <a:t>содержит указание на развитие в качестве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МО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70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Права и ответственность руководителя 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</a:rPr>
                        <a:t>университетской больницы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282">
                <a:tc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входит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 состав Ученого и Клинического совета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**,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вносит предложения и информирует о состоянии лечебной работы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на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заседаниях Ученого или клинического совета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***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836">
                <a:tc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руководит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лечебно-профилактической, педагогической и научной деятельностью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МО,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утренними врачебными совещаниями, недельными обходами в структурных подразделениях, организует научно-практические конференции,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осуществляет общий мониторинг и координацию выполнения исследований в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МО,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внедрения результатов научных исследований и инноваций в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работу МО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282">
                <a:tc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4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принимает активное участие в процессе планирования образовательного процесса, координирует работу кафедр/курсов/модулей по вопросам лечебно-диагностической и научной деятельности совместно с руководителями кафедр/курсов/модулей,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организует подбор структурных подразделений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МО для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всех видов практического обучения в соответствии с учебным планом и контингентом обучающихся;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176">
                <a:tc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контролирует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совместно с проректором по клинической работе объем выполненной лечебно-консультативной работы работниками кафедр/курсов/модуля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836">
                <a:tc>
                  <a:txBody>
                    <a:bodyPr/>
                    <a:lstStyle/>
                    <a:p>
                      <a:pPr marL="12700" algn="just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4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Руководитель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осуществляет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подбор руководителей профессиональной практики, наставников в соответствии с требованиями и при согласовании с проректором по клинической работе </a:t>
                      </a:r>
                      <a:r>
                        <a:rPr lang="ru-RU" sz="1400" spc="5" dirty="0" smtClean="0">
                          <a:solidFill>
                            <a:srgbClr val="002060"/>
                          </a:solidFill>
                          <a:effectLst/>
                        </a:rPr>
                        <a:t>ОВПМО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осуществляет постоянный контроль за работой общих и непосредственных руководителей, наставников практики по выполнению программ практического обучения ***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4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458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3411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2400" b="1" dirty="0">
                <a:solidFill>
                  <a:srgbClr val="C00000"/>
                </a:solidFill>
              </a:rPr>
              <a:t>Требования к университетским больницам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800" y="41659"/>
            <a:ext cx="158750" cy="3411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34626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05781"/>
              </p:ext>
            </p:extLst>
          </p:nvPr>
        </p:nvGraphicFramePr>
        <p:xfrm>
          <a:off x="109184" y="382779"/>
          <a:ext cx="11901100" cy="6171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719"/>
                <a:gridCol w="11209283"/>
                <a:gridCol w="391098"/>
              </a:tblGrid>
              <a:tr h="46070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</a:rPr>
                        <a:t>Права и ответственность сотрудников </a:t>
                      </a:r>
                      <a:r>
                        <a:rPr lang="kk-KZ" sz="2000">
                          <a:solidFill>
                            <a:srgbClr val="002060"/>
                          </a:solidFill>
                          <a:effectLst/>
                        </a:rPr>
                        <a:t>университетской </a:t>
                      </a:r>
                      <a:r>
                        <a:rPr lang="kk-KZ" sz="2000" smtClean="0">
                          <a:solidFill>
                            <a:srgbClr val="002060"/>
                          </a:solidFill>
                          <a:effectLst/>
                        </a:rPr>
                        <a:t>больницы и </a:t>
                      </a:r>
                      <a:r>
                        <a:rPr lang="kk-KZ" sz="2000" smtClean="0">
                          <a:solidFill>
                            <a:srgbClr val="002060"/>
                          </a:solidFill>
                          <a:effectLst/>
                        </a:rPr>
                        <a:t>персонала ОООЗ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282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Заведующие отделениями, врачи и другие квалифицированные работники МО, имеющие высшую или первую квалификационную категорию и/или ученую степень или ученое звание, оказывают консультативную помощь, участвуют в клинической подготовке обучающихся по профильной дисциплине, в том числе осуществляют руководство студентами, интернами, врачами-резидентами в качестве наставников в освоении ими практических компетенций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32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Старшие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медсестры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отделений,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медсестры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,  имеющие высшую или первую квалификационную категорию и/или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медсестры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академического/прикладного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</a:rPr>
                        <a:t>бакалавриата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, оказывают консультативную помощь и осуществляют руководство в качестве наставников, руководителей практики студентов программ прикладного и академического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</a:rPr>
                        <a:t>бакалавриата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в освоении ими практических компетенций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29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МО, заведующие отделениями, врачи и другие квалифицированные работники МО одновременно являются сотрудниками ОВПМО, занимая должности ППС клинических кафедр, административно-управленческого состава в соответствии с уровнем имеющейся квалификации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623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Заведующие отделениями, врачи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 наряду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 лечебно-диагностической деятельностью участвуют в образовательной и научно-исследовательской работах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836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Преподаватели клинических кафедр </a:t>
                      </a:r>
                      <a:r>
                        <a:rPr lang="ru-RU" sz="1400" u="none" strike="noStrike" spc="0" dirty="0" smtClean="0">
                          <a:solidFill>
                            <a:srgbClr val="002060"/>
                          </a:solidFill>
                          <a:effectLst/>
                        </a:rPr>
                        <a:t>ОВПМО, </a:t>
                      </a:r>
                      <a:r>
                        <a:rPr lang="ru-RU" sz="1400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размещенных на </a:t>
                      </a:r>
                      <a:r>
                        <a:rPr lang="ru-RU" sz="1400" u="none" strike="noStrike" spc="0">
                          <a:solidFill>
                            <a:srgbClr val="002060"/>
                          </a:solidFill>
                          <a:effectLst/>
                        </a:rPr>
                        <a:t>базе </a:t>
                      </a:r>
                      <a:r>
                        <a:rPr lang="ru-RU" sz="1400" u="none" strike="noStrike" spc="0" smtClean="0">
                          <a:solidFill>
                            <a:srgbClr val="002060"/>
                          </a:solidFill>
                          <a:effectLst/>
                        </a:rPr>
                        <a:t>МО, </a:t>
                      </a:r>
                      <a:r>
                        <a:rPr lang="ru-RU" sz="1400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зарегистрированы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 портале «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СУР»</a:t>
                      </a:r>
                      <a:r>
                        <a:rPr lang="ru-RU" sz="1400" u="none" strike="noStrike" spc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в качестве совместителей по профилю или путём создания отдельного домена внештатных сотрудников), им присвоены  логин и пароль для доступа к Комплексной медицинской информационной системе организации с целью осуществления лечебно-диагностической деятельности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70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4. 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</a:rPr>
                        <a:t>У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слови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</a:rPr>
                        <a:t>я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для клинической подготовки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878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предоставлены </a:t>
                      </a:r>
                      <a:r>
                        <a:rPr lang="ru-RU" sz="1400" u="none" strike="noStrike" spc="0" dirty="0" smtClean="0">
                          <a:solidFill>
                            <a:srgbClr val="002060"/>
                          </a:solidFill>
                          <a:effectLst/>
                        </a:rPr>
                        <a:t>ОВПМО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учебные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помещения - лекционные аудитории, учебные комнаты, лаборатории,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</a:rPr>
                        <a:t>симуляционные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классы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176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предоставлены </a:t>
                      </a:r>
                      <a:r>
                        <a:rPr lang="ru-RU" sz="1400" u="none" strike="noStrike" spc="0" dirty="0" smtClean="0">
                          <a:solidFill>
                            <a:srgbClr val="002060"/>
                          </a:solidFill>
                          <a:effectLst/>
                        </a:rPr>
                        <a:t>ОВПМО 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</a:rPr>
                        <a:t>вспомогательны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е помещения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(раздевалка для обучающихся, лаборантские комнаты, условия для питания)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176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предоставлен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научно-педагогическим кадрам и обучающимся </a:t>
                      </a:r>
                      <a:r>
                        <a:rPr lang="ru-RU" sz="1400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о</a:t>
                      </a:r>
                      <a:r>
                        <a:rPr lang="ru-RU" sz="1400" spc="5" dirty="0">
                          <a:solidFill>
                            <a:srgbClr val="002060"/>
                          </a:solidFill>
                          <a:effectLst/>
                        </a:rPr>
                        <a:t>рганизации высшего и (или) послевузовского медицинского образования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доступ к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</a:rPr>
                        <a:t>интернету 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389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обеспечен допуск научно-педагогических кадров, специалистов клинических кафедр и обучающихся ОООЗ к осуществлению образовательного, научного, лечебно-диагностического процесса консультативной работы в МО, в том числе в специализированные отделения МО, в соответствии с потребностями образовательного и лечебного процессов и порядком, установленным внутренними организационно-распорядительными документами МО, за исключением случаев, когда допуск обучающихся к лечебному процессу не допускается действующим законодательством и/или требованиями пациентов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282">
                <a:tc>
                  <a:txBody>
                    <a:bodyPr/>
                    <a:lstStyle/>
                    <a:p>
                      <a:pPr marL="127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Медицинской организацией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предоставлен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научно-педагогическим кадрам и обучающимся </a:t>
                      </a:r>
                      <a:r>
                        <a:rPr lang="ru-RU" sz="1400" u="none" strike="noStrike" spc="0" dirty="0" smtClean="0">
                          <a:solidFill>
                            <a:srgbClr val="002060"/>
                          </a:solidFill>
                          <a:effectLst/>
                        </a:rPr>
                        <a:t>ОВПМО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доступ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 медицинской документации, статистическим данным и архивным документам, с соблюдением условий конфиденциальности, предусмотренных действующим законодательством в отношении информации о физических лицах (пациентах) 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" marR="2258" marT="2258" marB="2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81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9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для разработки проектов НПА и стандартов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5127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722663"/>
            <a:ext cx="12192000" cy="6132339"/>
            <a:chOff x="0" y="722663"/>
            <a:chExt cx="12192000" cy="6132339"/>
          </a:xfrm>
        </p:grpSpPr>
        <p:sp>
          <p:nvSpPr>
            <p:cNvPr id="8" name="Полилиния 7"/>
            <p:cNvSpPr/>
            <p:nvPr/>
          </p:nvSpPr>
          <p:spPr>
            <a:xfrm>
              <a:off x="2304005" y="1767214"/>
              <a:ext cx="9887016" cy="1453779"/>
            </a:xfrm>
            <a:custGeom>
              <a:avLst/>
              <a:gdLst>
                <a:gd name="connsiteX0" fmla="*/ 0 w 9887016"/>
                <a:gd name="connsiteY0" fmla="*/ 0 h 1453779"/>
                <a:gd name="connsiteX1" fmla="*/ 9887016 w 9887016"/>
                <a:gd name="connsiteY1" fmla="*/ 0 h 1453779"/>
                <a:gd name="connsiteX2" fmla="*/ 9887016 w 9887016"/>
                <a:gd name="connsiteY2" fmla="*/ 1453779 h 1453779"/>
                <a:gd name="connsiteX3" fmla="*/ 0 w 9887016"/>
                <a:gd name="connsiteY3" fmla="*/ 1453779 h 1453779"/>
                <a:gd name="connsiteX4" fmla="*/ 0 w 9887016"/>
                <a:gd name="connsiteY4" fmla="*/ 0 h 145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7016" h="1453779">
                  <a:moveTo>
                    <a:pt x="0" y="0"/>
                  </a:moveTo>
                  <a:lnTo>
                    <a:pt x="9887016" y="0"/>
                  </a:lnTo>
                  <a:lnTo>
                    <a:pt x="9887016" y="1453779"/>
                  </a:lnTo>
                  <a:lnTo>
                    <a:pt x="0" y="14537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Клиника организации образования в области здравоохранения (КОООЗ) </a:t>
              </a:r>
              <a:r>
                <a:rPr lang="ru-RU" sz="1800" b="0" kern="1200" dirty="0" smtClean="0">
                  <a:solidFill>
                    <a:srgbClr val="002060"/>
                  </a:solidFill>
                </a:rPr>
                <a:t>– </a:t>
              </a:r>
              <a:r>
                <a:rPr lang="ru-RU" sz="1800" b="1" u="sng" kern="1200" dirty="0" smtClean="0">
                  <a:solidFill>
                    <a:srgbClr val="002060"/>
                  </a:solidFill>
                </a:rPr>
                <a:t>структурное подразделение </a:t>
              </a:r>
              <a:r>
                <a:rPr lang="ru-RU" sz="1800" b="0" u="none" kern="1200" dirty="0" smtClean="0">
                  <a:solidFill>
                    <a:srgbClr val="002060"/>
                  </a:solidFill>
                </a:rPr>
                <a:t>организации образования </a:t>
              </a:r>
              <a:r>
                <a:rPr lang="ru-RU" sz="1800" b="1" u="sng" kern="1200" dirty="0" smtClean="0">
                  <a:solidFill>
                    <a:srgbClr val="002060"/>
                  </a:solidFill>
                </a:rPr>
                <a:t>или организация здравоохранения</a:t>
              </a:r>
              <a:r>
                <a:rPr lang="ru-RU" sz="1800" b="0" u="none" kern="1200" dirty="0" smtClean="0">
                  <a:solidFill>
                    <a:srgbClr val="002060"/>
                  </a:solidFill>
                </a:rPr>
                <a:t>, на базе которой реализуются образовательные программы </a:t>
              </a:r>
              <a:r>
                <a:rPr lang="ru-RU" sz="1800" b="1" u="sng" kern="1200" dirty="0" smtClean="0">
                  <a:solidFill>
                    <a:srgbClr val="002060"/>
                  </a:solidFill>
                </a:rPr>
                <a:t>технического и профессионального, </a:t>
              </a:r>
              <a:r>
                <a:rPr lang="ru-RU" sz="1800" b="1" u="sng" kern="1200" dirty="0" err="1" smtClean="0">
                  <a:solidFill>
                    <a:srgbClr val="002060"/>
                  </a:solidFill>
                </a:rPr>
                <a:t>послесреднего</a:t>
              </a:r>
              <a:r>
                <a:rPr lang="ru-RU" sz="1800" b="1" u="sng" kern="1200" dirty="0" smtClean="0">
                  <a:solidFill>
                    <a:srgbClr val="002060"/>
                  </a:solidFill>
                </a:rPr>
                <a:t>, высшего и послевузовского медицинского образования </a:t>
              </a:r>
              <a:r>
                <a:rPr lang="ru-RU" sz="1800" b="0" kern="1200" dirty="0" smtClean="0">
                  <a:solidFill>
                    <a:srgbClr val="002060"/>
                  </a:solidFill>
                </a:rPr>
                <a:t>на основе современных достижений науки и практики</a:t>
              </a:r>
              <a:endParaRPr lang="ru-RU" sz="1800" b="0" kern="1200" dirty="0">
                <a:solidFill>
                  <a:srgbClr val="002060"/>
                </a:solidFill>
              </a:endParaRPr>
            </a:p>
          </p:txBody>
        </p:sp>
        <p:sp>
          <p:nvSpPr>
            <p:cNvPr id="3" name="Прямая соединительная линия 2"/>
            <p:cNvSpPr/>
            <p:nvPr/>
          </p:nvSpPr>
          <p:spPr>
            <a:xfrm>
              <a:off x="0" y="722663"/>
              <a:ext cx="12192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0" y="722663"/>
              <a:ext cx="2125053" cy="6132339"/>
            </a:xfrm>
            <a:custGeom>
              <a:avLst/>
              <a:gdLst>
                <a:gd name="connsiteX0" fmla="*/ 0 w 2125054"/>
                <a:gd name="connsiteY0" fmla="*/ 0 h 6132339"/>
                <a:gd name="connsiteX1" fmla="*/ 2125054 w 2125054"/>
                <a:gd name="connsiteY1" fmla="*/ 0 h 6132339"/>
                <a:gd name="connsiteX2" fmla="*/ 2125054 w 2125054"/>
                <a:gd name="connsiteY2" fmla="*/ 6132339 h 6132339"/>
                <a:gd name="connsiteX3" fmla="*/ 0 w 2125054"/>
                <a:gd name="connsiteY3" fmla="*/ 6132339 h 6132339"/>
                <a:gd name="connsiteX4" fmla="*/ 0 w 2125054"/>
                <a:gd name="connsiteY4" fmla="*/ 0 h 613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5054" h="6132339">
                  <a:moveTo>
                    <a:pt x="0" y="0"/>
                  </a:moveTo>
                  <a:lnTo>
                    <a:pt x="2125054" y="0"/>
                  </a:lnTo>
                  <a:lnTo>
                    <a:pt x="2125054" y="6132339"/>
                  </a:lnTo>
                  <a:lnTo>
                    <a:pt x="0" y="61323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6200" rIns="0" bIns="76200" numCol="1" spcCol="1270" anchor="t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C00000"/>
                  </a:solidFill>
                </a:rPr>
                <a:t>Проект Кодекса РК «О здоровье народа и системе здравоохранения»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C00000"/>
                  </a:solidFill>
                </a:rPr>
                <a:t>(Статья 1)</a:t>
              </a:r>
              <a:endParaRPr lang="ru-RU" sz="2000" b="1" kern="1200" dirty="0">
                <a:solidFill>
                  <a:srgbClr val="C00000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304005" y="729170"/>
              <a:ext cx="9887995" cy="936940"/>
            </a:xfrm>
            <a:custGeom>
              <a:avLst/>
              <a:gdLst>
                <a:gd name="connsiteX0" fmla="*/ 0 w 9365099"/>
                <a:gd name="connsiteY0" fmla="*/ 0 h 936940"/>
                <a:gd name="connsiteX1" fmla="*/ 9365099 w 9365099"/>
                <a:gd name="connsiteY1" fmla="*/ 0 h 936940"/>
                <a:gd name="connsiteX2" fmla="*/ 9365099 w 9365099"/>
                <a:gd name="connsiteY2" fmla="*/ 936940 h 936940"/>
                <a:gd name="connsiteX3" fmla="*/ 0 w 9365099"/>
                <a:gd name="connsiteY3" fmla="*/ 936940 h 936940"/>
                <a:gd name="connsiteX4" fmla="*/ 0 w 9365099"/>
                <a:gd name="connsiteY4" fmla="*/ 0 h 93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5099" h="936940">
                  <a:moveTo>
                    <a:pt x="0" y="0"/>
                  </a:moveTo>
                  <a:lnTo>
                    <a:pt x="9365099" y="0"/>
                  </a:lnTo>
                  <a:lnTo>
                    <a:pt x="9365099" y="936940"/>
                  </a:lnTo>
                  <a:lnTo>
                    <a:pt x="0" y="9369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Клиническая база(КБ) </a:t>
              </a:r>
              <a:r>
                <a:rPr lang="ru-RU" sz="1800" b="0" kern="1200" dirty="0" smtClean="0">
                  <a:solidFill>
                    <a:srgbClr val="002060"/>
                  </a:solidFill>
                </a:rPr>
                <a:t>– </a:t>
              </a:r>
              <a:r>
                <a:rPr lang="ru-RU" sz="1800" b="1" u="sng" kern="1200" dirty="0" smtClean="0">
                  <a:solidFill>
                    <a:srgbClr val="002060"/>
                  </a:solidFill>
                </a:rPr>
                <a:t>организация здравоохранения</a:t>
              </a:r>
              <a:r>
                <a:rPr lang="ru-RU" sz="1800" b="0" kern="1200" dirty="0" smtClean="0">
                  <a:solidFill>
                    <a:srgbClr val="002060"/>
                  </a:solidFill>
                </a:rPr>
                <a:t>, которая используется организацией образования для подготовки и повышения квалификации кадров в области здравоохранения </a:t>
              </a:r>
              <a:r>
                <a:rPr lang="ru-RU" sz="1800" b="1" u="sng" kern="1200" dirty="0" smtClean="0">
                  <a:solidFill>
                    <a:srgbClr val="002060"/>
                  </a:solidFill>
                </a:rPr>
                <a:t>по договору о совместной деятельности</a:t>
              </a:r>
              <a:endParaRPr lang="ru-RU" sz="1800" b="1" u="sng" kern="1200" dirty="0">
                <a:solidFill>
                  <a:srgbClr val="002060"/>
                </a:solidFill>
              </a:endParaRPr>
            </a:p>
          </p:txBody>
        </p:sp>
        <p:sp>
          <p:nvSpPr>
            <p:cNvPr id="7" name="Прямая соединительная линия 6"/>
            <p:cNvSpPr/>
            <p:nvPr/>
          </p:nvSpPr>
          <p:spPr>
            <a:xfrm>
              <a:off x="2393076" y="1826829"/>
              <a:ext cx="9544049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рямая соединительная линия 8"/>
            <p:cNvSpPr/>
            <p:nvPr/>
          </p:nvSpPr>
          <p:spPr>
            <a:xfrm>
              <a:off x="2361544" y="3362888"/>
              <a:ext cx="9544049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2304005" y="3329563"/>
              <a:ext cx="9723020" cy="2034553"/>
            </a:xfrm>
            <a:custGeom>
              <a:avLst/>
              <a:gdLst>
                <a:gd name="connsiteX0" fmla="*/ 0 w 9365099"/>
                <a:gd name="connsiteY0" fmla="*/ 0 h 2034553"/>
                <a:gd name="connsiteX1" fmla="*/ 9365099 w 9365099"/>
                <a:gd name="connsiteY1" fmla="*/ 0 h 2034553"/>
                <a:gd name="connsiteX2" fmla="*/ 9365099 w 9365099"/>
                <a:gd name="connsiteY2" fmla="*/ 2034553 h 2034553"/>
                <a:gd name="connsiteX3" fmla="*/ 0 w 9365099"/>
                <a:gd name="connsiteY3" fmla="*/ 2034553 h 2034553"/>
                <a:gd name="connsiteX4" fmla="*/ 0 w 9365099"/>
                <a:gd name="connsiteY4" fmla="*/ 0 h 2034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5099" h="2034553">
                  <a:moveTo>
                    <a:pt x="0" y="0"/>
                  </a:moveTo>
                  <a:lnTo>
                    <a:pt x="9365099" y="0"/>
                  </a:lnTo>
                  <a:lnTo>
                    <a:pt x="9365099" y="2034553"/>
                  </a:lnTo>
                  <a:lnTo>
                    <a:pt x="0" y="20345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Университетская больница (УБ) </a:t>
              </a:r>
              <a:r>
                <a:rPr lang="ru-RU" sz="1800" b="0" kern="1200" dirty="0" smtClean="0">
                  <a:solidFill>
                    <a:srgbClr val="002060"/>
                  </a:solidFill>
                </a:rPr>
                <a:t>– </a:t>
              </a:r>
              <a:r>
                <a:rPr lang="ru-RU" sz="1800" b="1" u="sng" kern="1200" dirty="0" smtClean="0">
                  <a:solidFill>
                    <a:srgbClr val="002060"/>
                  </a:solidFill>
                </a:rPr>
                <a:t>многопрофильное лечебно-профилактическое структурное подразделение</a:t>
              </a:r>
              <a:r>
                <a:rPr lang="ru-RU" sz="1800" b="0" kern="1200" dirty="0" smtClean="0">
                  <a:solidFill>
                    <a:srgbClr val="002060"/>
                  </a:solidFill>
                </a:rPr>
                <a:t> организации высшего и послевузовского образования или </a:t>
              </a:r>
              <a:r>
                <a:rPr lang="ru-RU" sz="1800" b="1" u="sng" kern="1200" dirty="0" smtClean="0">
                  <a:solidFill>
                    <a:srgbClr val="002060"/>
                  </a:solidFill>
                </a:rPr>
                <a:t>многопрофильная лечебно-профилактическая организация</a:t>
              </a:r>
              <a:r>
                <a:rPr lang="ru-RU" sz="1800" b="0" kern="1200" dirty="0" smtClean="0">
                  <a:solidFill>
                    <a:srgbClr val="002060"/>
                  </a:solidFill>
                </a:rPr>
                <a:t>, предоставляющая </a:t>
              </a:r>
              <a:r>
                <a:rPr lang="ru-RU" sz="1800" b="1" u="sng" kern="1200" dirty="0" smtClean="0">
                  <a:solidFill>
                    <a:srgbClr val="002060"/>
                  </a:solidFill>
                </a:rPr>
                <a:t>не менее двух третей тарифных ставок (окладов) штатного расписания врачей и медицинских сестер расширен-ной практики профессорско-преподавательскому составу </a:t>
              </a:r>
              <a:r>
                <a:rPr lang="ru-RU" sz="1800" b="0" kern="1200" dirty="0" smtClean="0">
                  <a:solidFill>
                    <a:srgbClr val="002060"/>
                  </a:solidFill>
                </a:rPr>
                <a:t>организации образования, на базе которой реализуются образовательные программы высшего и послевузовского медицинского образования на основе современных достижений науки и практики</a:t>
              </a:r>
              <a:endParaRPr lang="ru-RU" sz="1800" b="0" kern="1200" dirty="0">
                <a:solidFill>
                  <a:srgbClr val="002060"/>
                </a:solidFill>
              </a:endParaRPr>
            </a:p>
          </p:txBody>
        </p:sp>
        <p:sp>
          <p:nvSpPr>
            <p:cNvPr id="14" name="Прямая соединительная линия 13"/>
            <p:cNvSpPr/>
            <p:nvPr/>
          </p:nvSpPr>
          <p:spPr>
            <a:xfrm>
              <a:off x="2408842" y="5403949"/>
              <a:ext cx="9544049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2304005" y="5363124"/>
              <a:ext cx="9887016" cy="1273409"/>
            </a:xfrm>
            <a:custGeom>
              <a:avLst/>
              <a:gdLst>
                <a:gd name="connsiteX0" fmla="*/ 0 w 9365099"/>
                <a:gd name="connsiteY0" fmla="*/ 0 h 1273409"/>
                <a:gd name="connsiteX1" fmla="*/ 9365099 w 9365099"/>
                <a:gd name="connsiteY1" fmla="*/ 0 h 1273409"/>
                <a:gd name="connsiteX2" fmla="*/ 9365099 w 9365099"/>
                <a:gd name="connsiteY2" fmla="*/ 1273409 h 1273409"/>
                <a:gd name="connsiteX3" fmla="*/ 0 w 9365099"/>
                <a:gd name="connsiteY3" fmla="*/ 1273409 h 1273409"/>
                <a:gd name="connsiteX4" fmla="*/ 0 w 9365099"/>
                <a:gd name="connsiteY4" fmla="*/ 0 h 127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5099" h="1273409">
                  <a:moveTo>
                    <a:pt x="0" y="0"/>
                  </a:moveTo>
                  <a:lnTo>
                    <a:pt x="9365099" y="0"/>
                  </a:lnTo>
                  <a:lnTo>
                    <a:pt x="9365099" y="1273409"/>
                  </a:lnTo>
                  <a:lnTo>
                    <a:pt x="0" y="127340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База резидентуры (БР) </a:t>
              </a:r>
              <a:r>
                <a:rPr lang="ru-RU" sz="1800" b="0" kern="1200" dirty="0" smtClean="0">
                  <a:solidFill>
                    <a:srgbClr val="002060"/>
                  </a:solidFill>
                </a:rPr>
                <a:t>– </a:t>
              </a:r>
              <a:r>
                <a:rPr lang="ru-RU" sz="1800" b="1" u="sng" kern="1200" dirty="0" smtClean="0">
                  <a:solidFill>
                    <a:srgbClr val="002060"/>
                  </a:solidFill>
                </a:rPr>
                <a:t>клиника организации образования в области здравоохранения, университетская больница, национальный центр, научный центр или научно-исследовательский институт</a:t>
              </a:r>
              <a:r>
                <a:rPr lang="ru-RU" sz="1800" b="0" kern="1200" dirty="0" smtClean="0">
                  <a:solidFill>
                    <a:srgbClr val="002060"/>
                  </a:solidFill>
                </a:rPr>
                <a:t>, </a:t>
              </a:r>
              <a:r>
                <a:rPr lang="ru-RU" sz="1800" b="1" u="sng" kern="1200" dirty="0" smtClean="0">
                  <a:solidFill>
                    <a:srgbClr val="002060"/>
                  </a:solidFill>
                </a:rPr>
                <a:t>аккредитованные </a:t>
              </a:r>
              <a:r>
                <a:rPr lang="ru-RU" sz="1800" b="0" kern="1200" dirty="0" smtClean="0">
                  <a:solidFill>
                    <a:srgbClr val="002060"/>
                  </a:solidFill>
                </a:rPr>
                <a:t>как медицинская организация, на базе которой реализуются программы резидентуры в порядке, установленном уполномоченным органом</a:t>
              </a:r>
              <a:endParaRPr lang="ru-RU" sz="1800" b="0" kern="1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32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3411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2400" b="1" dirty="0">
                <a:solidFill>
                  <a:srgbClr val="C00000"/>
                </a:solidFill>
              </a:rPr>
              <a:t>Требования к базам резидентуры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800" y="41659"/>
            <a:ext cx="158750" cy="3411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34626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12201"/>
              </p:ext>
            </p:extLst>
          </p:nvPr>
        </p:nvGraphicFramePr>
        <p:xfrm>
          <a:off x="125924" y="382779"/>
          <a:ext cx="11901101" cy="643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566"/>
                <a:gridCol w="11341289"/>
                <a:gridCol w="317246"/>
              </a:tblGrid>
              <a:tr h="107311">
                <a:tc gridSpan="3">
                  <a:txBody>
                    <a:bodyPr/>
                    <a:lstStyle/>
                    <a:p>
                      <a:pPr marL="12700" marR="806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1.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Статус и административные условия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89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МО имеет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аккредитацию в качестве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КОООЗ или УБ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ИЛИ является национальным центром или научным центром или научно-исследовательским институтом **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31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</a:rPr>
                        <a:t>В штатном расписании 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effectLst/>
                        </a:rPr>
                        <a:t>МО</a:t>
                      </a:r>
                      <a:r>
                        <a:rPr lang="ru-RU" sz="1600" spc="1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effectLst/>
                        </a:rPr>
                        <a:t>предусмотрены 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</a:rPr>
                        <a:t>рабочие места для врачей-резидентов 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68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Правовой основой обучения врача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</a:rPr>
                        <a:t>-резидента и привлечения к предоставлению услуг является: 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effectLst/>
                        </a:rPr>
                        <a:t>договор 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</a:rPr>
                        <a:t>об обучении заключаемый между 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effectLst/>
                        </a:rPr>
                        <a:t>ОВПМО, медицинской организацией и врачом-резидентом (в 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</a:rPr>
                        <a:t>национальных и (или) научных центрах, научно-исследовательских институтах, </a:t>
                      </a:r>
                      <a:r>
                        <a:rPr lang="ru-RU" sz="1600" spc="10" dirty="0" smtClean="0">
                          <a:solidFill>
                            <a:srgbClr val="C00000"/>
                          </a:solidFill>
                          <a:effectLst/>
                        </a:rPr>
                        <a:t>реализующих программы резидентуры 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effectLst/>
                        </a:rPr>
                        <a:t>– 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</a:rPr>
                        <a:t>договор об обучении заключаемый между национальным и (или) научным центром, научно-исследовательским институтом и 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effectLst/>
                        </a:rPr>
                        <a:t>врачом-резидентом) 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</a:rPr>
                        <a:t>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89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 организационной структуре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МО имеется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должностное лицо, осуществляющее контроль за обучающимися, осуществляющее деятельность по управлению качеством оказания медицинских услуг врачами-резидентами **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68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064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Руководство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МО обеспечивает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доступность для врачей-резидентов, информации о действующих процедурах организации. В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МО определены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уровни доступа персонала, в том числе врачей-резидентов, к конфиденциальной информации 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311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Условия для работы врачей-резидентов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89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Медицинская организация предоставляет (или обеспечивает) резидентам идентификационные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</a:rPr>
                        <a:t>бейджи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, необходимую защитную одежду, средства индивидуальной защиты и защитное оборудование (включая средства для радиационной безопасности) 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</a:rPr>
                        <a:t>На врача-резидента распространяются правила трудового распорядка, требования по безопасности и охране труда 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effectLst/>
                        </a:rPr>
                        <a:t>МО*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89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Медицинская организация проводит мониторинг рабочей нагрузки резидентов, оказывает психологическую поддержку резидентам для минимизации стресса и его контроля (антистрессовая комната, комната духовного уединения и другие) 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89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Проводится выборочный клинический аудит листов назначений, сделанных резидентами, в текущих и закрытых медицинских картах на предмет соблюдения процедур организации и безопасности пациента 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806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Врачи-резиденты участвуют в заседаниях комиссий, где проводится разбор клинических случаев 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167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3411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2400" b="1" dirty="0">
                <a:solidFill>
                  <a:srgbClr val="C00000"/>
                </a:solidFill>
              </a:rPr>
              <a:t>Требования к базам резидентуры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800" y="41659"/>
            <a:ext cx="158750" cy="3411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34626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319955"/>
              </p:ext>
            </p:extLst>
          </p:nvPr>
        </p:nvGraphicFramePr>
        <p:xfrm>
          <a:off x="125924" y="398545"/>
          <a:ext cx="11901101" cy="321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807"/>
                <a:gridCol w="11177752"/>
                <a:gridCol w="360542"/>
              </a:tblGrid>
              <a:tr h="107311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Условия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для клинической подготовки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Профиль клинической работы и коечный фонд медицинской организации соответствуют программам обучения и объему контингента обучающихся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*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2)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Обеспечивается возрастающая степень независимой ответственности врача-резидента по мере приобретения навыков, знаний и опыта 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3)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Администрация и медицинский персонал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МО несут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солидарную ответственность за организацию и качественную подготовку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врачей-резидентов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4)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 реже чем один раз в год проводится оценка работы врачей-резидентов, в соответствии с процедурами, утвержденными руководством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МО 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31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5)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Врачи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-резиденты старших курсов обучения выполняют роль наставников для интернов и врачей-резидентов младших курсов обучения *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0" marR="5260" marT="5260" marB="5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082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5997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Условия, которые от которых напрямую зависит успешность внедрения процедуры аккредитации МО на соответствие статусу  КБ, КОООЗ, УБ, БР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799" y="41659"/>
            <a:ext cx="116681" cy="5997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049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98745"/>
              </p:ext>
            </p:extLst>
          </p:nvPr>
        </p:nvGraphicFramePr>
        <p:xfrm>
          <a:off x="125924" y="719666"/>
          <a:ext cx="11901100" cy="592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1103"/>
                <a:gridCol w="578999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Требуемое  условие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Необходимые  действия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Создание заинтересованности для МО получать статус КБ, КОООЗ, УБ, БР: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Путем введения дополнительного коэффициента к тарифу за пролеченный случай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!!!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Министерству здравоохранения и ФОМС необходимо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уже в текущем году провести соответствующие расчеты и  предусмотреть выделение финансирования для внедрения данной процедуры с 2021 года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Обеспечить условия,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чтобы в период обучения на КБ, КОООЗ, УБ, БР «деньги, полученные за обучение следовали  за студентом/интерном/резидентом»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!!!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Предусмотреть в стоимости обучения восполнение затрат медицинских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организаций, связанных с нахождением на их базе обучающихся (оплата коммунальных услуг, расходных материалов и т.д.)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Закрепить 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за государственными МО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</a:rPr>
                        <a:t> определенного уровня обязательного требования иметь статус  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КБ (для районных больниц), КОООЗ (или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</a:rPr>
                        <a:t> КБ)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 и БР (областные и городские больницы и поликлиники)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!!!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Требуется политическая поддержка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Создание заинтересованности персонала КБ, КОООЗ, УБ, БР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вовлекаться в клиническую подготовку в качестве наставников,  руководителей практики и т.д.:</a:t>
                      </a:r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Предусмотреть при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разработке системы подтверждения сертификата специалиста по достижениям в НПР учет в качестве одного из вида активностей наставническую деятельность, руководство практикой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!!!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Предусмотреть данные нормы в соответствующем подзаконном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акте , разрабатывающемся в реализацию нового Кодекса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570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5997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kk-KZ" sz="2400" b="1" dirty="0" smtClean="0">
                <a:solidFill>
                  <a:srgbClr val="C00000"/>
                </a:solidFill>
              </a:rPr>
              <a:t>Проект решения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799" y="41659"/>
            <a:ext cx="116681" cy="5997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049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3434" y="1215158"/>
            <a:ext cx="101560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Медицинским ВУЗам, НИИ, НЦ </a:t>
            </a:r>
            <a:r>
              <a:rPr lang="ru-RU" sz="2400" b="1" dirty="0">
                <a:solidFill>
                  <a:srgbClr val="002060"/>
                </a:solidFill>
              </a:rPr>
              <a:t>в срок до 5 мая </a:t>
            </a:r>
            <a:r>
              <a:rPr lang="ru-RU" sz="2400" dirty="0">
                <a:solidFill>
                  <a:srgbClr val="002060"/>
                </a:solidFill>
              </a:rPr>
              <a:t>провести согласование и (или) представить предложения по доработке проектов НПА по аккредитации организаций здравоохранения, являющихся клиническими базами, клиниками организаций образования в области здравоохранения, университетским больницам, базами резидентуры</a:t>
            </a:r>
          </a:p>
        </p:txBody>
      </p:sp>
    </p:spTree>
    <p:extLst>
      <p:ext uri="{BB962C8B-B14F-4D97-AF65-F5344CB8AC3E}">
        <p14:creationId xmlns:p14="http://schemas.microsoft.com/office/powerpoint/2010/main" val="2690571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8" descr="Картинки по запросу watson ibm"/>
          <p:cNvSpPr>
            <a:spLocks noChangeAspect="1" noChangeArrowheads="1"/>
          </p:cNvSpPr>
          <p:nvPr/>
        </p:nvSpPr>
        <p:spPr bwMode="auto">
          <a:xfrm>
            <a:off x="207434" y="451290"/>
            <a:ext cx="406401" cy="25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845" tIns="54423" rIns="108845" bIns="54423" numCol="1" anchor="t" anchorCtr="0" compatLnSpc="1">
            <a:prstTxWarp prst="textNoShape">
              <a:avLst/>
            </a:prstTxWarp>
          </a:bodyPr>
          <a:lstStyle/>
          <a:p>
            <a:endParaRPr lang="ru-RU" sz="1900" dirty="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 flipH="1">
            <a:off x="7112003" y="2730541"/>
            <a:ext cx="97367" cy="12037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063" tIns="55532" rIns="111063" bIns="55532" anchor="ctr"/>
          <a:lstStyle/>
          <a:p>
            <a:endParaRPr lang="ru-RU" sz="1900" dirty="0"/>
          </a:p>
        </p:txBody>
      </p:sp>
      <p:sp>
        <p:nvSpPr>
          <p:cNvPr id="28" name="AutoShape 10"/>
          <p:cNvSpPr>
            <a:spLocks noChangeArrowheads="1"/>
          </p:cNvSpPr>
          <p:nvPr/>
        </p:nvSpPr>
        <p:spPr bwMode="auto">
          <a:xfrm flipH="1">
            <a:off x="10447866" y="2304587"/>
            <a:ext cx="95251" cy="119056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063" tIns="55532" rIns="111063" bIns="55532" anchor="ctr"/>
          <a:lstStyle/>
          <a:p>
            <a:endParaRPr lang="ru-RU" sz="1900" dirty="0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flipH="1">
            <a:off x="8337552" y="2304587"/>
            <a:ext cx="95250" cy="119056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063" tIns="55532" rIns="111063" bIns="55532" anchor="ctr"/>
          <a:lstStyle/>
          <a:p>
            <a:endParaRPr lang="ru-RU" sz="1900" dirty="0"/>
          </a:p>
        </p:txBody>
      </p:sp>
      <p:sp>
        <p:nvSpPr>
          <p:cNvPr id="2" name="TextBox 1"/>
          <p:cNvSpPr txBox="1"/>
          <p:nvPr/>
        </p:nvSpPr>
        <p:spPr>
          <a:xfrm>
            <a:off x="1384663" y="2730541"/>
            <a:ext cx="9257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32200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9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для разработки проектов НПА и стандартов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5127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646463"/>
            <a:ext cx="12192000" cy="6135336"/>
            <a:chOff x="0" y="646463"/>
            <a:chExt cx="12192000" cy="6135336"/>
          </a:xfrm>
        </p:grpSpPr>
        <p:sp>
          <p:nvSpPr>
            <p:cNvPr id="3" name="Прямая соединительная линия 2"/>
            <p:cNvSpPr/>
            <p:nvPr/>
          </p:nvSpPr>
          <p:spPr>
            <a:xfrm>
              <a:off x="0" y="646463"/>
              <a:ext cx="12192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0" y="649460"/>
              <a:ext cx="2286000" cy="6132339"/>
            </a:xfrm>
            <a:custGeom>
              <a:avLst/>
              <a:gdLst>
                <a:gd name="connsiteX0" fmla="*/ 0 w 2286000"/>
                <a:gd name="connsiteY0" fmla="*/ 0 h 6132339"/>
                <a:gd name="connsiteX1" fmla="*/ 2286000 w 2286000"/>
                <a:gd name="connsiteY1" fmla="*/ 0 h 6132339"/>
                <a:gd name="connsiteX2" fmla="*/ 2286000 w 2286000"/>
                <a:gd name="connsiteY2" fmla="*/ 6132339 h 6132339"/>
                <a:gd name="connsiteX3" fmla="*/ 0 w 2286000"/>
                <a:gd name="connsiteY3" fmla="*/ 6132339 h 6132339"/>
                <a:gd name="connsiteX4" fmla="*/ 0 w 2286000"/>
                <a:gd name="connsiteY4" fmla="*/ 0 h 613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00" h="6132339">
                  <a:moveTo>
                    <a:pt x="0" y="0"/>
                  </a:moveTo>
                  <a:lnTo>
                    <a:pt x="2286000" y="0"/>
                  </a:lnTo>
                  <a:lnTo>
                    <a:pt x="2286000" y="6132339"/>
                  </a:lnTo>
                  <a:lnTo>
                    <a:pt x="0" y="61323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6200" rIns="0" bIns="76200" numCol="1" spcCol="1270" anchor="t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C00000"/>
                  </a:solidFill>
                </a:rPr>
                <a:t>Проект Кодекса РК «О здоровье народа и системе здравоохранения»</a:t>
              </a:r>
              <a:endParaRPr lang="ru-RU" sz="2000" b="1" kern="1200" dirty="0">
                <a:solidFill>
                  <a:srgbClr val="C00000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468880" y="678694"/>
              <a:ext cx="9570720" cy="2638695"/>
            </a:xfrm>
            <a:custGeom>
              <a:avLst/>
              <a:gdLst>
                <a:gd name="connsiteX0" fmla="*/ 0 w 9570720"/>
                <a:gd name="connsiteY0" fmla="*/ 0 h 2638695"/>
                <a:gd name="connsiteX1" fmla="*/ 9570720 w 9570720"/>
                <a:gd name="connsiteY1" fmla="*/ 0 h 2638695"/>
                <a:gd name="connsiteX2" fmla="*/ 9570720 w 9570720"/>
                <a:gd name="connsiteY2" fmla="*/ 2638695 h 2638695"/>
                <a:gd name="connsiteX3" fmla="*/ 0 w 9570720"/>
                <a:gd name="connsiteY3" fmla="*/ 2638695 h 2638695"/>
                <a:gd name="connsiteX4" fmla="*/ 0 w 9570720"/>
                <a:gd name="connsiteY4" fmla="*/ 0 h 2638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720" h="2638695">
                  <a:moveTo>
                    <a:pt x="0" y="0"/>
                  </a:moveTo>
                  <a:lnTo>
                    <a:pt x="9570720" y="0"/>
                  </a:lnTo>
                  <a:lnTo>
                    <a:pt x="9570720" y="2638695"/>
                  </a:lnTo>
                  <a:lnTo>
                    <a:pt x="0" y="26386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>
                  <a:solidFill>
                    <a:srgbClr val="C00000"/>
                  </a:solidFill>
                </a:rPr>
                <a:t>Статья 25. Аккредитация в области здравоохранения</a:t>
              </a:r>
            </a:p>
            <a:p>
              <a:pPr lvl="0" algn="l" defTabSz="889000">
                <a:spcBef>
                  <a:spcPct val="0"/>
                </a:spcBef>
                <a:spcAft>
                  <a:spcPts val="600"/>
                </a:spcAft>
              </a:pPr>
              <a:r>
                <a:rPr lang="ru-RU" sz="2000" b="1" kern="1200" dirty="0" smtClean="0">
                  <a:solidFill>
                    <a:srgbClr val="002060"/>
                  </a:solidFill>
                </a:rPr>
                <a:t>5</a:t>
              </a:r>
              <a:r>
                <a:rPr lang="ru-RU" sz="2000" kern="1200" dirty="0" smtClean="0">
                  <a:solidFill>
                    <a:srgbClr val="002060"/>
                  </a:solidFill>
                </a:rPr>
                <a:t>. Аккредитация медицинских организаций (МО) проводится за счет средств МО и является инструментом материального и нематериального стимулирования МО.</a:t>
              </a:r>
            </a:p>
            <a:p>
              <a:pPr lvl="0" algn="l" defTabSz="889000">
                <a:spcBef>
                  <a:spcPct val="0"/>
                </a:spcBef>
                <a:spcAft>
                  <a:spcPts val="600"/>
                </a:spcAft>
              </a:pPr>
              <a:r>
                <a:rPr lang="ru-RU" sz="2000" b="1" u="sng" kern="1200" dirty="0" smtClean="0">
                  <a:solidFill>
                    <a:srgbClr val="002060"/>
                  </a:solidFill>
                </a:rPr>
                <a:t>Аккредитация МО </a:t>
              </a:r>
              <a:r>
                <a:rPr lang="ru-RU" sz="2000" kern="1200" dirty="0" smtClean="0">
                  <a:solidFill>
                    <a:srgbClr val="002060"/>
                  </a:solidFill>
                </a:rPr>
                <a:t>проводится на основе внешней комплексной оценки на соответствие стандартам аккредитации, утверждаемым уполномоченным органом, </a:t>
              </a:r>
              <a:r>
                <a:rPr lang="ru-RU" sz="2000" u="sng" kern="1200" dirty="0" smtClean="0">
                  <a:solidFill>
                    <a:srgbClr val="002060"/>
                  </a:solidFill>
                </a:rPr>
                <a:t>и </a:t>
              </a:r>
              <a:r>
                <a:rPr lang="ru-RU" sz="2000" b="1" u="sng" kern="1200" dirty="0" smtClean="0">
                  <a:solidFill>
                    <a:srgbClr val="002060"/>
                  </a:solidFill>
                </a:rPr>
                <a:t>учитывается при </a:t>
              </a:r>
              <a:r>
                <a:rPr lang="ru-RU" sz="2000" kern="1200" dirty="0" smtClean="0">
                  <a:solidFill>
                    <a:srgbClr val="002060"/>
                  </a:solidFill>
                </a:rPr>
                <a:t>размещении объемов медицинских услуг на оказание ГОБМП и (или) медицинской помощи в системе ОСМС </a:t>
              </a:r>
              <a:r>
                <a:rPr lang="ru-RU" sz="2000" b="1" u="sng" kern="1200" dirty="0" smtClean="0">
                  <a:solidFill>
                    <a:srgbClr val="002060"/>
                  </a:solidFill>
                </a:rPr>
                <a:t>при выделении государственного заказа на подготовку и повышение квалификации  кадров в области здравоохранения по клиническим специальностям в высших колледжах и организациях высшего и (или) послевузовского медицинского образования.</a:t>
              </a:r>
              <a:endParaRPr lang="ru-RU" sz="2000" b="1" u="sng" kern="1200" dirty="0">
                <a:solidFill>
                  <a:srgbClr val="002060"/>
                </a:solidFill>
              </a:endParaRPr>
            </a:p>
          </p:txBody>
        </p:sp>
        <p:sp>
          <p:nvSpPr>
            <p:cNvPr id="7" name="Прямая соединительная линия 6"/>
            <p:cNvSpPr/>
            <p:nvPr/>
          </p:nvSpPr>
          <p:spPr>
            <a:xfrm>
              <a:off x="2286000" y="4030385"/>
              <a:ext cx="9753600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2468880" y="4083269"/>
              <a:ext cx="9570720" cy="2620293"/>
            </a:xfrm>
            <a:custGeom>
              <a:avLst/>
              <a:gdLst>
                <a:gd name="connsiteX0" fmla="*/ 0 w 9570720"/>
                <a:gd name="connsiteY0" fmla="*/ 0 h 2990741"/>
                <a:gd name="connsiteX1" fmla="*/ 9570720 w 9570720"/>
                <a:gd name="connsiteY1" fmla="*/ 0 h 2990741"/>
                <a:gd name="connsiteX2" fmla="*/ 9570720 w 9570720"/>
                <a:gd name="connsiteY2" fmla="*/ 2990741 h 2990741"/>
                <a:gd name="connsiteX3" fmla="*/ 0 w 9570720"/>
                <a:gd name="connsiteY3" fmla="*/ 2990741 h 2990741"/>
                <a:gd name="connsiteX4" fmla="*/ 0 w 9570720"/>
                <a:gd name="connsiteY4" fmla="*/ 0 h 2990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720" h="2990741">
                  <a:moveTo>
                    <a:pt x="0" y="0"/>
                  </a:moveTo>
                  <a:lnTo>
                    <a:pt x="9570720" y="0"/>
                  </a:lnTo>
                  <a:lnTo>
                    <a:pt x="9570720" y="2990741"/>
                  </a:lnTo>
                  <a:lnTo>
                    <a:pt x="0" y="29907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>
                  <a:solidFill>
                    <a:srgbClr val="C00000"/>
                  </a:solidFill>
                </a:rPr>
                <a:t>Статья 220. Субъекты образовательной деятельности в области здравоохранения и условия ее осуществления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4. Научно-практическими базами организаций образования в области здравоохранения по медицинским специальностям являются</a:t>
              </a:r>
              <a:r>
                <a:rPr lang="ru-RU" sz="2000" b="1" u="sng" kern="1200" dirty="0" smtClean="0">
                  <a:solidFill>
                    <a:srgbClr val="002060"/>
                  </a:solidFill>
                </a:rPr>
                <a:t> КБ, КОООЗ, УБ, БР</a:t>
              </a:r>
              <a:r>
                <a:rPr lang="ru-RU" sz="2000" u="sng" kern="1200" dirty="0" smtClean="0">
                  <a:solidFill>
                    <a:srgbClr val="002060"/>
                  </a:solidFill>
                </a:rPr>
                <a:t>.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…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u="sng" kern="1200" dirty="0" smtClean="0">
                  <a:solidFill>
                    <a:srgbClr val="002060"/>
                  </a:solidFill>
                </a:rPr>
                <a:t>КБ, КОООЗ, УБ, БР</a:t>
              </a:r>
              <a:r>
                <a:rPr lang="ru-RU" sz="2000" b="1" u="sng" strike="noStrike" kern="1200" dirty="0" smtClean="0">
                  <a:solidFill>
                    <a:srgbClr val="002060"/>
                  </a:solidFill>
                </a:rPr>
                <a:t> подлежат процедуре аккредитации, установленной пунктом 2 статьи 25 настоящего Кодекса, в целях признания соответствия оказываемых медицинских услуг установленным требованиям и стандартам в области здравоохранения, а также требованиям, предъявляемым к </a:t>
              </a:r>
              <a:r>
                <a:rPr lang="ru-RU" sz="2000" b="1" u="sng" kern="1200" dirty="0" smtClean="0">
                  <a:solidFill>
                    <a:srgbClr val="002060"/>
                  </a:solidFill>
                </a:rPr>
                <a:t>КБ, КОООЗ, УБ, БР</a:t>
              </a:r>
              <a:r>
                <a:rPr lang="ru-RU" sz="2000" b="1" u="sng" strike="noStrike" kern="1200" dirty="0" smtClean="0">
                  <a:solidFill>
                    <a:srgbClr val="002060"/>
                  </a:solidFill>
                </a:rPr>
                <a:t>.</a:t>
              </a:r>
              <a:endParaRPr lang="ru-RU" sz="2000" b="1" u="sng" strike="noStrike" kern="1200" dirty="0">
                <a:solidFill>
                  <a:srgbClr val="002060"/>
                </a:solidFill>
              </a:endParaRPr>
            </a:p>
          </p:txBody>
        </p:sp>
        <p:sp>
          <p:nvSpPr>
            <p:cNvPr id="9" name="Прямая соединительная линия 8"/>
            <p:cNvSpPr/>
            <p:nvPr/>
          </p:nvSpPr>
          <p:spPr>
            <a:xfrm>
              <a:off x="2286000" y="6742222"/>
              <a:ext cx="9753600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6527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9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для разработки проектов НПА и стандартов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5127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18997461"/>
              </p:ext>
            </p:extLst>
          </p:nvPr>
        </p:nvGraphicFramePr>
        <p:xfrm>
          <a:off x="0" y="643466"/>
          <a:ext cx="1219200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179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7203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НПА, в которые требуется внести изменения и дополнения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7203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7254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ru-RU" dirty="0">
                <a:solidFill>
                  <a:srgbClr val="002060"/>
                </a:solidFill>
              </a:rPr>
              <a:t>проект приказа МЗ РК «Об утверждении правил аккредитации в области здравоохранения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kk-KZ" dirty="0" smtClean="0">
                <a:solidFill>
                  <a:srgbClr val="002060"/>
                </a:solidFill>
              </a:rPr>
              <a:t>п</a:t>
            </a:r>
            <a:r>
              <a:rPr lang="ru-RU" dirty="0" err="1" smtClean="0">
                <a:solidFill>
                  <a:srgbClr val="002060"/>
                </a:solidFill>
              </a:rPr>
              <a:t>роект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приказа МЗ РК «Об утверждении правил, сроков проведения </a:t>
            </a:r>
            <a:r>
              <a:rPr lang="ru-RU" dirty="0" err="1">
                <a:solidFill>
                  <a:srgbClr val="002060"/>
                </a:solidFill>
              </a:rPr>
              <a:t>постаккредитационного</a:t>
            </a:r>
            <a:r>
              <a:rPr lang="ru-RU" dirty="0">
                <a:solidFill>
                  <a:srgbClr val="002060"/>
                </a:solidFill>
              </a:rPr>
              <a:t> мониторинга и отзыва свидетельства об аккредитации в области здравоохранения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kk-KZ" dirty="0" smtClean="0">
                <a:solidFill>
                  <a:srgbClr val="002060"/>
                </a:solidFill>
              </a:rPr>
              <a:t>Приказ </a:t>
            </a:r>
            <a:r>
              <a:rPr lang="kk-KZ" dirty="0">
                <a:solidFill>
                  <a:srgbClr val="002060"/>
                </a:solidFill>
              </a:rPr>
              <a:t>МЗ РК «</a:t>
            </a:r>
            <a:r>
              <a:rPr lang="ru-RU" dirty="0">
                <a:solidFill>
                  <a:srgbClr val="002060"/>
                </a:solidFill>
              </a:rPr>
              <a:t>Об утверждении стандартов аккредитации медицинских организаций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62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Проект </a:t>
            </a:r>
            <a:r>
              <a:rPr lang="ru-RU" sz="2800" b="1" dirty="0">
                <a:solidFill>
                  <a:srgbClr val="C00000"/>
                </a:solidFill>
              </a:rPr>
              <a:t>приказа МЗ РК «Об утверждении правил аккредитации в области здравоохранения»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876300"/>
            <a:ext cx="12192000" cy="5905500"/>
            <a:chOff x="0" y="876300"/>
            <a:chExt cx="12192000" cy="5905500"/>
          </a:xfrm>
        </p:grpSpPr>
        <p:sp>
          <p:nvSpPr>
            <p:cNvPr id="3" name="Прямая соединительная линия 2"/>
            <p:cNvSpPr/>
            <p:nvPr/>
          </p:nvSpPr>
          <p:spPr>
            <a:xfrm>
              <a:off x="0" y="876300"/>
              <a:ext cx="12192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0" y="876300"/>
              <a:ext cx="1690185" cy="5905500"/>
            </a:xfrm>
            <a:custGeom>
              <a:avLst/>
              <a:gdLst>
                <a:gd name="connsiteX0" fmla="*/ 0 w 1690185"/>
                <a:gd name="connsiteY0" fmla="*/ 0 h 5905500"/>
                <a:gd name="connsiteX1" fmla="*/ 1690185 w 1690185"/>
                <a:gd name="connsiteY1" fmla="*/ 0 h 5905500"/>
                <a:gd name="connsiteX2" fmla="*/ 1690185 w 1690185"/>
                <a:gd name="connsiteY2" fmla="*/ 5905500 h 5905500"/>
                <a:gd name="connsiteX3" fmla="*/ 0 w 1690185"/>
                <a:gd name="connsiteY3" fmla="*/ 5905500 h 5905500"/>
                <a:gd name="connsiteX4" fmla="*/ 0 w 1690185"/>
                <a:gd name="connsiteY4" fmla="*/ 0 h 590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0185" h="5905500">
                  <a:moveTo>
                    <a:pt x="0" y="0"/>
                  </a:moveTo>
                  <a:lnTo>
                    <a:pt x="1690185" y="0"/>
                  </a:lnTo>
                  <a:lnTo>
                    <a:pt x="1690185" y="5905500"/>
                  </a:lnTo>
                  <a:lnTo>
                    <a:pt x="0" y="5905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6200" rIns="0" bIns="76200" numCol="1" spcCol="1270" anchor="t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002060"/>
                  </a:solidFill>
                </a:rPr>
                <a:t> Общие положения</a:t>
              </a:r>
              <a:endParaRPr lang="ru-RU" sz="20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807878" y="917108"/>
              <a:ext cx="10219147" cy="2804944"/>
            </a:xfrm>
            <a:custGeom>
              <a:avLst/>
              <a:gdLst>
                <a:gd name="connsiteX0" fmla="*/ 0 w 10382023"/>
                <a:gd name="connsiteY0" fmla="*/ 0 h 2804944"/>
                <a:gd name="connsiteX1" fmla="*/ 10382023 w 10382023"/>
                <a:gd name="connsiteY1" fmla="*/ 0 h 2804944"/>
                <a:gd name="connsiteX2" fmla="*/ 10382023 w 10382023"/>
                <a:gd name="connsiteY2" fmla="*/ 2804944 h 2804944"/>
                <a:gd name="connsiteX3" fmla="*/ 0 w 10382023"/>
                <a:gd name="connsiteY3" fmla="*/ 2804944 h 2804944"/>
                <a:gd name="connsiteX4" fmla="*/ 0 w 10382023"/>
                <a:gd name="connsiteY4" fmla="*/ 0 h 280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82023" h="2804944">
                  <a:moveTo>
                    <a:pt x="0" y="0"/>
                  </a:moveTo>
                  <a:lnTo>
                    <a:pt x="10382023" y="0"/>
                  </a:lnTo>
                  <a:lnTo>
                    <a:pt x="10382023" y="2804944"/>
                  </a:lnTo>
                  <a:lnTo>
                    <a:pt x="0" y="28049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marL="0" lvl="0" indent="266700" algn="l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2</a:t>
              </a:r>
              <a:r>
                <a:rPr lang="ru-RU" sz="2000" b="1" kern="1200" dirty="0" smtClean="0">
                  <a:solidFill>
                    <a:srgbClr val="002060"/>
                  </a:solidFill>
                </a:rPr>
                <a:t>. Аккредитации в области здравоохранения, </a:t>
              </a:r>
              <a:r>
                <a:rPr lang="ru-RU" sz="2000" kern="1200" dirty="0" smtClean="0">
                  <a:solidFill>
                    <a:srgbClr val="002060"/>
                  </a:solidFill>
                </a:rPr>
                <a:t>осуществляемые государственным органом в сфере оказания медицинских услуг (помощи) </a:t>
              </a:r>
              <a:r>
                <a:rPr lang="ru-RU" sz="2000" b="1" kern="1200" dirty="0" smtClean="0">
                  <a:solidFill>
                    <a:srgbClr val="002060"/>
                  </a:solidFill>
                </a:rPr>
                <a:t>подлежат:</a:t>
              </a:r>
            </a:p>
            <a:p>
              <a:pPr marL="0" lvl="0" indent="266700" algn="l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1) </a:t>
              </a:r>
              <a:r>
                <a:rPr lang="ru-RU" sz="2000" b="1" kern="1200" dirty="0" smtClean="0">
                  <a:solidFill>
                    <a:srgbClr val="002060"/>
                  </a:solidFill>
                </a:rPr>
                <a:t>субъекты здравоохранения, осуществляющие аккредитацию медицинских </a:t>
              </a:r>
              <a:r>
                <a:rPr lang="ru-RU" sz="2000" b="0" kern="1200" dirty="0" smtClean="0">
                  <a:solidFill>
                    <a:srgbClr val="002060"/>
                  </a:solidFill>
                </a:rPr>
                <a:t>организаций в целях признания </a:t>
              </a:r>
              <a:r>
                <a:rPr lang="ru-RU" sz="2000" kern="1200" dirty="0" smtClean="0">
                  <a:solidFill>
                    <a:srgbClr val="002060"/>
                  </a:solidFill>
                </a:rPr>
                <a:t>соответствия оказываемых медицинских услуг установленным требованиям и стандартам в области здравоохранения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соответствия медицинских организаций требованиям, предъявляемым к клиническим базам, клиникам организаций образования в области здравоохранения, университетским больницам, базам резидентуры</a:t>
              </a:r>
              <a:r>
                <a:rPr lang="ru-RU" sz="2000" kern="1200" dirty="0" smtClean="0">
                  <a:solidFill>
                    <a:srgbClr val="00B050"/>
                  </a:solidFill>
                </a:rPr>
                <a:t>;</a:t>
              </a:r>
              <a:endParaRPr lang="ru-RU" sz="2000" b="1" u="none" kern="1200" dirty="0">
                <a:solidFill>
                  <a:srgbClr val="00B050"/>
                </a:solidFill>
              </a:endParaRPr>
            </a:p>
          </p:txBody>
        </p:sp>
        <p:sp>
          <p:nvSpPr>
            <p:cNvPr id="7" name="Прямая соединительная линия 6"/>
            <p:cNvSpPr/>
            <p:nvPr/>
          </p:nvSpPr>
          <p:spPr>
            <a:xfrm flipV="1">
              <a:off x="1696587" y="3644746"/>
              <a:ext cx="8066791" cy="3600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1810342" y="3903074"/>
              <a:ext cx="10216683" cy="2425569"/>
            </a:xfrm>
            <a:custGeom>
              <a:avLst/>
              <a:gdLst>
                <a:gd name="connsiteX0" fmla="*/ 0 w 9256353"/>
                <a:gd name="connsiteY0" fmla="*/ 0 h 2425569"/>
                <a:gd name="connsiteX1" fmla="*/ 9256353 w 9256353"/>
                <a:gd name="connsiteY1" fmla="*/ 0 h 2425569"/>
                <a:gd name="connsiteX2" fmla="*/ 9256353 w 9256353"/>
                <a:gd name="connsiteY2" fmla="*/ 2425569 h 2425569"/>
                <a:gd name="connsiteX3" fmla="*/ 0 w 9256353"/>
                <a:gd name="connsiteY3" fmla="*/ 2425569 h 2425569"/>
                <a:gd name="connsiteX4" fmla="*/ 0 w 9256353"/>
                <a:gd name="connsiteY4" fmla="*/ 0 h 2425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6353" h="2425569">
                  <a:moveTo>
                    <a:pt x="0" y="0"/>
                  </a:moveTo>
                  <a:lnTo>
                    <a:pt x="9256353" y="0"/>
                  </a:lnTo>
                  <a:lnTo>
                    <a:pt x="9256353" y="2425569"/>
                  </a:lnTo>
                  <a:lnTo>
                    <a:pt x="0" y="24255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indent="268288" algn="l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5. </a:t>
              </a:r>
              <a:r>
                <a:rPr lang="ru-RU" sz="2000" b="1" kern="1200" dirty="0" smtClean="0">
                  <a:solidFill>
                    <a:srgbClr val="002060"/>
                  </a:solidFill>
                </a:rPr>
                <a:t>Аккредитации в области здравоохранения</a:t>
              </a:r>
              <a:r>
                <a:rPr lang="ru-RU" sz="2000" kern="1200" dirty="0" smtClean="0">
                  <a:solidFill>
                    <a:srgbClr val="002060"/>
                  </a:solidFill>
                </a:rPr>
                <a:t>, осуществляемой субъектами здравоохранения, аккредитованными государственным органом в сфере оказания медицинских услуг (помощи) </a:t>
              </a:r>
              <a:r>
                <a:rPr lang="ru-RU" sz="2000" b="1" kern="1200" dirty="0" smtClean="0">
                  <a:solidFill>
                    <a:srgbClr val="002060"/>
                  </a:solidFill>
                </a:rPr>
                <a:t>подлежат, медицинские организации на основе внешней комплексной оценки на соответствие </a:t>
              </a:r>
              <a:r>
                <a:rPr lang="ru-RU" sz="2000" kern="1200" dirty="0" smtClean="0">
                  <a:solidFill>
                    <a:srgbClr val="002060"/>
                  </a:solidFill>
                </a:rPr>
                <a:t>деятельности стандартам аккредитации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требованиям, предъявляемым к клиническим базам, клиникам организаций образования в области здравоохранения, университетским больницам, базам резидентуры.</a:t>
              </a:r>
              <a:endParaRPr lang="ru-RU" sz="2000" b="1" u="none" kern="1200" dirty="0">
                <a:solidFill>
                  <a:srgbClr val="00B050"/>
                </a:solidFill>
              </a:endParaRPr>
            </a:p>
          </p:txBody>
        </p:sp>
        <p:sp>
          <p:nvSpPr>
            <p:cNvPr id="9" name="Прямая соединительная линия 8"/>
            <p:cNvSpPr/>
            <p:nvPr/>
          </p:nvSpPr>
          <p:spPr>
            <a:xfrm>
              <a:off x="1690185" y="6733230"/>
              <a:ext cx="6276975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73956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Проект </a:t>
            </a:r>
            <a:r>
              <a:rPr lang="ru-RU" sz="2800" b="1" dirty="0">
                <a:solidFill>
                  <a:srgbClr val="C00000"/>
                </a:solidFill>
              </a:rPr>
              <a:t>приказа МЗ РК «Об утверждении правил аккредитации в области здравоохранения»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" y="879183"/>
            <a:ext cx="12192001" cy="5902616"/>
            <a:chOff x="-1" y="879183"/>
            <a:chExt cx="12192001" cy="5902616"/>
          </a:xfrm>
        </p:grpSpPr>
        <p:sp>
          <p:nvSpPr>
            <p:cNvPr id="3" name="Прямая соединительная линия 2"/>
            <p:cNvSpPr/>
            <p:nvPr/>
          </p:nvSpPr>
          <p:spPr>
            <a:xfrm>
              <a:off x="0" y="879183"/>
              <a:ext cx="12192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-1" y="1072055"/>
              <a:ext cx="3168869" cy="5709744"/>
            </a:xfrm>
            <a:custGeom>
              <a:avLst/>
              <a:gdLst>
                <a:gd name="connsiteX0" fmla="*/ 0 w 2991204"/>
                <a:gd name="connsiteY0" fmla="*/ 0 h 5899732"/>
                <a:gd name="connsiteX1" fmla="*/ 2991204 w 2991204"/>
                <a:gd name="connsiteY1" fmla="*/ 0 h 5899732"/>
                <a:gd name="connsiteX2" fmla="*/ 2991204 w 2991204"/>
                <a:gd name="connsiteY2" fmla="*/ 5899732 h 5899732"/>
                <a:gd name="connsiteX3" fmla="*/ 0 w 2991204"/>
                <a:gd name="connsiteY3" fmla="*/ 5899732 h 5899732"/>
                <a:gd name="connsiteX4" fmla="*/ 0 w 2991204"/>
                <a:gd name="connsiteY4" fmla="*/ 0 h 589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1204" h="5899732">
                  <a:moveTo>
                    <a:pt x="0" y="0"/>
                  </a:moveTo>
                  <a:lnTo>
                    <a:pt x="2991204" y="0"/>
                  </a:lnTo>
                  <a:lnTo>
                    <a:pt x="2991204" y="5899732"/>
                  </a:lnTo>
                  <a:lnTo>
                    <a:pt x="0" y="58997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002060"/>
                  </a:solidFill>
                </a:rPr>
                <a:t>Глава 2. Порядок аккредитации субъектов здравоохранения, осуществляющих аккредитацию МО в целях признания соответствия оказываемых медицинских услуг установленным требованиям и стандартам в области здравоохранения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соответствия МО требованиям, предъявляемым к КБ, КОООЗ, УБ, БР</a:t>
              </a:r>
              <a:endParaRPr lang="ru-RU" sz="20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3373821" y="1072054"/>
              <a:ext cx="8434052" cy="2647325"/>
            </a:xfrm>
            <a:custGeom>
              <a:avLst/>
              <a:gdLst>
                <a:gd name="connsiteX0" fmla="*/ 0 w 8707548"/>
                <a:gd name="connsiteY0" fmla="*/ 0 h 2799468"/>
                <a:gd name="connsiteX1" fmla="*/ 8707548 w 8707548"/>
                <a:gd name="connsiteY1" fmla="*/ 0 h 2799468"/>
                <a:gd name="connsiteX2" fmla="*/ 8707548 w 8707548"/>
                <a:gd name="connsiteY2" fmla="*/ 2799468 h 2799468"/>
                <a:gd name="connsiteX3" fmla="*/ 0 w 8707548"/>
                <a:gd name="connsiteY3" fmla="*/ 2799468 h 2799468"/>
                <a:gd name="connsiteX4" fmla="*/ 0 w 8707548"/>
                <a:gd name="connsiteY4" fmla="*/ 0 h 2799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07548" h="2799468">
                  <a:moveTo>
                    <a:pt x="0" y="0"/>
                  </a:moveTo>
                  <a:lnTo>
                    <a:pt x="8707548" y="0"/>
                  </a:lnTo>
                  <a:lnTo>
                    <a:pt x="8707548" y="2799468"/>
                  </a:lnTo>
                  <a:lnTo>
                    <a:pt x="0" y="27994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indent="266700" defTabSz="889000">
                <a:spcBef>
                  <a:spcPct val="0"/>
                </a:spcBef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12. Аккредитация субъекта здравоохранения, осуществляющего аккредитацию медицинских организаций в целях признания соответствия оказываемых медицинских услуг установленным требованиям и стандартам в области здравоохранения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соответствия медицинских организаций требованиям, предъявляемым к </a:t>
              </a:r>
              <a:r>
                <a:rPr lang="ru-RU" sz="2000" b="1" dirty="0">
                  <a:solidFill>
                    <a:srgbClr val="00B050"/>
                  </a:solidFill>
                </a:rPr>
                <a:t> КБ, КОООЗ, УБ,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БР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</a:t>
              </a:r>
              <a:r>
                <a:rPr lang="ru-RU" sz="2000" kern="1200" dirty="0" smtClean="0">
                  <a:solidFill>
                    <a:srgbClr val="00B050"/>
                  </a:solidFill>
                </a:rPr>
                <a:t> </a:t>
              </a:r>
              <a:r>
                <a:rPr lang="ru-RU" sz="2000" kern="1200" dirty="0" smtClean="0">
                  <a:solidFill>
                    <a:srgbClr val="002060"/>
                  </a:solidFill>
                </a:rPr>
                <a:t>оказывается бесплатно.</a:t>
              </a:r>
              <a:endParaRPr lang="ru-RU" sz="2000" b="1" u="none" kern="1200" dirty="0">
                <a:solidFill>
                  <a:srgbClr val="002060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373821" y="3900119"/>
              <a:ext cx="8810555" cy="2420834"/>
            </a:xfrm>
            <a:custGeom>
              <a:avLst/>
              <a:gdLst>
                <a:gd name="connsiteX0" fmla="*/ 0 w 9081767"/>
                <a:gd name="connsiteY0" fmla="*/ 0 h 2420834"/>
                <a:gd name="connsiteX1" fmla="*/ 9081767 w 9081767"/>
                <a:gd name="connsiteY1" fmla="*/ 0 h 2420834"/>
                <a:gd name="connsiteX2" fmla="*/ 9081767 w 9081767"/>
                <a:gd name="connsiteY2" fmla="*/ 2420834 h 2420834"/>
                <a:gd name="connsiteX3" fmla="*/ 0 w 9081767"/>
                <a:gd name="connsiteY3" fmla="*/ 2420834 h 2420834"/>
                <a:gd name="connsiteX4" fmla="*/ 0 w 9081767"/>
                <a:gd name="connsiteY4" fmla="*/ 0 h 242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1767" h="2420834">
                  <a:moveTo>
                    <a:pt x="0" y="0"/>
                  </a:moveTo>
                  <a:lnTo>
                    <a:pt x="9081767" y="0"/>
                  </a:lnTo>
                  <a:lnTo>
                    <a:pt x="9081767" y="2420834"/>
                  </a:lnTo>
                  <a:lnTo>
                    <a:pt x="0" y="24208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indent="268288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kern="1200" dirty="0" smtClean="0"/>
                <a:t>13. </a:t>
              </a:r>
              <a:r>
                <a:rPr lang="ru-RU" sz="2000" kern="1200" dirty="0" smtClean="0">
                  <a:solidFill>
                    <a:srgbClr val="002060"/>
                  </a:solidFill>
                </a:rPr>
                <a:t>Субъект здравоохранения для получения свидетельства на право осуществления аккредитации медицинских организаций для признания соответствия оказываемыми медицинских у слуг установленным требованиям и стандартам в области здравоохранения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соответствия медицинских организаций требованиям, предъявляемым к </a:t>
              </a:r>
              <a:r>
                <a:rPr lang="ru-RU" sz="2000" b="1" dirty="0">
                  <a:solidFill>
                    <a:srgbClr val="00B050"/>
                  </a:solidFill>
                </a:rPr>
                <a:t>КБ, КОООЗ, УБ, БР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</a:t>
              </a:r>
              <a:r>
                <a:rPr lang="ru-RU" sz="2000" kern="1200" dirty="0" smtClean="0">
                  <a:solidFill>
                    <a:srgbClr val="00B050"/>
                  </a:solidFill>
                </a:rPr>
                <a:t> </a:t>
              </a:r>
              <a:r>
                <a:rPr lang="ru-RU" sz="2000" kern="1200" dirty="0" smtClean="0">
                  <a:solidFill>
                    <a:srgbClr val="002060"/>
                  </a:solidFill>
                </a:rPr>
                <a:t>подает в канцелярию Комитета контроля качества и безопасности товаров и услуг Министерства здравоохранения Республики Казахстан (далее – ведомство) следующие документы: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u="none" kern="1200" dirty="0" smtClean="0">
                  <a:solidFill>
                    <a:srgbClr val="002060"/>
                  </a:solidFill>
                </a:rPr>
                <a:t>….</a:t>
              </a:r>
              <a:endParaRPr lang="ru-RU" sz="2000" b="1" u="none" kern="1200" dirty="0">
                <a:solidFill>
                  <a:srgbClr val="002060"/>
                </a:solidFill>
              </a:endParaRPr>
            </a:p>
          </p:txBody>
        </p:sp>
        <p:sp>
          <p:nvSpPr>
            <p:cNvPr id="10" name="Прямая соединительная линия 9"/>
            <p:cNvSpPr/>
            <p:nvPr/>
          </p:nvSpPr>
          <p:spPr>
            <a:xfrm>
              <a:off x="2991204" y="6724751"/>
              <a:ext cx="5819775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6" name="Прямая соединительная линия 5"/>
          <p:cNvSpPr/>
          <p:nvPr/>
        </p:nvSpPr>
        <p:spPr>
          <a:xfrm flipV="1">
            <a:off x="3373821" y="3525767"/>
            <a:ext cx="865320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13151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Проект </a:t>
            </a:r>
            <a:r>
              <a:rPr lang="ru-RU" sz="2800" b="1" dirty="0">
                <a:solidFill>
                  <a:srgbClr val="C00000"/>
                </a:solidFill>
              </a:rPr>
              <a:t>приказа МЗ РК «Об утверждении правил аккредитации в области здравоохранения»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0" y="879183"/>
            <a:ext cx="12192000" cy="5978817"/>
            <a:chOff x="0" y="879183"/>
            <a:chExt cx="12192000" cy="5978817"/>
          </a:xfrm>
        </p:grpSpPr>
        <p:sp>
          <p:nvSpPr>
            <p:cNvPr id="3" name="Прямая соединительная линия 2"/>
            <p:cNvSpPr/>
            <p:nvPr/>
          </p:nvSpPr>
          <p:spPr>
            <a:xfrm>
              <a:off x="0" y="879183"/>
              <a:ext cx="12192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0" y="882067"/>
              <a:ext cx="2522015" cy="5899732"/>
            </a:xfrm>
            <a:custGeom>
              <a:avLst/>
              <a:gdLst>
                <a:gd name="connsiteX0" fmla="*/ 0 w 2522015"/>
                <a:gd name="connsiteY0" fmla="*/ 0 h 5899732"/>
                <a:gd name="connsiteX1" fmla="*/ 2522015 w 2522015"/>
                <a:gd name="connsiteY1" fmla="*/ 0 h 5899732"/>
                <a:gd name="connsiteX2" fmla="*/ 2522015 w 2522015"/>
                <a:gd name="connsiteY2" fmla="*/ 5899732 h 5899732"/>
                <a:gd name="connsiteX3" fmla="*/ 0 w 2522015"/>
                <a:gd name="connsiteY3" fmla="*/ 5899732 h 5899732"/>
                <a:gd name="connsiteX4" fmla="*/ 0 w 2522015"/>
                <a:gd name="connsiteY4" fmla="*/ 0 h 589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2015" h="5899732">
                  <a:moveTo>
                    <a:pt x="0" y="0"/>
                  </a:moveTo>
                  <a:lnTo>
                    <a:pt x="2522015" y="0"/>
                  </a:lnTo>
                  <a:lnTo>
                    <a:pt x="2522015" y="5899732"/>
                  </a:lnTo>
                  <a:lnTo>
                    <a:pt x="0" y="58997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002060"/>
                  </a:solidFill>
                </a:rPr>
                <a:t>Глава 9 Порядок аккредитации медицинских организаций на основе внешней комплексной оценки на соответствие деятельности стандартам аккредитации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требованиям, предъявляемым к </a:t>
              </a:r>
              <a:r>
                <a:rPr lang="ru-RU" sz="2000" b="1" dirty="0">
                  <a:solidFill>
                    <a:srgbClr val="00B050"/>
                  </a:solidFill>
                </a:rPr>
                <a:t>КБ, КОООЗ, УБ, БР</a:t>
              </a:r>
              <a:endParaRPr lang="ru-RU" sz="20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570949" y="902389"/>
              <a:ext cx="9599437" cy="1595046"/>
            </a:xfrm>
            <a:custGeom>
              <a:avLst/>
              <a:gdLst>
                <a:gd name="connsiteX0" fmla="*/ 0 w 6806426"/>
                <a:gd name="connsiteY0" fmla="*/ 0 h 1595046"/>
                <a:gd name="connsiteX1" fmla="*/ 6806426 w 6806426"/>
                <a:gd name="connsiteY1" fmla="*/ 0 h 1595046"/>
                <a:gd name="connsiteX2" fmla="*/ 6806426 w 6806426"/>
                <a:gd name="connsiteY2" fmla="*/ 1595046 h 1595046"/>
                <a:gd name="connsiteX3" fmla="*/ 0 w 6806426"/>
                <a:gd name="connsiteY3" fmla="*/ 1595046 h 1595046"/>
                <a:gd name="connsiteX4" fmla="*/ 0 w 6806426"/>
                <a:gd name="connsiteY4" fmla="*/ 0 h 159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6426" h="1595046">
                  <a:moveTo>
                    <a:pt x="0" y="0"/>
                  </a:moveTo>
                  <a:lnTo>
                    <a:pt x="6806426" y="0"/>
                  </a:lnTo>
                  <a:lnTo>
                    <a:pt x="6806426" y="1595046"/>
                  </a:lnTo>
                  <a:lnTo>
                    <a:pt x="0" y="15950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indent="266700" defTabSz="889000">
                <a:spcBef>
                  <a:spcPct val="0"/>
                </a:spcBef>
              </a:pPr>
              <a:r>
                <a:rPr lang="ru-RU" sz="2000" kern="1200" dirty="0" smtClean="0"/>
                <a:t>58. Аккредитация МО в целях признания соответствия их деятельности стандартам аккредитации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требованиям, предъявляемым к </a:t>
              </a:r>
              <a:r>
                <a:rPr lang="ru-RU" sz="2000" b="1" dirty="0">
                  <a:solidFill>
                    <a:srgbClr val="00B050"/>
                  </a:solidFill>
                </a:rPr>
                <a:t>КБ, КОООЗ, УБ, БР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</a:t>
              </a:r>
              <a:r>
                <a:rPr lang="ru-RU" sz="2000" kern="1200" dirty="0" smtClean="0"/>
                <a:t> является государственной услугой.  </a:t>
              </a:r>
            </a:p>
          </p:txBody>
        </p:sp>
        <p:sp>
          <p:nvSpPr>
            <p:cNvPr id="7" name="Прямая соединительная линия 6"/>
            <p:cNvSpPr/>
            <p:nvPr/>
          </p:nvSpPr>
          <p:spPr>
            <a:xfrm flipV="1">
              <a:off x="2522015" y="2106870"/>
              <a:ext cx="9502348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2571974" y="2162137"/>
              <a:ext cx="9455051" cy="1379312"/>
            </a:xfrm>
            <a:custGeom>
              <a:avLst/>
              <a:gdLst>
                <a:gd name="connsiteX0" fmla="*/ 0 w 8197822"/>
                <a:gd name="connsiteY0" fmla="*/ 0 h 1379312"/>
                <a:gd name="connsiteX1" fmla="*/ 8197822 w 8197822"/>
                <a:gd name="connsiteY1" fmla="*/ 0 h 1379312"/>
                <a:gd name="connsiteX2" fmla="*/ 8197822 w 8197822"/>
                <a:gd name="connsiteY2" fmla="*/ 1379312 h 1379312"/>
                <a:gd name="connsiteX3" fmla="*/ 0 w 8197822"/>
                <a:gd name="connsiteY3" fmla="*/ 1379312 h 1379312"/>
                <a:gd name="connsiteX4" fmla="*/ 0 w 8197822"/>
                <a:gd name="connsiteY4" fmla="*/ 0 h 137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7822" h="1379312">
                  <a:moveTo>
                    <a:pt x="0" y="0"/>
                  </a:moveTo>
                  <a:lnTo>
                    <a:pt x="8197822" y="0"/>
                  </a:lnTo>
                  <a:lnTo>
                    <a:pt x="8197822" y="1379312"/>
                  </a:lnTo>
                  <a:lnTo>
                    <a:pt x="0" y="13793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indent="268288" defTabSz="889000">
                <a:spcBef>
                  <a:spcPct val="0"/>
                </a:spcBef>
              </a:pPr>
              <a:r>
                <a:rPr lang="ru-RU" sz="2000" kern="1200" dirty="0" smtClean="0"/>
                <a:t>63. Перечень основных требований, включающий характеристики процесса, форму, содержание и результат оказания, а также иные сведения с учетом особенностей предоставления государственной услуги приведен в стандарте государственной услуги «Аккредитация МО в целях признания соответствия их деятельности стандартам аккредитации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требованиям, предъявляемым к </a:t>
              </a:r>
              <a:r>
                <a:rPr lang="ru-RU" sz="2000" b="1" dirty="0">
                  <a:solidFill>
                    <a:srgbClr val="00B050"/>
                  </a:solidFill>
                </a:rPr>
                <a:t>КБ, КОООЗ, УБ, БР</a:t>
              </a:r>
              <a:r>
                <a:rPr lang="ru-RU" sz="2000" kern="1200" dirty="0" smtClean="0"/>
                <a:t>» согласно приложению 13 к настоящим Правилам.</a:t>
              </a:r>
              <a:endParaRPr lang="ru-RU" sz="2000" b="1" u="none" kern="1200" dirty="0">
                <a:solidFill>
                  <a:srgbClr val="002060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570950" y="4524703"/>
              <a:ext cx="9599437" cy="2333297"/>
            </a:xfrm>
            <a:custGeom>
              <a:avLst/>
              <a:gdLst>
                <a:gd name="connsiteX0" fmla="*/ 0 w 9599437"/>
                <a:gd name="connsiteY0" fmla="*/ 0 h 2397303"/>
                <a:gd name="connsiteX1" fmla="*/ 9599437 w 9599437"/>
                <a:gd name="connsiteY1" fmla="*/ 0 h 2397303"/>
                <a:gd name="connsiteX2" fmla="*/ 9599437 w 9599437"/>
                <a:gd name="connsiteY2" fmla="*/ 2397303 h 2397303"/>
                <a:gd name="connsiteX3" fmla="*/ 0 w 9599437"/>
                <a:gd name="connsiteY3" fmla="*/ 2397303 h 2397303"/>
                <a:gd name="connsiteX4" fmla="*/ 0 w 9599437"/>
                <a:gd name="connsiteY4" fmla="*/ 0 h 2397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9437" h="2397303">
                  <a:moveTo>
                    <a:pt x="0" y="0"/>
                  </a:moveTo>
                  <a:lnTo>
                    <a:pt x="9599437" y="0"/>
                  </a:lnTo>
                  <a:lnTo>
                    <a:pt x="9599437" y="2397303"/>
                  </a:lnTo>
                  <a:lnTo>
                    <a:pt x="0" y="23973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indent="268288" defTabSz="889000"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30. Перед подачей заявления МО самостоятельно или с привлечением консультантов (физических или юридических лиц для подготовки к аккредитации), имеющих опыт и навыки по внедрению стандартов аккредитации МО, подтвержденных соответствующим свидетельством от аккредитующего органа РК, проводит самооценку на соответствие стандартам аккредитации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(при необходимости) требованиям, предъявляемым к </a:t>
              </a:r>
              <a:r>
                <a:rPr lang="ru-RU" sz="2000" b="1" dirty="0">
                  <a:solidFill>
                    <a:srgbClr val="00B050"/>
                  </a:solidFill>
                </a:rPr>
                <a:t>КБ, КОООЗ, УБ, БР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.</a:t>
              </a:r>
              <a:endParaRPr lang="ru-RU" sz="2000" kern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5" name="Прямая соединительная линия 14"/>
          <p:cNvSpPr/>
          <p:nvPr/>
        </p:nvSpPr>
        <p:spPr>
          <a:xfrm flipV="1">
            <a:off x="2587961" y="4513739"/>
            <a:ext cx="95023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304592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Проект </a:t>
            </a:r>
            <a:r>
              <a:rPr lang="ru-RU" sz="2800" b="1" dirty="0">
                <a:solidFill>
                  <a:srgbClr val="C00000"/>
                </a:solidFill>
              </a:rPr>
              <a:t>приказа МЗ РК «Об утверждении правил аккредитации в области здравоохранения»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768821"/>
            <a:ext cx="12192000" cy="5902616"/>
            <a:chOff x="0" y="879183"/>
            <a:chExt cx="12192000" cy="5902616"/>
          </a:xfrm>
        </p:grpSpPr>
        <p:sp>
          <p:nvSpPr>
            <p:cNvPr id="3" name="Прямая соединительная линия 2"/>
            <p:cNvSpPr/>
            <p:nvPr/>
          </p:nvSpPr>
          <p:spPr>
            <a:xfrm>
              <a:off x="0" y="879183"/>
              <a:ext cx="12192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0" y="882067"/>
              <a:ext cx="2522015" cy="5899732"/>
            </a:xfrm>
            <a:custGeom>
              <a:avLst/>
              <a:gdLst>
                <a:gd name="connsiteX0" fmla="*/ 0 w 2522015"/>
                <a:gd name="connsiteY0" fmla="*/ 0 h 5899732"/>
                <a:gd name="connsiteX1" fmla="*/ 2522015 w 2522015"/>
                <a:gd name="connsiteY1" fmla="*/ 0 h 5899732"/>
                <a:gd name="connsiteX2" fmla="*/ 2522015 w 2522015"/>
                <a:gd name="connsiteY2" fmla="*/ 5899732 h 5899732"/>
                <a:gd name="connsiteX3" fmla="*/ 0 w 2522015"/>
                <a:gd name="connsiteY3" fmla="*/ 5899732 h 5899732"/>
                <a:gd name="connsiteX4" fmla="*/ 0 w 2522015"/>
                <a:gd name="connsiteY4" fmla="*/ 0 h 589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2015" h="5899732">
                  <a:moveTo>
                    <a:pt x="0" y="0"/>
                  </a:moveTo>
                  <a:lnTo>
                    <a:pt x="2522015" y="0"/>
                  </a:lnTo>
                  <a:lnTo>
                    <a:pt x="2522015" y="5899732"/>
                  </a:lnTo>
                  <a:lnTo>
                    <a:pt x="0" y="58997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002060"/>
                  </a:solidFill>
                </a:rPr>
                <a:t>Глава 9 Порядок аккредитации медицинских организаций на основе внешней комплексной оценки на соответствие деятельности стандартам аккредитации</a:t>
              </a:r>
              <a:r>
                <a:rPr lang="ru-RU" sz="2000" b="1" kern="1200" dirty="0" smtClean="0">
                  <a:solidFill>
                    <a:srgbClr val="00B050"/>
                  </a:solidFill>
                </a:rPr>
                <a:t>, а также требованиям, предъявляемым к </a:t>
              </a:r>
              <a:r>
                <a:rPr lang="ru-RU" sz="2000" b="1" dirty="0">
                  <a:solidFill>
                    <a:srgbClr val="00B050"/>
                  </a:solidFill>
                </a:rPr>
                <a:t>КБ, КОООЗ, УБ, БР</a:t>
              </a:r>
              <a:endParaRPr lang="ru-RU" sz="20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570949" y="902389"/>
              <a:ext cx="9599437" cy="1595046"/>
            </a:xfrm>
            <a:custGeom>
              <a:avLst/>
              <a:gdLst>
                <a:gd name="connsiteX0" fmla="*/ 0 w 6806426"/>
                <a:gd name="connsiteY0" fmla="*/ 0 h 1595046"/>
                <a:gd name="connsiteX1" fmla="*/ 6806426 w 6806426"/>
                <a:gd name="connsiteY1" fmla="*/ 0 h 1595046"/>
                <a:gd name="connsiteX2" fmla="*/ 6806426 w 6806426"/>
                <a:gd name="connsiteY2" fmla="*/ 1595046 h 1595046"/>
                <a:gd name="connsiteX3" fmla="*/ 0 w 6806426"/>
                <a:gd name="connsiteY3" fmla="*/ 1595046 h 1595046"/>
                <a:gd name="connsiteX4" fmla="*/ 0 w 6806426"/>
                <a:gd name="connsiteY4" fmla="*/ 0 h 159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6426" h="1595046">
                  <a:moveTo>
                    <a:pt x="0" y="0"/>
                  </a:moveTo>
                  <a:lnTo>
                    <a:pt x="6806426" y="0"/>
                  </a:lnTo>
                  <a:lnTo>
                    <a:pt x="6806426" y="1595046"/>
                  </a:lnTo>
                  <a:lnTo>
                    <a:pt x="0" y="15950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indent="173038"/>
              <a:r>
                <a:rPr lang="ru-RU" sz="2000" dirty="0" smtClean="0"/>
                <a:t>70. … </a:t>
              </a:r>
            </a:p>
            <a:p>
              <a:pPr indent="173038"/>
              <a:r>
                <a:rPr lang="ru-RU" sz="2000" b="1" dirty="0" smtClean="0">
                  <a:solidFill>
                    <a:srgbClr val="00B050"/>
                  </a:solidFill>
                </a:rPr>
                <a:t>Для МО, </a:t>
              </a:r>
              <a:r>
                <a:rPr lang="ru-RU" sz="2000" b="1" dirty="0">
                  <a:solidFill>
                    <a:srgbClr val="00B050"/>
                  </a:solidFill>
                </a:rPr>
                <a:t>пре</a:t>
              </a:r>
              <a:r>
                <a:rPr lang="kk-KZ" sz="2000" b="1" dirty="0">
                  <a:solidFill>
                    <a:srgbClr val="00B050"/>
                  </a:solidFill>
                </a:rPr>
                <a:t>т</a:t>
              </a:r>
              <a:r>
                <a:rPr lang="ru-RU" sz="2000" b="1" dirty="0" err="1">
                  <a:solidFill>
                    <a:srgbClr val="00B050"/>
                  </a:solidFill>
                </a:rPr>
                <a:t>ендующих</a:t>
              </a:r>
              <a:r>
                <a:rPr lang="ru-RU" sz="2000" b="1" dirty="0">
                  <a:solidFill>
                    <a:srgbClr val="00B050"/>
                  </a:solidFill>
                </a:rPr>
                <a:t> на получение статуса КБ, КОООЗ, УБ, БР, внешняя комплексная оценка осуществляется на соответствие стандартам аккредитации а также требованиям, предъявляемым к КБ, КОООЗ, УБ, БР</a:t>
              </a:r>
              <a:endParaRPr lang="ru-RU" sz="2000" dirty="0">
                <a:solidFill>
                  <a:srgbClr val="00B050"/>
                </a:solidFill>
              </a:endParaRPr>
            </a:p>
          </p:txBody>
        </p:sp>
        <p:sp>
          <p:nvSpPr>
            <p:cNvPr id="7" name="Прямая соединительная линия 6"/>
            <p:cNvSpPr/>
            <p:nvPr/>
          </p:nvSpPr>
          <p:spPr>
            <a:xfrm flipV="1">
              <a:off x="2522015" y="2232994"/>
              <a:ext cx="9502348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2517013" y="2232994"/>
              <a:ext cx="9455051" cy="1379312"/>
            </a:xfrm>
            <a:custGeom>
              <a:avLst/>
              <a:gdLst>
                <a:gd name="connsiteX0" fmla="*/ 0 w 8197822"/>
                <a:gd name="connsiteY0" fmla="*/ 0 h 1379312"/>
                <a:gd name="connsiteX1" fmla="*/ 8197822 w 8197822"/>
                <a:gd name="connsiteY1" fmla="*/ 0 h 1379312"/>
                <a:gd name="connsiteX2" fmla="*/ 8197822 w 8197822"/>
                <a:gd name="connsiteY2" fmla="*/ 1379312 h 1379312"/>
                <a:gd name="connsiteX3" fmla="*/ 0 w 8197822"/>
                <a:gd name="connsiteY3" fmla="*/ 1379312 h 1379312"/>
                <a:gd name="connsiteX4" fmla="*/ 0 w 8197822"/>
                <a:gd name="connsiteY4" fmla="*/ 0 h 137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7822" h="1379312">
                  <a:moveTo>
                    <a:pt x="0" y="0"/>
                  </a:moveTo>
                  <a:lnTo>
                    <a:pt x="8197822" y="0"/>
                  </a:lnTo>
                  <a:lnTo>
                    <a:pt x="8197822" y="1379312"/>
                  </a:lnTo>
                  <a:lnTo>
                    <a:pt x="0" y="13793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indent="173038">
                <a:lnSpc>
                  <a:spcPct val="90000"/>
                </a:lnSpc>
              </a:pPr>
              <a:r>
                <a:rPr lang="ru-RU" sz="2000" dirty="0">
                  <a:solidFill>
                    <a:srgbClr val="002060"/>
                  </a:solidFill>
                </a:rPr>
                <a:t>73. Внешняя комплексная оценка проводится аккредитующим органом с привлечением экспертов, соответствующих следующим критериям</a:t>
              </a:r>
              <a:r>
                <a:rPr lang="ru-RU" sz="2000" dirty="0" smtClean="0">
                  <a:solidFill>
                    <a:srgbClr val="002060"/>
                  </a:solidFill>
                </a:rPr>
                <a:t>:</a:t>
              </a:r>
            </a:p>
            <a:p>
              <a:pPr indent="173038">
                <a:lnSpc>
                  <a:spcPct val="90000"/>
                </a:lnSpc>
              </a:pPr>
              <a:r>
                <a:rPr lang="ru-RU" sz="2000" dirty="0" smtClean="0">
                  <a:solidFill>
                    <a:srgbClr val="002060"/>
                  </a:solidFill>
                </a:rPr>
                <a:t>…</a:t>
              </a:r>
            </a:p>
            <a:p>
              <a:pPr indent="173038">
                <a:lnSpc>
                  <a:spcPct val="90000"/>
                </a:lnSpc>
              </a:pPr>
              <a:r>
                <a:rPr lang="ru-RU" sz="2000" b="1" dirty="0">
                  <a:solidFill>
                    <a:srgbClr val="00B050"/>
                  </a:solidFill>
                </a:rPr>
                <a:t>3) 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</a:rPr>
                <a:t>опыт преподавания специальных клинических дисциплин или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опыт </a:t>
              </a:r>
              <a:r>
                <a:rPr lang="ru-RU" sz="2000" b="1" dirty="0">
                  <a:solidFill>
                    <a:srgbClr val="00B050"/>
                  </a:solidFill>
                </a:rPr>
                <a:t>работы на клинических кафедрах организаций образования в области здравоохранения не менее </a:t>
              </a:r>
              <a:r>
                <a:rPr lang="ru-RU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десяти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</a:rPr>
                <a:t>лет (для экспертов, привлекаемых к внешней комплексной оценке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МО, </a:t>
              </a:r>
              <a:r>
                <a:rPr lang="ru-RU" sz="2000" b="1" dirty="0">
                  <a:solidFill>
                    <a:srgbClr val="00B050"/>
                  </a:solidFill>
                </a:rPr>
                <a:t>претендующих на получение статуса КБ, КОООЗ, УБ, БР);</a:t>
              </a:r>
              <a:endParaRPr lang="ru-RU" sz="2000" dirty="0">
                <a:solidFill>
                  <a:srgbClr val="00B050"/>
                </a:solidFill>
              </a:endParaRPr>
            </a:p>
            <a:p>
              <a:pPr>
                <a:lnSpc>
                  <a:spcPct val="90000"/>
                </a:lnSpc>
              </a:pPr>
              <a:endParaRPr lang="ru-RU" sz="2000" dirty="0">
                <a:solidFill>
                  <a:srgbClr val="00B050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524677" y="4324560"/>
              <a:ext cx="9599437" cy="2257096"/>
            </a:xfrm>
            <a:custGeom>
              <a:avLst/>
              <a:gdLst>
                <a:gd name="connsiteX0" fmla="*/ 0 w 9599437"/>
                <a:gd name="connsiteY0" fmla="*/ 0 h 2397303"/>
                <a:gd name="connsiteX1" fmla="*/ 9599437 w 9599437"/>
                <a:gd name="connsiteY1" fmla="*/ 0 h 2397303"/>
                <a:gd name="connsiteX2" fmla="*/ 9599437 w 9599437"/>
                <a:gd name="connsiteY2" fmla="*/ 2397303 h 2397303"/>
                <a:gd name="connsiteX3" fmla="*/ 0 w 9599437"/>
                <a:gd name="connsiteY3" fmla="*/ 2397303 h 2397303"/>
                <a:gd name="connsiteX4" fmla="*/ 0 w 9599437"/>
                <a:gd name="connsiteY4" fmla="*/ 0 h 2397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9437" h="2397303">
                  <a:moveTo>
                    <a:pt x="0" y="0"/>
                  </a:moveTo>
                  <a:lnTo>
                    <a:pt x="9599437" y="0"/>
                  </a:lnTo>
                  <a:lnTo>
                    <a:pt x="9599437" y="2397303"/>
                  </a:lnTo>
                  <a:lnTo>
                    <a:pt x="0" y="23973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indent="173038"/>
              <a:r>
                <a:rPr lang="ru-RU" sz="2000" dirty="0">
                  <a:solidFill>
                    <a:srgbClr val="002060"/>
                  </a:solidFill>
                </a:rPr>
                <a:t>75. Для проведения внешней комплексной оценки аккредитующий орган формирует экспертные группы из числа представителей органа, аккредитующего медицинские организации и/или экспертов. </a:t>
              </a:r>
              <a:r>
                <a:rPr lang="ru-RU" sz="2000" b="1" dirty="0">
                  <a:solidFill>
                    <a:srgbClr val="00B050"/>
                  </a:solidFill>
                </a:rPr>
                <a:t>Для проведения внешней комплексной оценки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МО, </a:t>
              </a:r>
              <a:r>
                <a:rPr lang="ru-RU" sz="2000" b="1" dirty="0">
                  <a:solidFill>
                    <a:srgbClr val="00B050"/>
                  </a:solidFill>
                </a:rPr>
                <a:t>претендующих на получение статуса КБ, КОООЗ, УБ, БР, в состав экспертной группы включается эксперт с 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</a:rPr>
                <a:t>опытом преподавания специальных клинических дисциплин </a:t>
              </a:r>
              <a:r>
                <a:rPr lang="ru-RU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или </a:t>
              </a:r>
              <a:r>
                <a:rPr lang="ru-RU" sz="2000" b="1" dirty="0" smtClean="0">
                  <a:solidFill>
                    <a:srgbClr val="00B050"/>
                  </a:solidFill>
                </a:rPr>
                <a:t>опытом </a:t>
              </a:r>
              <a:r>
                <a:rPr lang="ru-RU" sz="2000" b="1" dirty="0">
                  <a:solidFill>
                    <a:srgbClr val="00B050"/>
                  </a:solidFill>
                </a:rPr>
                <a:t>работы на клинических кафедрах организаций образования в области здравоохранения не менее </a:t>
              </a:r>
              <a:r>
                <a:rPr lang="ru-RU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десяти </a:t>
              </a:r>
              <a:r>
                <a:rPr lang="ru-RU" sz="2000" b="1" dirty="0">
                  <a:solidFill>
                    <a:srgbClr val="00B050"/>
                  </a:solidFill>
                </a:rPr>
                <a:t>лет. </a:t>
              </a:r>
              <a:r>
                <a:rPr lang="ru-RU" sz="2000" dirty="0">
                  <a:solidFill>
                    <a:srgbClr val="002060"/>
                  </a:solidFill>
                </a:rPr>
                <a:t>Руководителя экспертной группы определяет аккредитующий орган.</a:t>
              </a:r>
            </a:p>
          </p:txBody>
        </p:sp>
      </p:grpSp>
      <p:sp>
        <p:nvSpPr>
          <p:cNvPr id="15" name="Прямая соединительная линия 14"/>
          <p:cNvSpPr/>
          <p:nvPr/>
        </p:nvSpPr>
        <p:spPr>
          <a:xfrm flipV="1">
            <a:off x="2524677" y="4214197"/>
            <a:ext cx="95023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568928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15635</TotalTime>
  <Words>5256</Words>
  <Application>Microsoft Office PowerPoint</Application>
  <PresentationFormat>Произвольный</PresentationFormat>
  <Paragraphs>388</Paragraphs>
  <Slides>24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Saltanat T. Salykbayeva</dc:creator>
  <cp:lastModifiedBy>Admin</cp:lastModifiedBy>
  <cp:revision>637</cp:revision>
  <cp:lastPrinted>2018-02-20T09:51:10Z</cp:lastPrinted>
  <dcterms:created xsi:type="dcterms:W3CDTF">2017-07-26T12:47:59Z</dcterms:created>
  <dcterms:modified xsi:type="dcterms:W3CDTF">2020-04-29T21:52:49Z</dcterms:modified>
</cp:coreProperties>
</file>