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410" r:id="rId4"/>
    <p:sldId id="400" r:id="rId5"/>
    <p:sldId id="412" r:id="rId6"/>
    <p:sldId id="414" r:id="rId7"/>
    <p:sldId id="411" r:id="rId8"/>
    <p:sldId id="415" r:id="rId9"/>
    <p:sldId id="416" r:id="rId10"/>
    <p:sldId id="286" r:id="rId11"/>
  </p:sldIdLst>
  <p:sldSz cx="9144000" cy="5143500" type="screen16x9"/>
  <p:notesSz cx="6797675" cy="9928225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33A"/>
    <a:srgbClr val="C06C84"/>
    <a:srgbClr val="E88D7F"/>
    <a:srgbClr val="1D8676"/>
    <a:srgbClr val="B19A7A"/>
    <a:srgbClr val="2EC3AB"/>
    <a:srgbClr val="C3B199"/>
    <a:srgbClr val="FFAB2E"/>
    <a:srgbClr val="A08CBA"/>
    <a:srgbClr val="2FC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8643" autoAdjust="0"/>
  </p:normalViewPr>
  <p:slideViewPr>
    <p:cSldViewPr snapToGrid="0">
      <p:cViewPr varScale="1">
        <p:scale>
          <a:sx n="97" d="100"/>
          <a:sy n="97" d="100"/>
        </p:scale>
        <p:origin x="7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3C45-C71B-4159-8256-1F9CAE26A956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A1E8E-60E1-45C8-B89F-E39FA7B97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6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уважаемые члены Высшего Коллегиального Совета, уважаемые Вице-Министры здравоохранения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Камалжан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Талгатович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Олжас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Амангельдиевич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наши партнеры и приглашенные гости из других стран!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я хотела бы ознакомить кратко с деятельностью Национального центра независимой экзаменации, рассказать о достигнутых результатах за прошедший год и об актуальных вопросах в сфере здравоохранения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A1E8E-60E1-45C8-B89F-E39FA7B9753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7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вашему вниманию представляется очередной отчет НЦНЭ по достигнутым результатам благодаря активному взаимодействию с Министерством Здравоохранения, организациями образования и профильными ассоциациями. 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2019 году НЦНЭ особое внимание уделил качеству тестовых вопросов и развитию международного сотрудничества. Для реализации поставленных задач перед Министерством здравоохранения, перед организациями образования и, наконец, перед самим центром, за прошлый год мы провели более 250 тысяч оценок разных направлений, в том числе: оценка на знание законов ОСМС, оценка руководителей перинатальных центров, сертификация, категория, международный экзамен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IFOM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русском языке вместе с нашими стратегическими партерами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NBME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оценку выпускников медицинских ВУЗов и колледжей. </a:t>
            </a:r>
          </a:p>
          <a:p>
            <a:r>
              <a:rPr lang="kk-KZ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феврале </a:t>
            </a:r>
            <a:r>
              <a:rPr lang="ru-RU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НЦНЭ посетил штаб-квартиру </a:t>
            </a:r>
            <a:r>
              <a:rPr lang="en-US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NCSBN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Чикаго, где было проведено обучение сотрудников по вопросам методологии компьютеризированного аналитического тестирования, принципам психометрического анализа, улучшению оперативных услуг и информационной безопасности. 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весеннем выпуске американского журнала «ИНФОКУС» </a:t>
            </a:r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вышла обзорная статья, посвященная деятельности НЦНЭ и сотрудничеству с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NCSBN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Перенимая опыт NBME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НЦНЭ проводи</a:t>
            </a:r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статистический анализ результатов пройденного тестирования: у претендентов появилась возможность по прохождению тестирования получить аналитический отчет по результатам оценки в виде развернутого профиля результативности, аналогично используемому при выдаче результатов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IFOM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Данный профиль дает возможность определить слабые зоны для более качественной дальнейшей подготовки в индивидуальном порядке. Повышение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валидности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надежности тестовых заданий является приоритетным направлением НЦНЭ. Введены новые стандарты психометрического анализа тестовых заданий на основе международных стандартов.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A1E8E-60E1-45C8-B89F-E39FA7B9753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83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2019 год главным техническим инновационным решением стала разработка платформы Информационной системы оценки</a:t>
            </a:r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знаний и навыков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(ИСО). ИСО исключает человеческий фактор при проведении оценки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2019 году второй этап экзаменации выпускников организаций медицинского образования впервые </a:t>
            </a:r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успешно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проведен на электронной платформе объединив два этапа.</a:t>
            </a:r>
          </a:p>
          <a:p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Совместно со специалистами по психометрическому анализу и статистике в ИСО включен расширенный модуль отчетности для постоянного мониторинга и анализа результатов тестирования с целью сохранения валидности и надежности банка тестовы</a:t>
            </a:r>
            <a:r>
              <a:rPr lang="kk-KZ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Расширенный функционал системы включает в себя не только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процессом тестирования и проведения практических навыков вместе, но и располагает модулем для </a:t>
            </a:r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разработки и экспертизы такстовых заданий,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формирования аналитических отчетов и процедурой апелляции</a:t>
            </a:r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результат оценки имеет уникальный QR-код, который можно проверить даже с помощью сканирующего приложения на сотовом телефоне. Более того НЦНЭ подписал дорожную карту с 4 министерствами по интеграции результатов оценки с системой «Е-Лицензирование».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Здоровье пациентов и качественное оказание услуг является ключевой задачей всех организаций, осуществляющих деятельность в сфере здравоохранения. За период деятельности НЦНЭ инициирован ряд дискуссий с участниками всех этапов независимой оценки в том числе с государственными органами, медицинскими ассоциациями и организациями образования и науки.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внедренным инновациями в аналитике, по результатам оценки ВУЗы вносят изменения в программы образования.</a:t>
            </a:r>
          </a:p>
          <a:p>
            <a:r>
              <a:rPr lang="ru-RU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октябре 2019 года НЦНЭ приступил к реализации проекта Всемирного Банка по совершенствованию и внедрению системы лицензионного и сертификационного экзамена специалистов здравоохранения.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 году была полностью обновлена база </a:t>
            </a:r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тестовых вопросов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194 специальностям для квалификационных и сертификационных экзаменов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по проведенным экзаменам в медицинских учебных заведениях переданы для корректировки текущих образовательных программ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2020 году введен новый порядок разработки и экспертизы тестовых заданий.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Отделом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тестологии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активно проводятся семинар- тренинги по методикам разработки и экспертизы тестовых заданий с выдачей сертификатов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тестолога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/эксперта и внесением их в реестр для последующего привлечения к работе.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Успешно обучено более 100 человек, с которыми в данный момент осуществляется сотрудничество в области разработки и экспертизы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A1E8E-60E1-45C8-B89F-E39FA7B975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549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2019 год главным техническим инновационным решением стала разработка платформы Информационной системы оценки</a:t>
            </a:r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знаний и навыков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(ИСО). ИСО исключает человеческий фактор при проведении оценки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2019 году второй этап экзаменации выпускников организаций медицинского образования впервые </a:t>
            </a:r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успешно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проведен на электронной платформе объединив два этапа.</a:t>
            </a:r>
          </a:p>
          <a:p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Совместно со специалистами по психометрическому анализу и статистике в ИСО включен расширенный модуль отчетности для постоянного мониторинга и анализа результатов тестирования с целью сохранения валидности и надежности банка тестовы</a:t>
            </a:r>
            <a:r>
              <a:rPr lang="kk-KZ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Расширенный функционал системы включает в себя не только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процессом тестирования и проведения практических навыков вместе, но и располагает модулем для </a:t>
            </a:r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разработки и экспертизы такстовых заданий,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формирования аналитических отчетов и процедурой апелляции</a:t>
            </a:r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результат оценки имеет уникальный QR-код, который можно проверить даже с помощью сканирующего приложения на сотовом телефоне. Более того НЦНЭ подписал дорожную карту с 4 министерствами по интеграции результатов оценки с системой «Е-Лицензирование».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Здоровье пациентов и качественное оказание услуг является ключевой задачей всех организаций, осуществляющих деятельность в сфере здравоохранения. За период деятельности НЦНЭ инициирован ряд дискуссий с участниками всех этапов независимой оценки в том числе с государственными органами, медицинскими ассоциациями и организациями образования и науки.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внедренным инновациями в аналитике, по результатам оценки ВУЗы вносят изменения в программы образования.</a:t>
            </a:r>
          </a:p>
          <a:p>
            <a:r>
              <a:rPr lang="ru-RU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октябре 2019 года НЦНЭ приступил к реализации проекта Всемирного Банка по совершенствованию и внедрению системы лицензионного и сертификационного экзамена специалистов здравоохранения.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 году была полностью обновлена база </a:t>
            </a:r>
            <a:r>
              <a:rPr lang="kk-KZ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тестовых вопросов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194 специальностям для квалификационных и сертификационных экзаменов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по проведенным экзаменам в медицинских учебных заведениях переданы для корректировки текущих образовательных программ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2020 году введен новый порядок разработки и экспертизы тестовых заданий.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Отделом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тестологии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активно проводятся семинар- тренинги по методикам разработки и экспертизы тестовых заданий с выдачей сертификатов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тестолога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/эксперта и внесением их в реестр для последующего привлечения к работе.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Успешно обучено более 100 человек, с которыми в данный момент осуществляется сотрудничество в области разработки и экспертизы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A1E8E-60E1-45C8-B89F-E39FA7B975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50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8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92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74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5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7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6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0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C15A-277B-4745-9790-B9365F0D7087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063-D196-4BA3-8471-AE585AEE7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3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C15A-277B-4745-9790-B9365F0D7087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063-D196-4BA3-8471-AE585AEE7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7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C15A-277B-4745-9790-B9365F0D7087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063-D196-4BA3-8471-AE585AEE7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1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C15A-277B-4745-9790-B9365F0D7087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063-D196-4BA3-8471-AE585AEE7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24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C15A-277B-4745-9790-B9365F0D7087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063-D196-4BA3-8471-AE585AEE7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56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C15A-277B-4745-9790-B9365F0D7087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063-D196-4BA3-8471-AE585AEE7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86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C15A-277B-4745-9790-B9365F0D7087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063-D196-4BA3-8471-AE585AEE7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20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C15A-277B-4745-9790-B9365F0D7087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063-D196-4BA3-8471-AE585AEE7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3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8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C15A-277B-4745-9790-B9365F0D7087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063-D196-4BA3-8471-AE585AEE7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81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C15A-277B-4745-9790-B9365F0D7087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063-D196-4BA3-8471-AE585AEE7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1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C15A-277B-4745-9790-B9365F0D7087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E063-D196-4BA3-8471-AE585AEE7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37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04.03.2020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367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04.03.2020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362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04.03.2020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26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04.03.2020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144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04.03.2020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156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04.03.2020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039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04.03.2020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28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357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643">
                <a:solidFill>
                  <a:schemeClr val="tx1">
                    <a:tint val="75000"/>
                  </a:schemeClr>
                </a:solidFill>
              </a:defRPr>
            </a:lvl1pPr>
            <a:lvl2pPr marL="3820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4192" indent="0">
              <a:buNone/>
              <a:defRPr sz="1358">
                <a:solidFill>
                  <a:schemeClr val="tx1">
                    <a:tint val="75000"/>
                  </a:schemeClr>
                </a:solidFill>
              </a:defRPr>
            </a:lvl3pPr>
            <a:lvl4pPr marL="1146289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4pPr>
            <a:lvl5pPr marL="1528385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5pPr>
            <a:lvl6pPr marL="1910481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6pPr>
            <a:lvl7pPr marL="2292578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7pPr>
            <a:lvl8pPr marL="2674673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8pPr>
            <a:lvl9pPr marL="3056770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92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04.03.2020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57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04.03.2020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5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04.03.2020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347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04.03.2020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62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357"/>
            </a:lvl1pPr>
            <a:lvl2pPr>
              <a:defRPr sz="2000"/>
            </a:lvl2pPr>
            <a:lvl3pPr>
              <a:defRPr sz="1643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357"/>
            </a:lvl1pPr>
            <a:lvl2pPr>
              <a:defRPr sz="2000"/>
            </a:lvl2pPr>
            <a:lvl3pPr>
              <a:defRPr sz="1643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0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097" indent="0">
              <a:buNone/>
              <a:defRPr sz="1643" b="1"/>
            </a:lvl2pPr>
            <a:lvl3pPr marL="764192" indent="0">
              <a:buNone/>
              <a:defRPr sz="1500" b="1"/>
            </a:lvl3pPr>
            <a:lvl4pPr marL="1146289" indent="0">
              <a:buNone/>
              <a:defRPr sz="1358" b="1"/>
            </a:lvl4pPr>
            <a:lvl5pPr marL="1528385" indent="0">
              <a:buNone/>
              <a:defRPr sz="1358" b="1"/>
            </a:lvl5pPr>
            <a:lvl6pPr marL="1910481" indent="0">
              <a:buNone/>
              <a:defRPr sz="1358" b="1"/>
            </a:lvl6pPr>
            <a:lvl7pPr marL="2292578" indent="0">
              <a:buNone/>
              <a:defRPr sz="1358" b="1"/>
            </a:lvl7pPr>
            <a:lvl8pPr marL="2674673" indent="0">
              <a:buNone/>
              <a:defRPr sz="1358" b="1"/>
            </a:lvl8pPr>
            <a:lvl9pPr marL="3056770" indent="0">
              <a:buNone/>
              <a:defRPr sz="135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643"/>
            </a:lvl2pPr>
            <a:lvl3pPr>
              <a:defRPr sz="1500"/>
            </a:lvl3pPr>
            <a:lvl4pPr>
              <a:defRPr sz="1358"/>
            </a:lvl4pPr>
            <a:lvl5pPr>
              <a:defRPr sz="1358"/>
            </a:lvl5pPr>
            <a:lvl6pPr>
              <a:defRPr sz="1358"/>
            </a:lvl6pPr>
            <a:lvl7pPr>
              <a:defRPr sz="1358"/>
            </a:lvl7pPr>
            <a:lvl8pPr>
              <a:defRPr sz="1358"/>
            </a:lvl8pPr>
            <a:lvl9pPr>
              <a:defRPr sz="135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097" indent="0">
              <a:buNone/>
              <a:defRPr sz="1643" b="1"/>
            </a:lvl2pPr>
            <a:lvl3pPr marL="764192" indent="0">
              <a:buNone/>
              <a:defRPr sz="1500" b="1"/>
            </a:lvl3pPr>
            <a:lvl4pPr marL="1146289" indent="0">
              <a:buNone/>
              <a:defRPr sz="1358" b="1"/>
            </a:lvl4pPr>
            <a:lvl5pPr marL="1528385" indent="0">
              <a:buNone/>
              <a:defRPr sz="1358" b="1"/>
            </a:lvl5pPr>
            <a:lvl6pPr marL="1910481" indent="0">
              <a:buNone/>
              <a:defRPr sz="1358" b="1"/>
            </a:lvl6pPr>
            <a:lvl7pPr marL="2292578" indent="0">
              <a:buNone/>
              <a:defRPr sz="1358" b="1"/>
            </a:lvl7pPr>
            <a:lvl8pPr marL="2674673" indent="0">
              <a:buNone/>
              <a:defRPr sz="1358" b="1"/>
            </a:lvl8pPr>
            <a:lvl9pPr marL="3056770" indent="0">
              <a:buNone/>
              <a:defRPr sz="135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643"/>
            </a:lvl2pPr>
            <a:lvl3pPr>
              <a:defRPr sz="1500"/>
            </a:lvl3pPr>
            <a:lvl4pPr>
              <a:defRPr sz="1358"/>
            </a:lvl4pPr>
            <a:lvl5pPr>
              <a:defRPr sz="1358"/>
            </a:lvl5pPr>
            <a:lvl6pPr>
              <a:defRPr sz="1358"/>
            </a:lvl6pPr>
            <a:lvl7pPr>
              <a:defRPr sz="1358"/>
            </a:lvl7pPr>
            <a:lvl8pPr>
              <a:defRPr sz="1358"/>
            </a:lvl8pPr>
            <a:lvl9pPr>
              <a:defRPr sz="135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5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5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6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164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643"/>
            </a:lvl1pPr>
            <a:lvl2pPr>
              <a:defRPr sz="2357"/>
            </a:lvl2pPr>
            <a:lvl3pPr>
              <a:defRPr sz="2000"/>
            </a:lvl3pPr>
            <a:lvl4pPr>
              <a:defRPr sz="1643"/>
            </a:lvl4pPr>
            <a:lvl5pPr>
              <a:defRPr sz="1643"/>
            </a:lvl5pPr>
            <a:lvl6pPr>
              <a:defRPr sz="1643"/>
            </a:lvl6pPr>
            <a:lvl7pPr>
              <a:defRPr sz="1643"/>
            </a:lvl7pPr>
            <a:lvl8pPr>
              <a:defRPr sz="1643"/>
            </a:lvl8pPr>
            <a:lvl9pPr>
              <a:defRPr sz="16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143"/>
            </a:lvl1pPr>
            <a:lvl2pPr marL="382097" indent="0">
              <a:buNone/>
              <a:defRPr sz="1000"/>
            </a:lvl2pPr>
            <a:lvl3pPr marL="764192" indent="0">
              <a:buNone/>
              <a:defRPr sz="857"/>
            </a:lvl3pPr>
            <a:lvl4pPr marL="1146289" indent="0">
              <a:buNone/>
              <a:defRPr sz="786"/>
            </a:lvl4pPr>
            <a:lvl5pPr marL="1528385" indent="0">
              <a:buNone/>
              <a:defRPr sz="786"/>
            </a:lvl5pPr>
            <a:lvl6pPr marL="1910481" indent="0">
              <a:buNone/>
              <a:defRPr sz="786"/>
            </a:lvl6pPr>
            <a:lvl7pPr marL="2292578" indent="0">
              <a:buNone/>
              <a:defRPr sz="786"/>
            </a:lvl7pPr>
            <a:lvl8pPr marL="2674673" indent="0">
              <a:buNone/>
              <a:defRPr sz="786"/>
            </a:lvl8pPr>
            <a:lvl9pPr marL="3056770" indent="0">
              <a:buNone/>
              <a:defRPr sz="78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8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l">
              <a:defRPr sz="1643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643"/>
            </a:lvl1pPr>
            <a:lvl2pPr marL="382097" indent="0">
              <a:buNone/>
              <a:defRPr sz="2357"/>
            </a:lvl2pPr>
            <a:lvl3pPr marL="764192" indent="0">
              <a:buNone/>
              <a:defRPr sz="2000"/>
            </a:lvl3pPr>
            <a:lvl4pPr marL="1146289" indent="0">
              <a:buNone/>
              <a:defRPr sz="1643"/>
            </a:lvl4pPr>
            <a:lvl5pPr marL="1528385" indent="0">
              <a:buNone/>
              <a:defRPr sz="1643"/>
            </a:lvl5pPr>
            <a:lvl6pPr marL="1910481" indent="0">
              <a:buNone/>
              <a:defRPr sz="1643"/>
            </a:lvl6pPr>
            <a:lvl7pPr marL="2292578" indent="0">
              <a:buNone/>
              <a:defRPr sz="1643"/>
            </a:lvl7pPr>
            <a:lvl8pPr marL="2674673" indent="0">
              <a:buNone/>
              <a:defRPr sz="1643"/>
            </a:lvl8pPr>
            <a:lvl9pPr marL="3056770" indent="0">
              <a:buNone/>
              <a:defRPr sz="164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43"/>
            </a:lvl1pPr>
            <a:lvl2pPr marL="382097" indent="0">
              <a:buNone/>
              <a:defRPr sz="1000"/>
            </a:lvl2pPr>
            <a:lvl3pPr marL="764192" indent="0">
              <a:buNone/>
              <a:defRPr sz="857"/>
            </a:lvl3pPr>
            <a:lvl4pPr marL="1146289" indent="0">
              <a:buNone/>
              <a:defRPr sz="786"/>
            </a:lvl4pPr>
            <a:lvl5pPr marL="1528385" indent="0">
              <a:buNone/>
              <a:defRPr sz="786"/>
            </a:lvl5pPr>
            <a:lvl6pPr marL="1910481" indent="0">
              <a:buNone/>
              <a:defRPr sz="786"/>
            </a:lvl6pPr>
            <a:lvl7pPr marL="2292578" indent="0">
              <a:buNone/>
              <a:defRPr sz="786"/>
            </a:lvl7pPr>
            <a:lvl8pPr marL="2674673" indent="0">
              <a:buNone/>
              <a:defRPr sz="786"/>
            </a:lvl8pPr>
            <a:lvl9pPr marL="3056770" indent="0">
              <a:buNone/>
              <a:defRPr sz="78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9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1" cy="857250"/>
          </a:xfrm>
          <a:prstGeom prst="rect">
            <a:avLst/>
          </a:prstGeom>
        </p:spPr>
        <p:txBody>
          <a:bodyPr vert="horz" lIns="106985" tIns="53492" rIns="106985" bIns="534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1" cy="3394472"/>
          </a:xfrm>
          <a:prstGeom prst="rect">
            <a:avLst/>
          </a:prstGeom>
        </p:spPr>
        <p:txBody>
          <a:bodyPr vert="horz" lIns="106985" tIns="53492" rIns="106985" bIns="534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4767266"/>
            <a:ext cx="2133600" cy="273844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9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64192" rtl="0" eaLnBrk="1" latinLnBrk="0" hangingPunct="1">
        <a:spcBef>
          <a:spcPct val="0"/>
        </a:spcBef>
        <a:buNone/>
        <a:defRPr sz="36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6572" indent="-286572" algn="l" defTabSz="764192" rtl="0" eaLnBrk="1" latinLnBrk="0" hangingPunct="1">
        <a:spcBef>
          <a:spcPct val="20000"/>
        </a:spcBef>
        <a:buFont typeface="Arial" pitchFamily="34" charset="0"/>
        <a:buChar char="•"/>
        <a:defRPr sz="2643" kern="1200">
          <a:solidFill>
            <a:schemeClr val="tx1"/>
          </a:solidFill>
          <a:latin typeface="+mn-lt"/>
          <a:ea typeface="+mn-ea"/>
          <a:cs typeface="+mn-cs"/>
        </a:defRPr>
      </a:lvl1pPr>
      <a:lvl2pPr marL="620907" indent="-238811" algn="l" defTabSz="764192" rtl="0" eaLnBrk="1" latinLnBrk="0" hangingPunct="1">
        <a:spcBef>
          <a:spcPct val="20000"/>
        </a:spcBef>
        <a:buFont typeface="Arial" pitchFamily="34" charset="0"/>
        <a:buChar char="–"/>
        <a:defRPr sz="2357" kern="1200">
          <a:solidFill>
            <a:schemeClr val="tx1"/>
          </a:solidFill>
          <a:latin typeface="+mn-lt"/>
          <a:ea typeface="+mn-ea"/>
          <a:cs typeface="+mn-cs"/>
        </a:defRPr>
      </a:lvl2pPr>
      <a:lvl3pPr marL="955241" indent="-191048" algn="l" defTabSz="76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7337" indent="-191048" algn="l" defTabSz="764192" rtl="0" eaLnBrk="1" latinLnBrk="0" hangingPunct="1">
        <a:spcBef>
          <a:spcPct val="20000"/>
        </a:spcBef>
        <a:buFont typeface="Arial" pitchFamily="34" charset="0"/>
        <a:buChar char="–"/>
        <a:defRPr sz="1643" kern="1200">
          <a:solidFill>
            <a:schemeClr val="tx1"/>
          </a:solidFill>
          <a:latin typeface="+mn-lt"/>
          <a:ea typeface="+mn-ea"/>
          <a:cs typeface="+mn-cs"/>
        </a:defRPr>
      </a:lvl4pPr>
      <a:lvl5pPr marL="1719433" indent="-191048" algn="l" defTabSz="764192" rtl="0" eaLnBrk="1" latinLnBrk="0" hangingPunct="1">
        <a:spcBef>
          <a:spcPct val="20000"/>
        </a:spcBef>
        <a:buFont typeface="Arial" pitchFamily="34" charset="0"/>
        <a:buChar char="»"/>
        <a:defRPr sz="1643" kern="1200">
          <a:solidFill>
            <a:schemeClr val="tx1"/>
          </a:solidFill>
          <a:latin typeface="+mn-lt"/>
          <a:ea typeface="+mn-ea"/>
          <a:cs typeface="+mn-cs"/>
        </a:defRPr>
      </a:lvl5pPr>
      <a:lvl6pPr marL="2101529" indent="-191048" algn="l" defTabSz="764192" rtl="0" eaLnBrk="1" latinLnBrk="0" hangingPunct="1">
        <a:spcBef>
          <a:spcPct val="20000"/>
        </a:spcBef>
        <a:buFont typeface="Arial" pitchFamily="34" charset="0"/>
        <a:buChar char="•"/>
        <a:defRPr sz="1643" kern="1200">
          <a:solidFill>
            <a:schemeClr val="tx1"/>
          </a:solidFill>
          <a:latin typeface="+mn-lt"/>
          <a:ea typeface="+mn-ea"/>
          <a:cs typeface="+mn-cs"/>
        </a:defRPr>
      </a:lvl6pPr>
      <a:lvl7pPr marL="2483626" indent="-191048" algn="l" defTabSz="764192" rtl="0" eaLnBrk="1" latinLnBrk="0" hangingPunct="1">
        <a:spcBef>
          <a:spcPct val="20000"/>
        </a:spcBef>
        <a:buFont typeface="Arial" pitchFamily="34" charset="0"/>
        <a:buChar char="•"/>
        <a:defRPr sz="1643" kern="1200">
          <a:solidFill>
            <a:schemeClr val="tx1"/>
          </a:solidFill>
          <a:latin typeface="+mn-lt"/>
          <a:ea typeface="+mn-ea"/>
          <a:cs typeface="+mn-cs"/>
        </a:defRPr>
      </a:lvl7pPr>
      <a:lvl8pPr marL="2865722" indent="-191048" algn="l" defTabSz="764192" rtl="0" eaLnBrk="1" latinLnBrk="0" hangingPunct="1">
        <a:spcBef>
          <a:spcPct val="20000"/>
        </a:spcBef>
        <a:buFont typeface="Arial" pitchFamily="34" charset="0"/>
        <a:buChar char="•"/>
        <a:defRPr sz="1643" kern="1200">
          <a:solidFill>
            <a:schemeClr val="tx1"/>
          </a:solidFill>
          <a:latin typeface="+mn-lt"/>
          <a:ea typeface="+mn-ea"/>
          <a:cs typeface="+mn-cs"/>
        </a:defRPr>
      </a:lvl8pPr>
      <a:lvl9pPr marL="3247818" indent="-191048" algn="l" defTabSz="764192" rtl="0" eaLnBrk="1" latinLnBrk="0" hangingPunct="1">
        <a:spcBef>
          <a:spcPct val="20000"/>
        </a:spcBef>
        <a:buFont typeface="Arial" pitchFamily="34" charset="0"/>
        <a:buChar char="•"/>
        <a:defRPr sz="16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41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97" algn="l" defTabSz="7641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4192" algn="l" defTabSz="7641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6289" algn="l" defTabSz="7641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385" algn="l" defTabSz="7641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0481" algn="l" defTabSz="7641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2578" algn="l" defTabSz="7641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73" algn="l" defTabSz="7641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6770" algn="l" defTabSz="7641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C15A-277B-4745-9790-B9365F0D7087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BE063-D196-4BA3-8471-AE585AEE7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4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04.03.2020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4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7" y="92680"/>
            <a:ext cx="455154" cy="4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1" y="92680"/>
            <a:ext cx="290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itchFamily="34" charset="0"/>
              </a:rPr>
              <a:t>НАЦИОНАЛЬНЫЙ ЦЕНТР</a:t>
            </a:r>
          </a:p>
          <a:p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 Semibold" pitchFamily="34" charset="0"/>
              </a:rPr>
              <a:t>НЕЗАВИСИМОЙ ЭКЗАМЕНАЦИИ</a:t>
            </a:r>
            <a:endParaRPr lang="ru-RU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Segoe UI Semi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92" y="3662518"/>
            <a:ext cx="5576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НЕЗАВИСИМАЯ ОЦЕНКА ВЫПУСКНИКОВ ИНТЕРНАТУРЫ И РЕЗИДЕНТУРЫ        2019-2020 УЧЕБНОГО ГОДА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99355" y="4542602"/>
            <a:ext cx="3128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b="1" dirty="0">
                <a:solidFill>
                  <a:srgbClr val="FFFF00"/>
                </a:solidFill>
                <a:latin typeface="+mj-lt"/>
                <a:cs typeface="Segoe UI Semibold" pitchFamily="34" charset="0"/>
              </a:rPr>
              <a:t>г. </a:t>
            </a:r>
            <a:r>
              <a:rPr lang="ru-RU" sz="1100" b="1" dirty="0" smtClean="0">
                <a:solidFill>
                  <a:srgbClr val="FFFF00"/>
                </a:solidFill>
                <a:latin typeface="+mj-lt"/>
                <a:cs typeface="Segoe UI Semibold" pitchFamily="34" charset="0"/>
              </a:rPr>
              <a:t>Н</a:t>
            </a:r>
            <a:r>
              <a:rPr lang="kk-KZ" sz="1100" b="1" dirty="0">
                <a:solidFill>
                  <a:srgbClr val="FFFF00"/>
                </a:solidFill>
                <a:latin typeface="+mj-lt"/>
                <a:cs typeface="Segoe UI Semibold" pitchFamily="34" charset="0"/>
              </a:rPr>
              <a:t>ұ</a:t>
            </a:r>
            <a:r>
              <a:rPr lang="ru-RU" sz="1100" b="1" dirty="0" smtClean="0">
                <a:solidFill>
                  <a:srgbClr val="FFFF00"/>
                </a:solidFill>
                <a:latin typeface="+mj-lt"/>
                <a:cs typeface="Segoe UI Semibold" pitchFamily="34" charset="0"/>
              </a:rPr>
              <a:t>р-</a:t>
            </a:r>
            <a:r>
              <a:rPr lang="ru-RU" sz="1100" b="1" dirty="0" err="1" smtClean="0">
                <a:solidFill>
                  <a:srgbClr val="FFFF00"/>
                </a:solidFill>
                <a:latin typeface="+mj-lt"/>
                <a:cs typeface="Segoe UI Semibold" pitchFamily="34" charset="0"/>
              </a:rPr>
              <a:t>Сұлтан</a:t>
            </a:r>
            <a:r>
              <a:rPr lang="ru-RU" sz="1100" b="1" dirty="0">
                <a:solidFill>
                  <a:srgbClr val="FFFF00"/>
                </a:solidFill>
                <a:latin typeface="+mj-lt"/>
                <a:cs typeface="Segoe UI Semibold" pitchFamily="34" charset="0"/>
              </a:rPr>
              <a:t>, ул. </a:t>
            </a:r>
            <a:r>
              <a:rPr lang="ru-RU" sz="1100" b="1" dirty="0" err="1">
                <a:solidFill>
                  <a:srgbClr val="FFFF00"/>
                </a:solidFill>
                <a:latin typeface="+mj-lt"/>
                <a:cs typeface="Segoe UI Semibold" pitchFamily="34" charset="0"/>
              </a:rPr>
              <a:t>Мәңгілік</a:t>
            </a:r>
            <a:r>
              <a:rPr lang="ru-RU" sz="1100" b="1" dirty="0">
                <a:solidFill>
                  <a:srgbClr val="FFFF00"/>
                </a:solidFill>
                <a:latin typeface="+mj-lt"/>
                <a:cs typeface="Segoe UI Semibold" pitchFamily="34" charset="0"/>
              </a:rPr>
              <a:t> ел 8, подъезд 18В</a:t>
            </a:r>
            <a:endParaRPr lang="en-US" sz="1100" b="1" dirty="0">
              <a:solidFill>
                <a:srgbClr val="FFFF00"/>
              </a:solidFill>
              <a:latin typeface="+mj-lt"/>
              <a:cs typeface="Segoe UI Semibold" pitchFamily="34" charset="0"/>
            </a:endParaRPr>
          </a:p>
          <a:p>
            <a:pPr algn="r">
              <a:defRPr/>
            </a:pPr>
            <a:r>
              <a:rPr lang="ru-RU" sz="1100" b="1" dirty="0" smtClean="0">
                <a:solidFill>
                  <a:srgbClr val="FFFF00"/>
                </a:solidFill>
                <a:latin typeface="+mj-lt"/>
                <a:cs typeface="Segoe UI Semibold" pitchFamily="34" charset="0"/>
              </a:rPr>
              <a:t>+</a:t>
            </a:r>
            <a:r>
              <a:rPr lang="ru-RU" sz="1100" b="1" dirty="0">
                <a:solidFill>
                  <a:srgbClr val="FFFF00"/>
                </a:solidFill>
                <a:latin typeface="+mj-lt"/>
                <a:cs typeface="Segoe UI Semibold" pitchFamily="34" charset="0"/>
              </a:rPr>
              <a:t>7 (7172) 95-95-95</a:t>
            </a:r>
            <a:r>
              <a:rPr lang="en-US" sz="1100" b="1" dirty="0">
                <a:solidFill>
                  <a:srgbClr val="FFFF00"/>
                </a:solidFill>
                <a:latin typeface="+mj-lt"/>
                <a:cs typeface="Segoe UI Semibold" pitchFamily="34" charset="0"/>
              </a:rPr>
              <a:t>, office@ncie.kz</a:t>
            </a:r>
            <a:endParaRPr lang="ru-RU" sz="1100" b="1" dirty="0">
              <a:solidFill>
                <a:srgbClr val="FFFF00"/>
              </a:solidFill>
              <a:latin typeface="+mj-lt"/>
              <a:cs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79612" y="434352"/>
            <a:ext cx="3798731" cy="584775"/>
            <a:chOff x="391524" y="129800"/>
            <a:chExt cx="3905172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391525" y="129800"/>
              <a:ext cx="39051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4192"/>
              <a:r>
                <a:rPr lang="ru-RU" sz="1600" b="1" dirty="0" smtClean="0">
                  <a:solidFill>
                    <a:srgbClr val="0070C0"/>
                  </a:solidFill>
                  <a:latin typeface="Calibri"/>
                  <a:cs typeface="Segoe UI Semibold" pitchFamily="34" charset="0"/>
                </a:rPr>
                <a:t>ОСНОВАНИЕ ДЛЯ ПРОВЕДЕНИЯ НЕЗАВИСИМОЙ ОЦЕНКИ</a:t>
              </a:r>
              <a:endParaRPr lang="ru-RU" sz="1600" dirty="0">
                <a:solidFill>
                  <a:srgbClr val="0070C0"/>
                </a:solidFill>
                <a:latin typeface="Calibri"/>
                <a:cs typeface="Segoe UI Semibold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391524" y="167032"/>
              <a:ext cx="47000" cy="5475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4192"/>
              <a:endParaRPr lang="ru-RU" sz="1500">
                <a:solidFill>
                  <a:srgbClr val="00B0F0"/>
                </a:solidFill>
                <a:latin typeface="Calibri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31974" y="501132"/>
            <a:ext cx="2384979" cy="338554"/>
            <a:chOff x="6331974" y="501132"/>
            <a:chExt cx="2384979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6331974" y="501132"/>
              <a:ext cx="2323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64192"/>
              <a:r>
                <a:rPr lang="ru-RU" sz="1600" b="1" dirty="0" smtClean="0">
                  <a:solidFill>
                    <a:srgbClr val="FFFF00"/>
                  </a:solidFill>
                  <a:latin typeface="Calibri"/>
                  <a:cs typeface="Segoe UI Semibold" pitchFamily="34" charset="0"/>
                </a:rPr>
                <a:t>ПЛАНИРУЕТСЯ</a:t>
              </a:r>
              <a:endParaRPr lang="ru-RU" sz="1600" dirty="0">
                <a:solidFill>
                  <a:srgbClr val="FFFF00"/>
                </a:solidFill>
                <a:latin typeface="Calibri"/>
                <a:cs typeface="Segoe UI Semibold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665519" y="565597"/>
              <a:ext cx="51434" cy="257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4192"/>
              <a:endParaRPr lang="ru-RU" sz="1500" dirty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0" y="1350087"/>
            <a:ext cx="382643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+mj-lt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cs typeface="Segoe UI" panose="020B0502040204020203" pitchFamily="34" charset="0"/>
              </a:rPr>
              <a:t>Закон «Об образовании» Республики </a:t>
            </a:r>
            <a:r>
              <a:rPr lang="ru-RU" sz="1400" b="1" dirty="0">
                <a:cs typeface="Segoe UI" panose="020B0502040204020203" pitchFamily="34" charset="0"/>
              </a:rPr>
              <a:t>Казахстан от 27 июля 2007 года № 319-III</a:t>
            </a:r>
          </a:p>
          <a:p>
            <a:endParaRPr lang="ru-RU" sz="1400" b="1" dirty="0" smtClean="0">
              <a:cs typeface="Segoe UI" panose="020B0502040204020203" pitchFamily="34" charset="0"/>
            </a:endParaRPr>
          </a:p>
          <a:p>
            <a:endParaRPr lang="ru-RU" sz="1400" b="1" dirty="0">
              <a:cs typeface="Segoe UI" panose="020B0502040204020203" pitchFamily="34" charset="0"/>
            </a:endParaRPr>
          </a:p>
          <a:p>
            <a:endParaRPr lang="ru-RU" sz="1400" b="1" dirty="0"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cs typeface="Segoe UI" panose="020B0502040204020203" pitchFamily="34" charset="0"/>
              </a:rPr>
              <a:t>ПРАВИЛА ОЦЕНКИ ЗНАНИЙ И НАВЫКОВ ОБУЧАЮЩИХСЯ ПО ПРОГРАММАМ МЕДИИНСКОГО ОБРАЗОВАНИЯ</a:t>
            </a:r>
            <a:r>
              <a:rPr lang="ru-RU" sz="1400" dirty="0" smtClean="0">
                <a:cs typeface="Segoe UI" panose="020B0502040204020203" pitchFamily="34" charset="0"/>
              </a:rPr>
              <a:t>, </a:t>
            </a:r>
            <a:r>
              <a:rPr lang="ru-RU" sz="1400" dirty="0">
                <a:cs typeface="Segoe UI" panose="020B0502040204020203" pitchFamily="34" charset="0"/>
              </a:rPr>
              <a:t>утверждены приказом </a:t>
            </a:r>
            <a:r>
              <a:rPr lang="ru-RU" sz="1400" dirty="0" smtClean="0">
                <a:cs typeface="Segoe UI" panose="020B0502040204020203" pitchFamily="34" charset="0"/>
              </a:rPr>
              <a:t>Министра здравоохранения Республики </a:t>
            </a:r>
            <a:r>
              <a:rPr lang="ru-RU" sz="1400" dirty="0">
                <a:cs typeface="Segoe UI" panose="020B0502040204020203" pitchFamily="34" charset="0"/>
              </a:rPr>
              <a:t>Казахстан</a:t>
            </a:r>
          </a:p>
          <a:p>
            <a:r>
              <a:rPr lang="ru-RU" sz="1400" dirty="0" smtClean="0">
                <a:cs typeface="Segoe UI" panose="020B0502040204020203" pitchFamily="34" charset="0"/>
              </a:rPr>
              <a:t>       от </a:t>
            </a:r>
            <a:r>
              <a:rPr lang="ru-RU" sz="1400" dirty="0">
                <a:cs typeface="Segoe UI" panose="020B0502040204020203" pitchFamily="34" charset="0"/>
              </a:rPr>
              <a:t>23 апреля 2019 </a:t>
            </a:r>
            <a:r>
              <a:rPr lang="ru-RU" sz="1400" dirty="0" smtClean="0">
                <a:cs typeface="Segoe UI" panose="020B0502040204020203" pitchFamily="34" charset="0"/>
              </a:rPr>
              <a:t>года № </a:t>
            </a:r>
            <a:r>
              <a:rPr lang="ru-RU" sz="1400" dirty="0">
                <a:cs typeface="Segoe UI" panose="020B0502040204020203" pitchFamily="34" charset="0"/>
              </a:rPr>
              <a:t>ҚР </a:t>
            </a:r>
            <a:r>
              <a:rPr lang="ru-RU" sz="1400" dirty="0" smtClean="0">
                <a:cs typeface="Segoe UI" panose="020B0502040204020203" pitchFamily="34" charset="0"/>
              </a:rPr>
              <a:t>ДСМ-46</a:t>
            </a:r>
          </a:p>
          <a:p>
            <a:endParaRPr lang="ru-RU" sz="1000" dirty="0">
              <a:latin typeface="+mj-lt"/>
              <a:cs typeface="Segoe UI" panose="020B0502040204020203" pitchFamily="34" charset="0"/>
            </a:endParaRPr>
          </a:p>
          <a:p>
            <a:endParaRPr lang="en-US" sz="10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8CACF0-DEC3-4B79-9711-7A27E4A8D188}"/>
              </a:ext>
            </a:extLst>
          </p:cNvPr>
          <p:cNvSpPr txBox="1"/>
          <p:nvPr/>
        </p:nvSpPr>
        <p:spPr>
          <a:xfrm>
            <a:off x="4306527" y="1611928"/>
            <a:ext cx="4516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независимой оценки 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знаний </a:t>
            </a:r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выпускников: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36998" y="3720823"/>
            <a:ext cx="343180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дзаголовок 24"/>
          <p:cNvSpPr>
            <a:spLocks noGrp="1"/>
          </p:cNvSpPr>
          <p:nvPr>
            <p:ph type="subTitle" idx="4294967295"/>
          </p:nvPr>
        </p:nvSpPr>
        <p:spPr>
          <a:xfrm>
            <a:off x="4306527" y="2569191"/>
            <a:ext cx="4945945" cy="54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интернатуры </a:t>
            </a:r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направлениям - </a:t>
            </a:r>
            <a:r>
              <a:rPr lang="ru-RU" sz="1400" b="1" dirty="0" smtClean="0">
                <a:solidFill>
                  <a:schemeClr val="bg1"/>
                </a:solidFill>
              </a:rPr>
              <a:t>10 ВУЗов 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Подзаголовок 24"/>
          <p:cNvSpPr txBox="1">
            <a:spLocks/>
          </p:cNvSpPr>
          <p:nvPr/>
        </p:nvSpPr>
        <p:spPr>
          <a:xfrm>
            <a:off x="3921326" y="4193455"/>
            <a:ext cx="4821296" cy="604687"/>
          </a:xfrm>
          <a:prstGeom prst="rect">
            <a:avLst/>
          </a:prstGeom>
        </p:spPr>
        <p:txBody>
          <a:bodyPr vert="horz" lIns="106985" tIns="53492" rIns="106985" bIns="53492" rtlCol="0">
            <a:normAutofit/>
          </a:bodyPr>
          <a:lstStyle>
            <a:lvl1pPr marL="0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26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2097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235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64192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6289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6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28385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6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10481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6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92578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6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74673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6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56770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6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7" name="Подзаголовок 24"/>
          <p:cNvSpPr txBox="1">
            <a:spLocks/>
          </p:cNvSpPr>
          <p:nvPr/>
        </p:nvSpPr>
        <p:spPr>
          <a:xfrm>
            <a:off x="4306527" y="3570130"/>
            <a:ext cx="4821296" cy="623325"/>
          </a:xfrm>
          <a:prstGeom prst="rect">
            <a:avLst/>
          </a:prstGeom>
        </p:spPr>
        <p:txBody>
          <a:bodyPr vert="horz" lIns="106985" tIns="53492" rIns="106985" bIns="53492" rtlCol="0">
            <a:normAutofit/>
          </a:bodyPr>
          <a:lstStyle>
            <a:lvl1pPr marL="0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26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2097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235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64192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6289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6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28385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6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10481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6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92578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6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74673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6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56770" indent="0" algn="ctr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6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schemeClr val="bg1"/>
                </a:solidFill>
              </a:rPr>
              <a:t>резидентуры </a:t>
            </a:r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</a:t>
            </a:r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специальностям</a:t>
            </a:r>
            <a:r>
              <a:rPr lang="ru-RU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1400" b="1" dirty="0" smtClean="0">
                <a:solidFill>
                  <a:schemeClr val="bg1"/>
                </a:solidFill>
              </a:rPr>
              <a:t> 22 организации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330903" y="119554"/>
            <a:ext cx="3798734" cy="700389"/>
            <a:chOff x="391521" y="129800"/>
            <a:chExt cx="3905175" cy="700389"/>
          </a:xfrm>
        </p:grpSpPr>
        <p:sp>
          <p:nvSpPr>
            <p:cNvPr id="40" name="TextBox 39"/>
            <p:cNvSpPr txBox="1"/>
            <p:nvPr/>
          </p:nvSpPr>
          <p:spPr>
            <a:xfrm>
              <a:off x="391525" y="129800"/>
              <a:ext cx="3905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64192"/>
              <a:endParaRPr lang="ru-RU" sz="1600" dirty="0">
                <a:solidFill>
                  <a:srgbClr val="0070C0"/>
                </a:solidFill>
                <a:latin typeface="Calibri"/>
                <a:cs typeface="Segoe UI Semibold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 flipH="1">
              <a:off x="391521" y="283349"/>
              <a:ext cx="47000" cy="5468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4192"/>
              <a:endParaRPr lang="ru-RU" sz="1500">
                <a:solidFill>
                  <a:srgbClr val="00B0F0"/>
                </a:solidFill>
                <a:latin typeface="Calibri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12557" y="196133"/>
            <a:ext cx="8305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Независимая оценка знаний и навыков выпускников интернатуры и резидентуры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623" y="819943"/>
            <a:ext cx="8155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Подготовительные мероприятия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6" name="Текст 9"/>
          <p:cNvSpPr txBox="1">
            <a:spLocks/>
          </p:cNvSpPr>
          <p:nvPr/>
        </p:nvSpPr>
        <p:spPr>
          <a:xfrm>
            <a:off x="353762" y="1528199"/>
            <a:ext cx="8465773" cy="3676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Разработаны: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 проведения независимой оценки обучающихся по программам в области здравоохранения (проект);</a:t>
            </a:r>
            <a:r>
              <a:rPr kumimoji="0" lang="ru-RU" sz="17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7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Инструкции по организации и проведению </a:t>
            </a:r>
            <a:r>
              <a:rPr kumimoji="0" lang="ru-RU" sz="17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процедуры</a:t>
            </a:r>
            <a:r>
              <a:rPr kumimoji="0" lang="ru-RU" sz="17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7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7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экзаменатора и помощников);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Технические спецификации тестов по направлениям интернатуры и специальностям резидентуры (проект);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Перечень клинических станций для оценки навыков выпускников интернатуры и резидентуры;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График проведения независимой оценки знаний и выпускников интернатуры и резидентуры (проект).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5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70422" y="139244"/>
            <a:ext cx="25059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6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Segoe UI Semibold" pitchFamily="34" charset="0"/>
              </a:rPr>
              <a:t>ПЕРВЫЙ ЭТАП ОЦЕНКИ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Segoe UI Semibold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608" y="3417865"/>
            <a:ext cx="3832121" cy="69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7620000" y="2430338"/>
            <a:ext cx="1143000" cy="2243261"/>
          </a:xfrm>
          <a:prstGeom prst="rect">
            <a:avLst/>
          </a:prstGeom>
        </p:spPr>
        <p:txBody>
          <a:bodyPr vert="horz" lIns="80239" tIns="40119" rIns="80239" bIns="40119" rtlCol="0">
            <a:noAutofit/>
          </a:bodyPr>
          <a:lstStyle>
            <a:lvl1pPr marL="382096" indent="-382096" algn="l" defTabSz="10189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876" indent="-318414" algn="l" defTabSz="10189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654" indent="-254731" algn="l" defTabSz="10189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3116" indent="-254731" algn="l" defTabSz="10189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577" indent="-254731" algn="l" defTabSz="10189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39" indent="-254731" algn="l" defTabSz="10189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501" indent="-254731" algn="l" defTabSz="10189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62" indent="-254731" algn="l" defTabSz="10189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424" indent="-254731" algn="l" defTabSz="10189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189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798142" y="2177624"/>
            <a:ext cx="4336025" cy="653709"/>
          </a:xfrm>
        </p:spPr>
        <p:txBody>
          <a:bodyPr>
            <a:noAutofit/>
          </a:bodyPr>
          <a:lstStyle/>
          <a:p>
            <a:pPr defTabSz="914400">
              <a:spcBef>
                <a:spcPct val="20000"/>
              </a:spcBef>
            </a:pPr>
            <a:r>
              <a:rPr lang="ru-RU" sz="1600" cap="none" dirty="0">
                <a:solidFill>
                  <a:schemeClr val="bg1"/>
                </a:solidFill>
              </a:rPr>
              <a:t>Техническая спецификация теста - </a:t>
            </a:r>
            <a:r>
              <a:rPr lang="ru-RU" sz="1600" cap="none" dirty="0" smtClean="0">
                <a:solidFill>
                  <a:schemeClr val="bg1"/>
                </a:solidFill>
              </a:rPr>
              <a:t>ГСО 2015 </a:t>
            </a:r>
            <a:r>
              <a:rPr lang="ru-RU" sz="1600" cap="none" dirty="0">
                <a:solidFill>
                  <a:schemeClr val="bg1"/>
                </a:solidFill>
              </a:rPr>
              <a:t>по направлениям:</a:t>
            </a: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Подзаголовок 23"/>
          <p:cNvSpPr>
            <a:spLocks noGrp="1"/>
          </p:cNvSpPr>
          <p:nvPr>
            <p:ph type="body" idx="1"/>
          </p:nvPr>
        </p:nvSpPr>
        <p:spPr>
          <a:xfrm>
            <a:off x="169608" y="3084048"/>
            <a:ext cx="3639050" cy="1740309"/>
          </a:xfrm>
        </p:spPr>
        <p:txBody>
          <a:bodyPr>
            <a:normAutofit lnSpcReduction="10000"/>
          </a:bodyPr>
          <a:lstStyle/>
          <a:p>
            <a:pPr marL="457200" lvl="0" indent="-457200" algn="l" defTabSz="914400">
              <a:buFont typeface="Arial" pitchFamily="34" charset="0"/>
              <a:buAutoNum type="arabicPeriod"/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</a:rPr>
              <a:t>Общая врачебная практика </a:t>
            </a:r>
            <a:endParaRPr lang="ru-RU" sz="1600" dirty="0">
              <a:solidFill>
                <a:srgbClr val="1F497D">
                  <a:lumMod val="50000"/>
                </a:srgbClr>
              </a:solidFill>
            </a:endParaRPr>
          </a:p>
          <a:p>
            <a:pPr marL="457200" lvl="0" indent="-457200" algn="l" defTabSz="914400">
              <a:buFont typeface="Arial" pitchFamily="34" charset="0"/>
              <a:buAutoNum type="arabicPeriod"/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</a:rPr>
              <a:t>Хирургия</a:t>
            </a:r>
            <a:endParaRPr lang="ru-RU" sz="1600" dirty="0">
              <a:solidFill>
                <a:srgbClr val="1F497D">
                  <a:lumMod val="50000"/>
                </a:srgbClr>
              </a:solidFill>
            </a:endParaRPr>
          </a:p>
          <a:p>
            <a:pPr marL="457200" lvl="0" indent="-457200" algn="l" defTabSz="914400">
              <a:buFont typeface="Arial" pitchFamily="34" charset="0"/>
              <a:buAutoNum type="arabicPeriod"/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</a:rPr>
              <a:t>Акушерство и гинекология</a:t>
            </a:r>
            <a:endParaRPr lang="ru-RU" sz="1600" dirty="0">
              <a:solidFill>
                <a:srgbClr val="1F497D">
                  <a:lumMod val="50000"/>
                </a:srgbClr>
              </a:solidFill>
            </a:endParaRPr>
          </a:p>
          <a:p>
            <a:pPr marL="457200" lvl="0" indent="-457200" algn="l" defTabSz="914400">
              <a:buFont typeface="Arial" pitchFamily="34" charset="0"/>
              <a:buAutoNum type="arabicPeriod"/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</a:rPr>
              <a:t>Стоматология</a:t>
            </a:r>
            <a:endParaRPr lang="ru-RU" sz="1600" dirty="0">
              <a:solidFill>
                <a:srgbClr val="1F497D">
                  <a:lumMod val="50000"/>
                </a:srgbClr>
              </a:solidFill>
            </a:endParaRPr>
          </a:p>
          <a:p>
            <a:pPr marL="457200" lvl="0" indent="-457200" algn="l" defTabSz="914400">
              <a:buFont typeface="Arial" pitchFamily="34" charset="0"/>
              <a:buAutoNum type="arabicPeriod"/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</a:rPr>
              <a:t>Терапия»</a:t>
            </a:r>
          </a:p>
          <a:p>
            <a:pPr marL="457200" lvl="0" indent="-457200" algn="l" defTabSz="914400">
              <a:buFont typeface="Arial" pitchFamily="34" charset="0"/>
              <a:buAutoNum type="arabicPeriod"/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</a:rPr>
              <a:t>Педиатрия</a:t>
            </a:r>
            <a:endParaRPr lang="ru-RU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6" name="Заголовок 24"/>
          <p:cNvSpPr txBox="1">
            <a:spLocks/>
          </p:cNvSpPr>
          <p:nvPr/>
        </p:nvSpPr>
        <p:spPr>
          <a:xfrm>
            <a:off x="117287" y="2430339"/>
            <a:ext cx="4523539" cy="653709"/>
          </a:xfrm>
          <a:prstGeom prst="rect">
            <a:avLst/>
          </a:prstGeom>
        </p:spPr>
        <p:txBody>
          <a:bodyPr vert="horz" lIns="106985" tIns="53492" rIns="106985" bIns="53492" rtlCol="0" anchor="t">
            <a:normAutofit/>
          </a:bodyPr>
          <a:lstStyle>
            <a:lvl1pPr algn="l" defTabSz="764192" rtl="0" eaLnBrk="1" latinLnBrk="0" hangingPunct="1">
              <a:spcBef>
                <a:spcPct val="0"/>
              </a:spcBef>
              <a:buNone/>
              <a:defRPr sz="3357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spcBef>
                <a:spcPct val="20000"/>
              </a:spcBef>
            </a:pPr>
            <a:r>
              <a:rPr lang="ru-RU" sz="1600" cap="none" dirty="0" smtClean="0">
                <a:solidFill>
                  <a:srgbClr val="0070C0"/>
                </a:solidFill>
              </a:rPr>
              <a:t>Технические спецификации тестов -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ГОСО 2006 по направлениям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092" y="773760"/>
            <a:ext cx="45720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</a:rPr>
              <a:t>Компьютерное тестирование </a:t>
            </a:r>
            <a:r>
              <a:rPr lang="ru-RU" sz="1600" dirty="0" smtClean="0">
                <a:ea typeface="Times New Roman" panose="02020603050405020304" pitchFamily="18" charset="0"/>
              </a:rPr>
              <a:t>– MCQ</a:t>
            </a:r>
          </a:p>
          <a:p>
            <a:pPr lvl="0" defTabSz="914400">
              <a:spcBef>
                <a:spcPct val="20000"/>
              </a:spcBef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</a:rPr>
              <a:t>Общее количество вопросов – 100</a:t>
            </a:r>
          </a:p>
          <a:p>
            <a:pPr lvl="0" defTabSz="914400">
              <a:spcBef>
                <a:spcPct val="20000"/>
              </a:spcBef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</a:rPr>
              <a:t>Время тестирования -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</a:rPr>
              <a:t>150 </a:t>
            </a: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</a:rPr>
              <a:t>минут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</a:rPr>
              <a:t>Проходной балл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</a:rPr>
              <a:t>– 50 и более баллов правильных ответов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14451" y="773760"/>
            <a:ext cx="45720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ru-RU" sz="1600" kern="0" dirty="0">
                <a:solidFill>
                  <a:schemeClr val="bg1"/>
                </a:solidFill>
              </a:rPr>
              <a:t>Компьютерное тестирование </a:t>
            </a:r>
            <a:r>
              <a:rPr lang="ru-RU" sz="1600" dirty="0">
                <a:solidFill>
                  <a:schemeClr val="bg1"/>
                </a:solidFill>
                <a:ea typeface="Times New Roman" panose="02020603050405020304" pitchFamily="18" charset="0"/>
              </a:rPr>
              <a:t>– MCQ</a:t>
            </a:r>
          </a:p>
          <a:p>
            <a:pPr lvl="0" defTabSz="914400">
              <a:spcBef>
                <a:spcPct val="20000"/>
              </a:spcBef>
            </a:pPr>
            <a:r>
              <a:rPr lang="ru-RU" sz="1600" kern="0" dirty="0">
                <a:solidFill>
                  <a:schemeClr val="bg1"/>
                </a:solidFill>
              </a:rPr>
              <a:t>Общее количество вопросов – 100</a:t>
            </a:r>
          </a:p>
          <a:p>
            <a:pPr lvl="0" defTabSz="914400">
              <a:spcBef>
                <a:spcPct val="20000"/>
              </a:spcBef>
            </a:pPr>
            <a:r>
              <a:rPr lang="ru-RU" sz="1600" kern="0" dirty="0">
                <a:solidFill>
                  <a:schemeClr val="bg1"/>
                </a:solidFill>
              </a:rPr>
              <a:t>Время тестирования - 150 минут</a:t>
            </a:r>
            <a:endParaRPr lang="ru-RU" sz="1600" b="1" kern="0" dirty="0">
              <a:solidFill>
                <a:schemeClr val="bg1"/>
              </a:solidFill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ru-RU" sz="1600" kern="0" dirty="0">
                <a:solidFill>
                  <a:schemeClr val="bg1"/>
                </a:solidFill>
              </a:rPr>
              <a:t>Проходной балл</a:t>
            </a:r>
            <a:r>
              <a:rPr lang="ru-RU" sz="1600" b="1" kern="0" dirty="0">
                <a:solidFill>
                  <a:schemeClr val="bg1"/>
                </a:solidFill>
              </a:rPr>
              <a:t> </a:t>
            </a:r>
            <a:r>
              <a:rPr lang="ru-RU" sz="1600" kern="0" dirty="0">
                <a:solidFill>
                  <a:schemeClr val="bg1"/>
                </a:solidFill>
              </a:rPr>
              <a:t>– 50 и более баллов правильных ответов</a:t>
            </a:r>
            <a:endParaRPr lang="ru-RU" sz="1800" kern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456" y="449299"/>
            <a:ext cx="25059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Segoe UI Semibold" pitchFamily="34" charset="0"/>
              </a:rPr>
              <a:t>ИНТЕРНАТУРА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Segoe UI Semi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3001" y="402002"/>
            <a:ext cx="25059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Segoe UI Semibold" pitchFamily="34" charset="0"/>
              </a:rPr>
              <a:t>РЕЗИДЕНТУРА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Segoe UI Semibol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8530" y="2831333"/>
            <a:ext cx="184489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Ак-гинекологи в </a:t>
            </a:r>
            <a:r>
              <a:rPr lang="ru-RU" sz="10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детская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Анест</a:t>
            </a: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0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реан-ция</a:t>
            </a: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10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дет.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Детская хирургия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Кардиология, в  </a:t>
            </a:r>
            <a:r>
              <a:rPr lang="ru-RU" sz="10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т.ч.дет</a:t>
            </a:r>
            <a:endParaRPr lang="ru-RU" sz="1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Общая хирургия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Оториноларингология, в </a:t>
            </a:r>
            <a:r>
              <a:rPr lang="ru-RU" sz="1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т.ч.дет</a:t>
            </a: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Офтальмология, в </a:t>
            </a:r>
            <a:r>
              <a:rPr lang="ru-RU" sz="10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дет.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Урология и ан-</a:t>
            </a:r>
            <a:r>
              <a:rPr lang="ru-RU" sz="10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дрология</a:t>
            </a: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Гастроэнтерология, в </a:t>
            </a:r>
            <a:r>
              <a:rPr lang="ru-RU" sz="10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defTabSz="764192">
              <a:lnSpc>
                <a:spcPct val="115000"/>
              </a:lnSpc>
              <a:defRPr/>
            </a:pPr>
            <a:r>
              <a:rPr lang="ru-RU" sz="1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Лучевая диагностика</a:t>
            </a:r>
          </a:p>
          <a:p>
            <a:pPr lvl="0" defTabSz="764192">
              <a:lnSpc>
                <a:spcPct val="115000"/>
              </a:lnSpc>
              <a:defRPr/>
            </a:pPr>
            <a:r>
              <a:rPr lang="ru-RU" sz="10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Нейрохирургия</a:t>
            </a:r>
            <a:endParaRPr lang="ru-RU" sz="1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764192">
              <a:lnSpc>
                <a:spcPct val="115000"/>
              </a:lnSpc>
              <a:defRPr/>
            </a:pP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80224" y="2857549"/>
            <a:ext cx="180591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4192">
              <a:lnSpc>
                <a:spcPct val="115000"/>
              </a:lnSpc>
            </a:pPr>
            <a:r>
              <a:rPr lang="ru-RU" sz="1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Лучевая терапия</a:t>
            </a:r>
          </a:p>
          <a:p>
            <a:pPr lvl="0" defTabSz="764192">
              <a:lnSpc>
                <a:spcPct val="115000"/>
              </a:lnSpc>
            </a:pPr>
            <a:r>
              <a:rPr lang="ru-RU" sz="1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Невропатология, в </a:t>
            </a:r>
            <a:r>
              <a:rPr lang="ru-RU" sz="1000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т.ч.дет</a:t>
            </a:r>
            <a:r>
              <a:rPr lang="ru-RU" sz="1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defTabSz="764192">
              <a:lnSpc>
                <a:spcPct val="115000"/>
              </a:lnSpc>
            </a:pPr>
            <a:r>
              <a:rPr lang="ru-RU" sz="1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Нефрология, в </a:t>
            </a:r>
            <a:r>
              <a:rPr lang="ru-RU" sz="1000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т.ч.дет</a:t>
            </a:r>
            <a:endParaRPr lang="ru-RU" sz="1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764192">
              <a:lnSpc>
                <a:spcPct val="115000"/>
              </a:lnSpc>
            </a:pPr>
            <a:r>
              <a:rPr lang="ru-RU" sz="1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Ревматология, в </a:t>
            </a:r>
            <a:r>
              <a:rPr lang="ru-RU" sz="1000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т.ч.дет</a:t>
            </a:r>
            <a:endParaRPr lang="ru-RU" sz="1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764192">
              <a:lnSpc>
                <a:spcPct val="115000"/>
              </a:lnSpc>
            </a:pPr>
            <a:r>
              <a:rPr lang="ru-RU" sz="1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Алле-</a:t>
            </a:r>
            <a:r>
              <a:rPr lang="ru-RU" sz="1000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ия</a:t>
            </a:r>
            <a:r>
              <a:rPr lang="ru-RU" sz="1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им-</a:t>
            </a:r>
            <a:r>
              <a:rPr lang="ru-RU" sz="1000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гия</a:t>
            </a:r>
            <a:r>
              <a:rPr lang="ru-RU" sz="1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1000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т.ч.дет</a:t>
            </a:r>
            <a:r>
              <a:rPr lang="ru-RU" sz="1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defTabSz="764192">
              <a:lnSpc>
                <a:spcPct val="115000"/>
              </a:lnSpc>
            </a:pPr>
            <a:r>
              <a:rPr lang="ru-RU" sz="1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Педиатрия </a:t>
            </a:r>
          </a:p>
          <a:p>
            <a:pPr lvl="0" defTabSz="764192">
              <a:lnSpc>
                <a:spcPct val="115000"/>
              </a:lnSpc>
            </a:pPr>
            <a:r>
              <a:rPr lang="ru-RU" sz="1000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Травматол</a:t>
            </a:r>
            <a:r>
              <a:rPr lang="ru-RU" sz="1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ортопедия</a:t>
            </a:r>
          </a:p>
          <a:p>
            <a:pPr lvl="0" defTabSz="764192">
              <a:lnSpc>
                <a:spcPct val="115000"/>
              </a:lnSpc>
            </a:pPr>
            <a:r>
              <a:rPr lang="ru-RU" sz="1000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Дерматовенерология</a:t>
            </a:r>
            <a:endParaRPr lang="ru-RU" sz="1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764192">
              <a:lnSpc>
                <a:spcPct val="115000"/>
              </a:lnSpc>
            </a:pPr>
            <a:r>
              <a:rPr lang="ru-RU" sz="1000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Неанатология</a:t>
            </a:r>
            <a:endParaRPr lang="ru-RU" sz="1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764192">
              <a:lnSpc>
                <a:spcPct val="115000"/>
              </a:lnSpc>
            </a:pPr>
            <a:r>
              <a:rPr lang="ru-RU" sz="1000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Спорт.медицина</a:t>
            </a:r>
            <a:endParaRPr lang="ru-RU" sz="1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764192">
              <a:lnSpc>
                <a:spcPct val="115000"/>
              </a:lnSpc>
            </a:pPr>
            <a:r>
              <a:rPr lang="ru-RU" sz="1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ЧЛХ</a:t>
            </a:r>
          </a:p>
          <a:p>
            <a:pPr lvl="0" defTabSz="764192">
              <a:lnSpc>
                <a:spcPct val="115000"/>
              </a:lnSpc>
            </a:pPr>
            <a:r>
              <a:rPr lang="ru-RU" sz="10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Эндокринологи</a:t>
            </a:r>
            <a:endParaRPr lang="ru-RU" sz="1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23239" y="2881795"/>
            <a:ext cx="1420761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Кардиохирурги</a:t>
            </a:r>
          </a:p>
          <a:p>
            <a:r>
              <a:rPr lang="ru-RU" sz="1000" dirty="0" err="1">
                <a:solidFill>
                  <a:schemeClr val="bg1"/>
                </a:solidFill>
              </a:rPr>
              <a:t>Суд.мед.экспертиза</a:t>
            </a:r>
            <a:endParaRPr lang="ru-RU" sz="1000" dirty="0">
              <a:solidFill>
                <a:schemeClr val="bg1"/>
              </a:solidFill>
            </a:endParaRPr>
          </a:p>
          <a:p>
            <a:r>
              <a:rPr lang="ru-RU" sz="1000" dirty="0">
                <a:solidFill>
                  <a:schemeClr val="bg1"/>
                </a:solidFill>
              </a:rPr>
              <a:t>Психиатрия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Мед. генетика</a:t>
            </a:r>
          </a:p>
          <a:p>
            <a:r>
              <a:rPr lang="ru-RU" sz="1000" dirty="0">
                <a:solidFill>
                  <a:schemeClr val="bg1"/>
                </a:solidFill>
              </a:rPr>
              <a:t>Пульмонология</a:t>
            </a:r>
          </a:p>
          <a:p>
            <a:r>
              <a:rPr lang="ru-RU" sz="1000" dirty="0">
                <a:solidFill>
                  <a:schemeClr val="bg1"/>
                </a:solidFill>
              </a:rPr>
              <a:t>МЧС</a:t>
            </a:r>
          </a:p>
          <a:p>
            <a:r>
              <a:rPr lang="ru-RU" sz="1000" dirty="0">
                <a:solidFill>
                  <a:schemeClr val="bg1"/>
                </a:solidFill>
              </a:rPr>
              <a:t>Онкология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Гематология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</a:rPr>
              <a:t>Детская </a:t>
            </a:r>
            <a:r>
              <a:rPr lang="ru-RU" sz="1000" dirty="0" smtClean="0">
                <a:solidFill>
                  <a:schemeClr val="bg1"/>
                </a:solidFill>
              </a:rPr>
              <a:t>психиатрия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Инфекц.болезн</a:t>
            </a: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в.ч.дет</a:t>
            </a:r>
            <a:endParaRPr lang="ru-RU" sz="1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Клиническая фармакология</a:t>
            </a:r>
          </a:p>
          <a:p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40092" y="212816"/>
            <a:ext cx="3338529" cy="338554"/>
            <a:chOff x="340092" y="212816"/>
            <a:chExt cx="3338529" cy="3385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40092" y="234272"/>
              <a:ext cx="51434" cy="25717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4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7799" y="212816"/>
              <a:ext cx="32808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764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noProof="0" dirty="0" smtClean="0">
                  <a:solidFill>
                    <a:srgbClr val="0070C0"/>
                  </a:solidFill>
                  <a:latin typeface="Calibri"/>
                  <a:cs typeface="Segoe UI Semibold" pitchFamily="34" charset="0"/>
                </a:rPr>
                <a:t>Второй этап оценки (интернатура)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Segoe UI Semibold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99899" y="3807644"/>
            <a:ext cx="28087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430492" y="234272"/>
            <a:ext cx="3438205" cy="338554"/>
            <a:chOff x="5430492" y="231825"/>
            <a:chExt cx="2618665" cy="33855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430492" y="297819"/>
              <a:ext cx="51434" cy="257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4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81926" y="231825"/>
              <a:ext cx="2567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764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Segoe UI Semibold" pitchFamily="34" charset="0"/>
                </a:rPr>
                <a:t>Второй этап оценки (</a:t>
              </a:r>
              <a:r>
                <a:rPr kumimoji="0" lang="ru-RU" sz="1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Segoe UI Semibold" pitchFamily="34" charset="0"/>
                </a:rPr>
                <a:t>резидентура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Segoe UI Semibold" pitchFamily="34" charset="0"/>
                </a:rPr>
                <a:t>)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Segoe UI Semibold" pitchFamily="34" charset="0"/>
              </a:endParaRPr>
            </a:p>
          </p:txBody>
        </p:sp>
      </p:grpSp>
      <p:sp>
        <p:nvSpPr>
          <p:cNvPr id="22" name="Объект 2"/>
          <p:cNvSpPr txBox="1">
            <a:spLocks/>
          </p:cNvSpPr>
          <p:nvPr/>
        </p:nvSpPr>
        <p:spPr>
          <a:xfrm>
            <a:off x="5430492" y="773760"/>
            <a:ext cx="3332508" cy="3899840"/>
          </a:xfrm>
          <a:prstGeom prst="rect">
            <a:avLst/>
          </a:prstGeom>
        </p:spPr>
        <p:txBody>
          <a:bodyPr vert="horz" lIns="80239" tIns="40119" rIns="80239" bIns="40119" rtlCol="0">
            <a:noAutofit/>
          </a:bodyPr>
          <a:lstStyle>
            <a:lvl1pPr marL="382096" indent="-382096" algn="l" defTabSz="10189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876" indent="-318414" algn="l" defTabSz="10189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654" indent="-254731" algn="l" defTabSz="10189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3116" indent="-254731" algn="l" defTabSz="10189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577" indent="-254731" algn="l" defTabSz="10189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39" indent="-254731" algn="l" defTabSz="10189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501" indent="-254731" algn="l" defTabSz="10189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62" indent="-254731" algn="l" defTabSz="10189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424" indent="-254731" algn="l" defTabSz="10189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189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5031064" y="789089"/>
            <a:ext cx="4336025" cy="755932"/>
          </a:xfrm>
        </p:spPr>
        <p:txBody>
          <a:bodyPr>
            <a:noAutofit/>
          </a:bodyPr>
          <a:lstStyle/>
          <a:p>
            <a:pPr defTabSz="914400">
              <a:spcBef>
                <a:spcPct val="20000"/>
              </a:spcBef>
            </a:pPr>
            <a:r>
              <a:rPr lang="ru-RU" sz="1600" cap="none" dirty="0" smtClean="0">
                <a:solidFill>
                  <a:schemeClr val="bg1"/>
                </a:solidFill>
              </a:rPr>
              <a:t>Количество станций – 1 по специальности </a:t>
            </a:r>
            <a:br>
              <a:rPr lang="ru-RU" sz="1600" cap="none" dirty="0" smtClean="0">
                <a:solidFill>
                  <a:schemeClr val="bg1"/>
                </a:solidFill>
              </a:rPr>
            </a:br>
            <a:r>
              <a:rPr lang="ru-RU" sz="1600" cap="none" dirty="0" smtClean="0">
                <a:solidFill>
                  <a:schemeClr val="bg1"/>
                </a:solidFill>
              </a:rPr>
              <a:t>Время прохождения </a:t>
            </a:r>
            <a:r>
              <a:rPr lang="ru-RU" sz="1600" cap="none" dirty="0">
                <a:solidFill>
                  <a:schemeClr val="bg1"/>
                </a:solidFill>
              </a:rPr>
              <a:t>станции – </a:t>
            </a:r>
            <a:r>
              <a:rPr lang="ru-RU" sz="1600" cap="none" dirty="0" smtClean="0">
                <a:solidFill>
                  <a:schemeClr val="bg1"/>
                </a:solidFill>
              </a:rPr>
              <a:t>20 минут</a:t>
            </a:r>
            <a:br>
              <a:rPr lang="ru-RU" sz="1600" cap="none" dirty="0" smtClean="0">
                <a:solidFill>
                  <a:schemeClr val="bg1"/>
                </a:solidFill>
              </a:rPr>
            </a:br>
            <a:r>
              <a:rPr lang="ru-RU" sz="1600" cap="none" dirty="0" smtClean="0">
                <a:solidFill>
                  <a:schemeClr val="bg1"/>
                </a:solidFill>
              </a:rPr>
              <a:t>Формат – мини клинический экзамен </a:t>
            </a:r>
            <a:r>
              <a:rPr lang="ru-RU" sz="1600" cap="none" dirty="0">
                <a:solidFill>
                  <a:schemeClr val="bg1"/>
                </a:solidFill>
              </a:rPr>
              <a:t/>
            </a:r>
            <a:br>
              <a:rPr lang="ru-RU" sz="1600" cap="none" dirty="0">
                <a:solidFill>
                  <a:schemeClr val="bg1"/>
                </a:solidFill>
              </a:rPr>
            </a:br>
            <a:r>
              <a:rPr lang="ru-RU" sz="1600" cap="none" dirty="0">
                <a:solidFill>
                  <a:schemeClr val="bg1"/>
                </a:solidFill>
              </a:rPr>
              <a:t>Оценка по бальной </a:t>
            </a:r>
            <a:r>
              <a:rPr lang="ru-RU" sz="1600" cap="none" dirty="0" smtClean="0">
                <a:solidFill>
                  <a:schemeClr val="bg1"/>
                </a:solidFill>
              </a:rPr>
              <a:t>системе</a:t>
            </a:r>
            <a:r>
              <a:rPr lang="ru-RU" sz="1600" cap="none" dirty="0">
                <a:solidFill>
                  <a:schemeClr val="bg1"/>
                </a:solidFill>
              </a:rPr>
              <a:t/>
            </a:r>
            <a:br>
              <a:rPr lang="ru-RU" sz="1600" cap="none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Подзаголовок 23"/>
          <p:cNvSpPr>
            <a:spLocks noGrp="1"/>
          </p:cNvSpPr>
          <p:nvPr>
            <p:ph type="body" idx="1"/>
          </p:nvPr>
        </p:nvSpPr>
        <p:spPr>
          <a:xfrm>
            <a:off x="4859592" y="2709985"/>
            <a:ext cx="4176251" cy="1628571"/>
          </a:xfrm>
        </p:spPr>
        <p:txBody>
          <a:bodyPr>
            <a:normAutofit/>
          </a:bodyPr>
          <a:lstStyle/>
          <a:p>
            <a:pPr marL="342900" lvl="0" indent="-342900" defTabSz="9144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Медицинское интервью</a:t>
            </a:r>
          </a:p>
          <a:p>
            <a:pPr marL="342900" lvl="0" indent="-342900" defTabSz="914400">
              <a:buAutoNum type="arabicPeriod"/>
            </a:pPr>
            <a:r>
              <a:rPr lang="ru-RU" sz="1600" dirty="0" err="1" smtClean="0">
                <a:solidFill>
                  <a:schemeClr val="bg1"/>
                </a:solidFill>
                <a:ea typeface="Times New Roman" panose="02020603050405020304" pitchFamily="18" charset="0"/>
              </a:rPr>
              <a:t>Физикальный</a:t>
            </a:r>
            <a:r>
              <a:rPr lang="ru-RU" sz="16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осмотр (объективный)</a:t>
            </a:r>
          </a:p>
          <a:p>
            <a:pPr marL="342900" lvl="0" indent="-342900" defTabSz="914400"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Принятие решений</a:t>
            </a:r>
          </a:p>
          <a:p>
            <a:pPr marL="342900" lvl="0" indent="-342900" defTabSz="9144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Клиническое мышление/рассуждение</a:t>
            </a:r>
            <a:endParaRPr lang="ru-RU" sz="16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342900" lvl="0" indent="-342900" defTabSz="914400">
              <a:buAutoNum type="arabicPeriod"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6" name="Заголовок 24"/>
          <p:cNvSpPr txBox="1">
            <a:spLocks/>
          </p:cNvSpPr>
          <p:nvPr/>
        </p:nvSpPr>
        <p:spPr>
          <a:xfrm>
            <a:off x="340092" y="592611"/>
            <a:ext cx="4362761" cy="928951"/>
          </a:xfrm>
          <a:prstGeom prst="rect">
            <a:avLst/>
          </a:prstGeom>
        </p:spPr>
        <p:txBody>
          <a:bodyPr vert="horz" lIns="106985" tIns="53492" rIns="106985" bIns="53492" rtlCol="0" anchor="t">
            <a:noAutofit/>
          </a:bodyPr>
          <a:lstStyle>
            <a:lvl1pPr algn="l" defTabSz="764192" rtl="0" eaLnBrk="1" latinLnBrk="0" hangingPunct="1">
              <a:spcBef>
                <a:spcPct val="0"/>
              </a:spcBef>
              <a:buNone/>
              <a:defRPr sz="3357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ct val="20000"/>
              </a:spcBef>
            </a:pPr>
            <a:r>
              <a:rPr lang="ru-RU" sz="1400" cap="none" dirty="0" smtClean="0">
                <a:solidFill>
                  <a:srgbClr val="1F497D">
                    <a:lumMod val="50000"/>
                  </a:srgbClr>
                </a:solidFill>
                <a:ea typeface="+mn-ea"/>
                <a:cs typeface="+mn-cs"/>
              </a:rPr>
              <a:t>Общее количество станций – 5</a:t>
            </a:r>
          </a:p>
          <a:p>
            <a:pPr defTabSz="914400">
              <a:spcBef>
                <a:spcPct val="20000"/>
              </a:spcBef>
            </a:pPr>
            <a:r>
              <a:rPr lang="ru-RU" sz="1400" cap="none" dirty="0" smtClean="0">
                <a:solidFill>
                  <a:srgbClr val="1F497D">
                    <a:lumMod val="50000"/>
                  </a:srgbClr>
                </a:solidFill>
                <a:ea typeface="+mn-ea"/>
                <a:cs typeface="+mn-cs"/>
              </a:rPr>
              <a:t>Время прохождения 1 станции – 10 минут</a:t>
            </a:r>
          </a:p>
          <a:p>
            <a:pPr defTabSz="914400">
              <a:spcBef>
                <a:spcPct val="20000"/>
              </a:spcBef>
            </a:pPr>
            <a:r>
              <a:rPr lang="ru-RU" sz="1400" cap="none" dirty="0" smtClean="0">
                <a:solidFill>
                  <a:srgbClr val="1F497D">
                    <a:lumMod val="50000"/>
                  </a:srgbClr>
                </a:solidFill>
                <a:ea typeface="+mn-ea"/>
                <a:cs typeface="+mn-cs"/>
              </a:rPr>
              <a:t>Формат - ОСКЭ</a:t>
            </a:r>
          </a:p>
          <a:p>
            <a:pPr defTabSz="914400">
              <a:spcBef>
                <a:spcPct val="20000"/>
              </a:spcBef>
            </a:pPr>
            <a:r>
              <a:rPr lang="ru-RU" sz="1400" cap="none" dirty="0" smtClean="0">
                <a:solidFill>
                  <a:srgbClr val="1F497D">
                    <a:lumMod val="50000"/>
                  </a:srgbClr>
                </a:solidFill>
                <a:ea typeface="+mn-ea"/>
                <a:cs typeface="+mn-cs"/>
              </a:rPr>
              <a:t>Оценка по </a:t>
            </a:r>
            <a:r>
              <a:rPr lang="ru-RU" sz="1400" cap="none" dirty="0">
                <a:solidFill>
                  <a:srgbClr val="1F497D">
                    <a:lumMod val="50000"/>
                  </a:srgbClr>
                </a:solidFill>
                <a:ea typeface="+mn-ea"/>
                <a:cs typeface="+mn-cs"/>
              </a:rPr>
              <a:t>бальной системе по каждой </a:t>
            </a:r>
            <a:r>
              <a:rPr lang="ru-RU" sz="1400" cap="none" dirty="0" smtClean="0">
                <a:solidFill>
                  <a:srgbClr val="1F497D">
                    <a:lumMod val="50000"/>
                  </a:srgbClr>
                </a:solidFill>
                <a:ea typeface="+mn-ea"/>
                <a:cs typeface="+mn-cs"/>
              </a:rPr>
              <a:t>станции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0092" y="1662543"/>
            <a:ext cx="411392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ru-RU" sz="1600" b="1" dirty="0">
                <a:solidFill>
                  <a:srgbClr val="0070C0"/>
                </a:solidFill>
              </a:rPr>
              <a:t>Перечень клинических станций для </a:t>
            </a:r>
            <a:r>
              <a:rPr lang="ru-RU" sz="1600" b="1" dirty="0" smtClean="0">
                <a:solidFill>
                  <a:srgbClr val="0070C0"/>
                </a:solidFill>
              </a:rPr>
              <a:t>всех</a:t>
            </a:r>
          </a:p>
          <a:p>
            <a:pPr lvl="0" defTabSz="914400">
              <a:spcBef>
                <a:spcPct val="20000"/>
              </a:spcBef>
            </a:pP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>
                <a:solidFill>
                  <a:srgbClr val="0070C0"/>
                </a:solidFill>
              </a:rPr>
              <a:t>направлений интернатуры</a:t>
            </a:r>
            <a:r>
              <a:rPr lang="ru-RU" sz="1600" dirty="0" smtClean="0">
                <a:solidFill>
                  <a:srgbClr val="0070C0"/>
                </a:solidFill>
              </a:rPr>
              <a:t>: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18639" y="2192432"/>
            <a:ext cx="4572000" cy="546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  <a:ea typeface="+mj-ea"/>
                <a:cs typeface="+mj-cs"/>
              </a:rPr>
              <a:t>Оцениваемые </a:t>
            </a:r>
            <a:r>
              <a:rPr lang="ru-RU" sz="1600" b="1" dirty="0" smtClean="0">
                <a:solidFill>
                  <a:srgbClr val="FFFF00"/>
                </a:solidFill>
                <a:ea typeface="+mj-ea"/>
                <a:cs typeface="+mj-cs"/>
              </a:rPr>
              <a:t>навыки:</a:t>
            </a:r>
            <a:r>
              <a:rPr lang="ru-RU" sz="1600" b="1" dirty="0">
                <a:solidFill>
                  <a:srgbClr val="FFFF00"/>
                </a:solidFill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srgbClr val="FFFF00"/>
                </a:solidFill>
                <a:ea typeface="+mj-ea"/>
                <a:cs typeface="+mj-cs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" name="Подзаголовок 23"/>
          <p:cNvSpPr txBox="1">
            <a:spLocks/>
          </p:cNvSpPr>
          <p:nvPr/>
        </p:nvSpPr>
        <p:spPr>
          <a:xfrm>
            <a:off x="269781" y="2220548"/>
            <a:ext cx="4560287" cy="1819628"/>
          </a:xfrm>
          <a:prstGeom prst="rect">
            <a:avLst/>
          </a:prstGeom>
        </p:spPr>
        <p:txBody>
          <a:bodyPr vert="horz" lIns="106985" tIns="53492" rIns="106985" bIns="53492" rtlCol="0" anchor="b">
            <a:normAutofit/>
          </a:bodyPr>
          <a:lstStyle>
            <a:lvl1pPr marL="0" indent="0" algn="l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6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2097" indent="0" algn="l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64192" indent="0" algn="l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35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6289" indent="0" algn="l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1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28385" indent="0" algn="l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1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10481" indent="0" algn="l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1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92578" indent="0" algn="l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1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74673" indent="0" algn="l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1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56770" indent="0" algn="l" defTabSz="764192" rtl="0" eaLnBrk="1" latinLnBrk="0" hangingPunct="1">
              <a:spcBef>
                <a:spcPct val="20000"/>
              </a:spcBef>
              <a:buFont typeface="Arial" pitchFamily="34" charset="0"/>
              <a:buNone/>
              <a:defRPr sz="11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914400">
              <a:buFont typeface="Arial" pitchFamily="34" charset="0"/>
              <a:buAutoNum type="arabicPeriod"/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«Скорая медицинская помощь при шоках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</a:rPr>
              <a:t>»</a:t>
            </a:r>
          </a:p>
          <a:p>
            <a:pPr marL="457200" indent="-457200" defTabSz="914400">
              <a:buFont typeface="Arial" pitchFamily="34" charset="0"/>
              <a:buAutoNum type="arabicPeriod"/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«Скорая медицинская помощь при острых нарушениях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</a:rPr>
              <a:t>кровообращения» (с СП)</a:t>
            </a:r>
          </a:p>
          <a:p>
            <a:pPr marL="457200" indent="-457200" defTabSz="914400">
              <a:buFont typeface="Arial" pitchFamily="34" charset="0"/>
              <a:buAutoNum type="arabicPeriod"/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«Скорая медицинская помощь при внезапной остановке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</a:rPr>
              <a:t>сердце»</a:t>
            </a:r>
          </a:p>
          <a:p>
            <a:pPr marL="457200" indent="-457200" defTabSz="914400">
              <a:buFont typeface="Arial" pitchFamily="34" charset="0"/>
              <a:buAutoNum type="arabicPeriod"/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«Скорая медицинская помощь при травмах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</a:rPr>
              <a:t>»</a:t>
            </a:r>
          </a:p>
          <a:p>
            <a:pPr marL="457200" indent="-457200" defTabSz="914400">
              <a:buFont typeface="Arial" pitchFamily="34" charset="0"/>
              <a:buAutoNum type="arabicPeriod"/>
            </a:pP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</a:rPr>
              <a:t>«Оценка коммуникативных навыков» (с СП)</a:t>
            </a:r>
            <a:endParaRPr lang="ru-RU" sz="14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0116" y="4181157"/>
            <a:ext cx="3255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По направлению «Стоматология»: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07909" y="4519711"/>
            <a:ext cx="37363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5.         </a:t>
            </a:r>
            <a:r>
              <a:rPr lang="ru-RU" sz="1400" dirty="0" smtClean="0"/>
              <a:t>«Процедурные </a:t>
            </a:r>
            <a:r>
              <a:rPr lang="ru-RU" sz="1400" dirty="0"/>
              <a:t>навыки в </a:t>
            </a:r>
            <a:r>
              <a:rPr lang="ru-RU" sz="1400" dirty="0" smtClean="0"/>
              <a:t>стоматологии»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9714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330903" y="119554"/>
            <a:ext cx="3798734" cy="700389"/>
            <a:chOff x="391521" y="129800"/>
            <a:chExt cx="3905175" cy="700389"/>
          </a:xfrm>
        </p:grpSpPr>
        <p:sp>
          <p:nvSpPr>
            <p:cNvPr id="40" name="TextBox 39"/>
            <p:cNvSpPr txBox="1"/>
            <p:nvPr/>
          </p:nvSpPr>
          <p:spPr>
            <a:xfrm>
              <a:off x="391525" y="129800"/>
              <a:ext cx="3905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764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Segoe UI Semibold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 flipH="1">
              <a:off x="391521" y="283349"/>
              <a:ext cx="47000" cy="5468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4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4285" y="349181"/>
            <a:ext cx="8305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График проведения независимой оценки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Текст 9"/>
          <p:cNvSpPr txBox="1">
            <a:spLocks/>
          </p:cNvSpPr>
          <p:nvPr/>
        </p:nvSpPr>
        <p:spPr>
          <a:xfrm>
            <a:off x="471948" y="1297858"/>
            <a:ext cx="8209935" cy="346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932304"/>
              </p:ext>
            </p:extLst>
          </p:nvPr>
        </p:nvGraphicFramePr>
        <p:xfrm>
          <a:off x="583959" y="1199536"/>
          <a:ext cx="8097924" cy="2683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3227">
                  <a:extLst>
                    <a:ext uri="{9D8B030D-6E8A-4147-A177-3AD203B41FA5}">
                      <a16:colId xmlns:a16="http://schemas.microsoft.com/office/drawing/2014/main" val="353094719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74335704"/>
                    </a:ext>
                  </a:extLst>
                </a:gridCol>
                <a:gridCol w="2701497">
                  <a:extLst>
                    <a:ext uri="{9D8B030D-6E8A-4147-A177-3AD203B41FA5}">
                      <a16:colId xmlns:a16="http://schemas.microsoft.com/office/drawing/2014/main" val="2206494577"/>
                    </a:ext>
                  </a:extLst>
                </a:gridCol>
              </a:tblGrid>
              <a:tr h="545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этап: тестирование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этап:</a:t>
                      </a:r>
                      <a:r>
                        <a:rPr lang="ru-RU" sz="1400" baseline="0" dirty="0" smtClean="0">
                          <a:effectLst/>
                        </a:rPr>
                        <a:t> оценка </a:t>
                      </a:r>
                      <a:r>
                        <a:rPr lang="ru-RU" sz="1400" dirty="0" smtClean="0">
                          <a:effectLst/>
                        </a:rPr>
                        <a:t>навыков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2565120"/>
                  </a:ext>
                </a:extLst>
              </a:tr>
              <a:tr h="11140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ВЫПУСКНИКИ ИНТЕРНАТУРЫ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15.06.2020-16.06.2020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Апелляция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17.06.2020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18.06.2020-25.06.2020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2573674"/>
                  </a:ext>
                </a:extLst>
              </a:tr>
              <a:tr h="10247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ВЫПУСКНИКИ РЕЗИДЕНТУРЫ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08.07.2020-09.07.2020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Апелляция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10.07.2020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13.07.2020-17.07.2020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5667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84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424285" y="-37838"/>
            <a:ext cx="3798734" cy="700389"/>
            <a:chOff x="391521" y="129800"/>
            <a:chExt cx="3905175" cy="700389"/>
          </a:xfrm>
        </p:grpSpPr>
        <p:sp>
          <p:nvSpPr>
            <p:cNvPr id="40" name="TextBox 39"/>
            <p:cNvSpPr txBox="1"/>
            <p:nvPr/>
          </p:nvSpPr>
          <p:spPr>
            <a:xfrm>
              <a:off x="391525" y="129800"/>
              <a:ext cx="3905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764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Segoe UI Semibold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 flipH="1">
              <a:off x="391521" y="283349"/>
              <a:ext cx="47000" cy="5468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4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4285" y="204465"/>
            <a:ext cx="8305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Требования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для технического сопровождения тестирования: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4285" y="751305"/>
            <a:ext cx="802506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Бесперебойный доступ к сети Интернет со скоростью </a:t>
            </a:r>
            <a:r>
              <a:rPr lang="ru-RU" b="1" dirty="0"/>
              <a:t>не менее 5 Мбит/сек на 1 </a:t>
            </a:r>
            <a:r>
              <a:rPr lang="ru-RU" b="1" dirty="0" smtClean="0"/>
              <a:t>аудиторию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Обеспечение регистрации (выпускников) в ИСО не позднее </a:t>
            </a:r>
            <a:r>
              <a:rPr lang="ru-RU" b="1" dirty="0"/>
              <a:t>за 1 день</a:t>
            </a:r>
            <a:r>
              <a:rPr lang="ru-RU" dirty="0"/>
              <a:t> до проведения </a:t>
            </a:r>
            <a:r>
              <a:rPr lang="ru-RU" dirty="0" smtClean="0"/>
              <a:t>оценки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Отсутствие установленных вредоносных программных обеспечений, а также программного обеспечения предназначенные для фиксации визуальных процессов компьютера (программы для записи видео с экрана и т.д</a:t>
            </a:r>
            <a:r>
              <a:rPr lang="ru-RU" dirty="0" smtClean="0"/>
              <a:t>.)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Установленный браузер </a:t>
            </a:r>
            <a:r>
              <a:rPr lang="ru-RU" b="1" dirty="0" err="1"/>
              <a:t>Google</a:t>
            </a:r>
            <a:r>
              <a:rPr lang="ru-RU" b="1" dirty="0"/>
              <a:t> </a:t>
            </a:r>
            <a:r>
              <a:rPr lang="ru-RU" b="1" dirty="0" err="1"/>
              <a:t>Chrome</a:t>
            </a:r>
            <a:r>
              <a:rPr lang="ru-RU" b="1" dirty="0"/>
              <a:t> версии выше 50.0</a:t>
            </a:r>
            <a:r>
              <a:rPr lang="ru-RU" b="1" dirty="0" smtClean="0"/>
              <a:t>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Необходимо заранее </a:t>
            </a:r>
            <a:r>
              <a:rPr lang="ru-RU" b="1" dirty="0"/>
              <a:t>очистить кэш </a:t>
            </a:r>
            <a:r>
              <a:rPr lang="ru-RU" dirty="0"/>
              <a:t>для минимизации ошибок в работе ИСО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браузере должны быть включены файлы </a:t>
            </a:r>
            <a:r>
              <a:rPr lang="ru-RU" b="1" dirty="0" err="1"/>
              <a:t>Cookies</a:t>
            </a:r>
            <a:r>
              <a:rPr lang="ru-RU" b="1" dirty="0"/>
              <a:t> и </a:t>
            </a:r>
            <a:r>
              <a:rPr lang="ru-RU" b="1" dirty="0" err="1"/>
              <a:t>Java</a:t>
            </a:r>
            <a:r>
              <a:rPr lang="ru-RU" b="1" dirty="0"/>
              <a:t> </a:t>
            </a:r>
            <a:r>
              <a:rPr lang="ru-RU" b="1" dirty="0" err="1"/>
              <a:t>Script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Нельзя запускать браузер в режиме </a:t>
            </a:r>
            <a:r>
              <a:rPr lang="ru-RU" b="1" dirty="0"/>
              <a:t>«Инкогнито»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Необходимо отключить в браузере </a:t>
            </a:r>
            <a:r>
              <a:rPr lang="ru-RU" b="1" dirty="0"/>
              <a:t>функцию автоматического перевода языка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70003" y="2956639"/>
            <a:ext cx="45719" cy="297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862" y="2958116"/>
            <a:ext cx="28706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Ресурсы для оценки навыков: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4285" y="3310759"/>
            <a:ext cx="4157546" cy="1282261"/>
          </a:xfrm>
        </p:spPr>
        <p:txBody>
          <a:bodyPr>
            <a:noAutofit/>
          </a:bodyPr>
          <a:lstStyle/>
          <a:p>
            <a:pPr algn="l"/>
            <a:r>
              <a:rPr lang="ru-RU" sz="1400" dirty="0" err="1" smtClean="0"/>
              <a:t>Полноростовой</a:t>
            </a:r>
            <a:r>
              <a:rPr lang="ru-RU" sz="1400" dirty="0" smtClean="0"/>
              <a:t> манекен – 2 штуки</a:t>
            </a:r>
            <a:br>
              <a:rPr lang="ru-RU" sz="1400" dirty="0" smtClean="0"/>
            </a:br>
            <a:r>
              <a:rPr lang="ru-RU" sz="1400" dirty="0" smtClean="0"/>
              <a:t>Торс манекена – 1 штука</a:t>
            </a:r>
            <a:br>
              <a:rPr lang="ru-RU" sz="1400" dirty="0" smtClean="0"/>
            </a:br>
            <a:r>
              <a:rPr lang="ru-RU" sz="1400" dirty="0" smtClean="0"/>
              <a:t>Манекен сердечно-легочной реанимации – 1 штук</a:t>
            </a:r>
            <a:br>
              <a:rPr lang="ru-RU" sz="1400" dirty="0" smtClean="0"/>
            </a:br>
            <a:r>
              <a:rPr lang="ru-RU" sz="1400" dirty="0" smtClean="0"/>
              <a:t>Стандартизированный пациент – 2 человека</a:t>
            </a:r>
            <a:br>
              <a:rPr lang="ru-RU" sz="1400" dirty="0" smtClean="0"/>
            </a:br>
            <a:r>
              <a:rPr lang="ru-RU" sz="1400" dirty="0" smtClean="0"/>
              <a:t>Стоматологическая установка</a:t>
            </a:r>
            <a:br>
              <a:rPr lang="ru-RU" sz="1400" dirty="0" smtClean="0"/>
            </a:br>
            <a:r>
              <a:rPr lang="ru-RU" sz="1400" dirty="0" smtClean="0"/>
              <a:t>Гипсовая модель челюсти (зубы)</a:t>
            </a:r>
            <a:endParaRPr lang="ru-RU" sz="1400" dirty="0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581831" y="3254477"/>
            <a:ext cx="4147713" cy="1248697"/>
          </a:xfrm>
          <a:prstGeom prst="rect">
            <a:avLst/>
          </a:prstGeom>
        </p:spPr>
        <p:txBody>
          <a:bodyPr vert="horz" lIns="106985" tIns="53492" rIns="106985" bIns="53492" rtlCol="0" anchor="ctr">
            <a:normAutofit fontScale="97500"/>
          </a:bodyPr>
          <a:lstStyle>
            <a:lvl1pPr algn="ctr" defTabSz="764192" rtl="0" eaLnBrk="1" latinLnBrk="0" hangingPunct="1">
              <a:spcBef>
                <a:spcPct val="0"/>
              </a:spcBef>
              <a:buNone/>
              <a:defRPr sz="364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 smtClean="0"/>
              <a:t>Бесперебойное интернет соединение на месте проведения второго этапа</a:t>
            </a:r>
          </a:p>
          <a:p>
            <a:pPr algn="l"/>
            <a:r>
              <a:rPr lang="ru-RU" sz="1400" dirty="0" smtClean="0"/>
              <a:t>Планшеты с интернет соединением– 1 планшет на станцию</a:t>
            </a:r>
          </a:p>
          <a:p>
            <a:pPr algn="l"/>
            <a:r>
              <a:rPr lang="ru-RU" sz="1400" dirty="0" smtClean="0"/>
              <a:t>Ноутбук – 1 единица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245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637"/>
            <a:ext cx="9144000" cy="57353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223B5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92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32" y="1631782"/>
            <a:ext cx="1879937" cy="18799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13" y="1573650"/>
            <a:ext cx="821438" cy="6954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86" y="2479164"/>
            <a:ext cx="1038694" cy="10386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19" y="493930"/>
            <a:ext cx="1934833" cy="791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90" y="637380"/>
            <a:ext cx="1482074" cy="5042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70" y="580283"/>
            <a:ext cx="1294477" cy="6184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09" y="2682381"/>
            <a:ext cx="1399996" cy="6322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62" y="1475771"/>
            <a:ext cx="795091" cy="89124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3690687"/>
            <a:ext cx="9144000" cy="1260828"/>
          </a:xfrm>
          <a:prstGeom prst="rect">
            <a:avLst/>
          </a:prstGeom>
          <a:solidFill>
            <a:srgbClr val="1E588C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8" name="TextBox 27"/>
          <p:cNvSpPr txBox="1"/>
          <p:nvPr/>
        </p:nvSpPr>
        <p:spPr>
          <a:xfrm>
            <a:off x="857250" y="3870979"/>
            <a:ext cx="7429501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3" dirty="0">
                <a:solidFill>
                  <a:schemeClr val="bg1"/>
                </a:solidFill>
                <a:latin typeface="Akrobat SemiBold" panose="00000700000000000000" pitchFamily="50" charset="-52"/>
              </a:rPr>
              <a:t>НАЦИОНАЛЬНЫЙ ЦЕНТР НЕЗАВИСИМОЙ ЭКЗАМЕНАЦИИ</a:t>
            </a:r>
          </a:p>
          <a:p>
            <a:pPr algn="ctr"/>
            <a:r>
              <a:rPr lang="ru-RU" sz="1013" dirty="0">
                <a:solidFill>
                  <a:schemeClr val="bg1"/>
                </a:solidFill>
                <a:latin typeface="Akrobat SemiBold" panose="00000700000000000000" pitchFamily="50" charset="-52"/>
              </a:rPr>
              <a:t>Контакты:</a:t>
            </a:r>
          </a:p>
          <a:p>
            <a:pPr algn="ctr"/>
            <a:r>
              <a:rPr lang="en-US" sz="1013" dirty="0">
                <a:solidFill>
                  <a:schemeClr val="bg1"/>
                </a:solidFill>
                <a:latin typeface="Akrobat Light" panose="00000500000000000000" pitchFamily="50" charset="-52"/>
              </a:rPr>
              <a:t>office@ncie.kz</a:t>
            </a:r>
            <a:r>
              <a:rPr lang="ru-RU" sz="1013" dirty="0">
                <a:solidFill>
                  <a:schemeClr val="bg1"/>
                </a:solidFill>
                <a:latin typeface="Akrobat Light" panose="00000500000000000000" pitchFamily="50" charset="-52"/>
              </a:rPr>
              <a:t> </a:t>
            </a:r>
            <a:r>
              <a:rPr lang="en-US" sz="1013" dirty="0">
                <a:solidFill>
                  <a:schemeClr val="bg1"/>
                </a:solidFill>
                <a:latin typeface="Akrobat Light" panose="00000500000000000000" pitchFamily="50" charset="-52"/>
              </a:rPr>
              <a:t>| +7-7172-95-95-95</a:t>
            </a:r>
          </a:p>
          <a:p>
            <a:pPr algn="ctr"/>
            <a:r>
              <a:rPr lang="en-US" sz="1013" dirty="0">
                <a:solidFill>
                  <a:schemeClr val="bg1"/>
                </a:solidFill>
                <a:latin typeface="Akrobat SemiBold" panose="00000700000000000000" pitchFamily="50" charset="-52"/>
              </a:rPr>
              <a:t>www.qazexam.kz</a:t>
            </a:r>
            <a:endParaRPr lang="ru-RU" sz="1013" dirty="0">
              <a:solidFill>
                <a:schemeClr val="bg1"/>
              </a:solidFill>
              <a:latin typeface="Akrobat SemiBold" panose="000007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155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9582</TotalTime>
  <Words>1586</Words>
  <Application>Microsoft Office PowerPoint</Application>
  <PresentationFormat>Экран (16:9)</PresentationFormat>
  <Paragraphs>168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Akrobat Light</vt:lpstr>
      <vt:lpstr>Akrobat SemiBold</vt:lpstr>
      <vt:lpstr>Arial</vt:lpstr>
      <vt:lpstr>Calibri</vt:lpstr>
      <vt:lpstr>Calibri Light</vt:lpstr>
      <vt:lpstr>Segoe UI</vt:lpstr>
      <vt:lpstr>Segoe UI Semibold</vt:lpstr>
      <vt:lpstr>Times New Roman</vt:lpstr>
      <vt:lpstr>1_Тема Office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Техническая спецификация теста - ГСО 2015 по направлениям: </vt:lpstr>
      <vt:lpstr>Количество станций – 1 по специальности  Время прохождения станции – 20 минут Формат – мини клинический экзамен  Оценка по бальной системе </vt:lpstr>
      <vt:lpstr>Презентация PowerPoint</vt:lpstr>
      <vt:lpstr>Полноростовой манекен – 2 штуки Торс манекена – 1 штука Манекен сердечно-легочной реанимации – 1 штук Стандартизированный пациент – 2 человека Стоматологическая установка Гипсовая модель челюсти (зубы)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Олжас Мырзабайулы</cp:lastModifiedBy>
  <cp:revision>706</cp:revision>
  <cp:lastPrinted>2020-03-04T07:02:58Z</cp:lastPrinted>
  <dcterms:created xsi:type="dcterms:W3CDTF">2018-10-10T08:50:55Z</dcterms:created>
  <dcterms:modified xsi:type="dcterms:W3CDTF">2020-03-04T09:20:55Z</dcterms:modified>
</cp:coreProperties>
</file>