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4" r:id="rId4"/>
    <p:sldId id="266" r:id="rId5"/>
    <p:sldId id="267" r:id="rId6"/>
    <p:sldId id="262" r:id="rId7"/>
    <p:sldId id="260" r:id="rId8"/>
    <p:sldId id="272" r:id="rId9"/>
    <p:sldId id="273" r:id="rId10"/>
    <p:sldId id="274" r:id="rId11"/>
    <p:sldId id="276" r:id="rId12"/>
    <p:sldId id="261" r:id="rId13"/>
    <p:sldId id="294" r:id="rId14"/>
    <p:sldId id="295" r:id="rId15"/>
    <p:sldId id="29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5C58F-15C8-46EB-9035-5C32332E823E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FBD63-68F6-4F6E-9C99-508BE9435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388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9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80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73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52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02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02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72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24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4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218A-FE61-4C1E-BCFA-C9F532C2108C}" type="datetimeFigureOut">
              <a:rPr lang="ru-RU" smtClean="0"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05B32-1F73-46DA-B171-4E0C17AA7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45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8324" y="1311833"/>
            <a:ext cx="11648302" cy="2387600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/>
              <a:t>Внесение </a:t>
            </a:r>
            <a:r>
              <a:rPr lang="ru-RU" sz="4000" b="1" dirty="0"/>
              <a:t>изменений и дополнений в приказы МЗ РК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- </a:t>
            </a:r>
            <a:r>
              <a:rPr lang="ru-RU" sz="4000" b="1" dirty="0" smtClean="0"/>
              <a:t>от </a:t>
            </a:r>
            <a:r>
              <a:rPr lang="ru-RU" sz="4000" b="1" dirty="0"/>
              <a:t>30 января 2008 года №27 «Об утверждении перечней клинических специальностей подготовки в интернатуре и резидентуре</a:t>
            </a:r>
            <a:r>
              <a:rPr lang="ru-RU" sz="4000" b="1" dirty="0" smtClean="0"/>
              <a:t>»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08251" y="4616175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r>
              <a:rPr lang="kk-KZ" sz="3200" dirty="0" smtClean="0"/>
              <a:t>советник </a:t>
            </a:r>
            <a:endParaRPr lang="en-US" sz="3200" dirty="0" smtClean="0"/>
          </a:p>
          <a:p>
            <a:pPr algn="r"/>
            <a:r>
              <a:rPr lang="kk-KZ" sz="3200" dirty="0" smtClean="0"/>
              <a:t>Министра здравоохранения </a:t>
            </a:r>
            <a:endParaRPr lang="en-US" sz="3200" dirty="0" smtClean="0"/>
          </a:p>
          <a:p>
            <a:pPr algn="r"/>
            <a:r>
              <a:rPr lang="kk-KZ" sz="3200" dirty="0" smtClean="0"/>
              <a:t>Сыдыкова С.И.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5597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906" y="0"/>
            <a:ext cx="10258240" cy="6874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498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08" y="77190"/>
            <a:ext cx="9982757" cy="672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5180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46" y="0"/>
            <a:ext cx="10675732" cy="67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17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0645" y="665018"/>
            <a:ext cx="11234056" cy="2144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Дополнения и изменения к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приказу Министра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здравоохранения 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социального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развития от 31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июля 2015 года №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647 Государственные общеобязательные стандарты образования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всем уровням:</a:t>
            </a: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 варианта:</a:t>
            </a:r>
          </a:p>
          <a:p>
            <a:pPr marL="0" indent="0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4296" y="35626"/>
            <a:ext cx="66915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рассылал МУА!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045" y="3120764"/>
            <a:ext cx="553539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вариант </a:t>
            </a:r>
            <a:r>
              <a:rPr lang="ru-RU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ГОСО </a:t>
            </a:r>
            <a:r>
              <a:rPr lang="ru-RU" sz="2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уровням+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ТУПл</a:t>
            </a:r>
            <a:r>
              <a:rPr lang="ru-RU" sz="2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+компетенции</a:t>
            </a:r>
            <a:r>
              <a:rPr lang="ru-RU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r>
              <a:rPr lang="ru-RU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- Сестринское </a:t>
            </a:r>
            <a:r>
              <a:rPr lang="ru-RU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дело:</a:t>
            </a:r>
          </a:p>
          <a:p>
            <a:r>
              <a:rPr lang="ru-RU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-ТИПО</a:t>
            </a:r>
            <a:r>
              <a:rPr lang="ru-RU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ru-RU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послесреднее</a:t>
            </a:r>
            <a:r>
              <a:rPr lang="ru-RU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ru-RU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бакалавриат</a:t>
            </a:r>
            <a:r>
              <a:rPr lang="ru-RU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ru-RU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магистратура;</a:t>
            </a:r>
          </a:p>
          <a:p>
            <a:pPr>
              <a:buFontTx/>
              <a:buChar char="-"/>
            </a:pPr>
            <a:r>
              <a:rPr lang="ru-RU" sz="2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докторантура.</a:t>
            </a:r>
            <a:endParaRPr lang="ru-RU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60456" y="3120764"/>
            <a:ext cx="673154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вариант – </a:t>
            </a:r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ГОСО по </a:t>
            </a:r>
            <a:r>
              <a:rPr lang="ru-RU" sz="2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уровням+модель</a:t>
            </a:r>
            <a:r>
              <a:rPr lang="ru-RU" sz="2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учебного </a:t>
            </a:r>
            <a:r>
              <a:rPr lang="ru-RU" sz="2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плана</a:t>
            </a:r>
            <a:r>
              <a:rPr lang="ru-RU" sz="2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+компетенции</a:t>
            </a:r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остальные </a:t>
            </a:r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специальности:</a:t>
            </a:r>
          </a:p>
          <a:p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-ТИПО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ru-RU" sz="2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послесреднее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ru-RU" sz="2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бакалавриат</a:t>
            </a: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ru-RU" sz="2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магистратура;</a:t>
            </a:r>
          </a:p>
          <a:p>
            <a:pPr>
              <a:buFontTx/>
              <a:buChar char="-"/>
            </a:pPr>
            <a:r>
              <a:rPr lang="ru-RU" sz="2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докторантура.</a:t>
            </a:r>
            <a:endParaRPr lang="ru-RU" sz="2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558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11225"/>
            <a:ext cx="10515600" cy="142008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Положение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клинических базах организаций образования в области здравоохранения и требования, предъявляемые к ним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4296" y="35626"/>
            <a:ext cx="745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будет в рассылке, просим внести предложения!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38199" y="3460836"/>
            <a:ext cx="10908957" cy="279992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dirty="0"/>
              <a:t>Информация по исполнению протокольного поручения, озвученного на заседании Правительства Республики Казахстан № 4 от 5 февраля 2019 года.</a:t>
            </a:r>
            <a:endParaRPr lang="ru-RU" dirty="0"/>
          </a:p>
          <a:p>
            <a:r>
              <a:rPr lang="kk-KZ" b="1" i="1" dirty="0" smtClean="0"/>
              <a:t>пункт </a:t>
            </a:r>
            <a:r>
              <a:rPr lang="kk-KZ" b="1" i="1" dirty="0"/>
              <a:t>3.1.1. совместно с Министерством образования и науки внести предложение по переходу на современные программы обучения медицинских работников по международным стандартам с акцентом на практические </a:t>
            </a:r>
            <a:r>
              <a:rPr lang="kk-KZ" b="1" i="1" dirty="0" smtClean="0"/>
              <a:t>навыки;</a:t>
            </a:r>
          </a:p>
          <a:p>
            <a:r>
              <a:rPr lang="kk-KZ" b="1" i="1" dirty="0"/>
              <a:t>Пункт 3.2.2 совместно с акиматами областей, городов Астаны, Алматы и Шымкент внести предложение по передаче в текущем году медицинским высшим учебным заведениям государственных больниц в качестве собственных клинических </a:t>
            </a:r>
            <a:r>
              <a:rPr lang="kk-KZ" b="1" i="1" dirty="0" smtClean="0"/>
              <a:t>баз</a:t>
            </a: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282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3253" y="3646543"/>
            <a:ext cx="10460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эксперту департамента науки и человеческих ресурсов МЗ РК</a:t>
            </a:r>
          </a:p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Шалагановой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Тогжан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Жомартовне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t.shalaganova@mz.gov.kz&gt;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39114" y="1294801"/>
            <a:ext cx="10517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Аргументированные предложения по всем проектам НПА, после обсуждения с коллективом присылать до 1апреля </a:t>
            </a:r>
            <a:r>
              <a:rPr lang="ru-RU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т.г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46215" y="23251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 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8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5" y="1"/>
            <a:ext cx="10969745" cy="555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22316" y="5682780"/>
            <a:ext cx="106442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Из перечня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интернатуры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исключены: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Терапия; 2) Хирургия; 3) Акушерство и гинекология. </a:t>
            </a:r>
          </a:p>
        </p:txBody>
      </p:sp>
    </p:spTree>
    <p:extLst>
      <p:ext uri="{BB962C8B-B14F-4D97-AF65-F5344CB8AC3E}">
        <p14:creationId xmlns:p14="http://schemas.microsoft.com/office/powerpoint/2010/main" val="1282863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8" y="309563"/>
            <a:ext cx="9344025" cy="623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76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214313"/>
            <a:ext cx="9382125" cy="642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28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02" y="4733925"/>
            <a:ext cx="1219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Из перечня </a:t>
            </a:r>
            <a:r>
              <a:rPr lang="ru-RU" dirty="0" smtClean="0"/>
              <a:t>резидентуры </a:t>
            </a:r>
            <a:r>
              <a:rPr lang="ru-RU" dirty="0"/>
              <a:t>исключены: </a:t>
            </a:r>
            <a:r>
              <a:rPr lang="ru-RU" b="1" dirty="0"/>
              <a:t>1) Функциональная диагностика </a:t>
            </a:r>
            <a:r>
              <a:rPr lang="ru-RU" dirty="0"/>
              <a:t>- рекомендуется в виде компетенций в соответствующие специальности: Неврология, Кардиология и др.; </a:t>
            </a:r>
            <a:r>
              <a:rPr lang="ru-RU" b="1" dirty="0"/>
              <a:t>2) Традиционная терапия </a:t>
            </a:r>
            <a:r>
              <a:rPr lang="ru-RU" dirty="0"/>
              <a:t>(рефлексотерапия, мануальная терапия, су-</a:t>
            </a:r>
            <a:r>
              <a:rPr lang="ru-RU" dirty="0" err="1"/>
              <a:t>джоктерапия</a:t>
            </a:r>
            <a:r>
              <a:rPr lang="ru-RU" dirty="0"/>
              <a:t>, гомеопатия, гирудотерапия, фитотерапия) - </a:t>
            </a:r>
            <a:r>
              <a:rPr lang="ru-RU" dirty="0" smtClean="0"/>
              <a:t>в </a:t>
            </a:r>
            <a:r>
              <a:rPr lang="ru-RU" dirty="0"/>
              <a:t>виде компетенций в специальность Неврология); </a:t>
            </a:r>
            <a:r>
              <a:rPr lang="ru-RU" b="1" dirty="0"/>
              <a:t>3) Медицина чрезвычайных ситуаций и катастроф </a:t>
            </a:r>
            <a:r>
              <a:rPr lang="ru-RU" dirty="0"/>
              <a:t>– </a:t>
            </a:r>
            <a:r>
              <a:rPr lang="ru-RU" dirty="0" smtClean="0"/>
              <a:t>ввести </a:t>
            </a:r>
            <a:r>
              <a:rPr lang="ru-RU" dirty="0"/>
              <a:t>в программу резидентуры скорой и неотложной медицины; </a:t>
            </a:r>
            <a:r>
              <a:rPr lang="ru-RU" b="1" dirty="0"/>
              <a:t>4) </a:t>
            </a:r>
            <a:r>
              <a:rPr lang="ru-RU" b="1" dirty="0" err="1"/>
              <a:t>Cудебно</a:t>
            </a:r>
            <a:r>
              <a:rPr lang="ru-RU" b="1" dirty="0"/>
              <a:t>-медицинская экспертиза </a:t>
            </a:r>
            <a:r>
              <a:rPr lang="ru-RU" dirty="0"/>
              <a:t>– </a:t>
            </a:r>
            <a:r>
              <a:rPr lang="ru-RU" dirty="0" smtClean="0"/>
              <a:t> </a:t>
            </a:r>
            <a:r>
              <a:rPr lang="ru-RU" dirty="0" err="1"/>
              <a:t>субспециализация</a:t>
            </a:r>
            <a:r>
              <a:rPr lang="ru-RU" dirty="0"/>
              <a:t> специальностей Терапия, Хирургия, Акушерство и гинекология; </a:t>
            </a:r>
            <a:r>
              <a:rPr lang="ru-RU" b="1" dirty="0"/>
              <a:t>5) Спортивная медицина </a:t>
            </a:r>
            <a:r>
              <a:rPr lang="ru-RU" dirty="0"/>
              <a:t>– </a:t>
            </a:r>
            <a:r>
              <a:rPr lang="ru-RU" dirty="0" smtClean="0"/>
              <a:t> </a:t>
            </a:r>
            <a:r>
              <a:rPr lang="ru-RU" dirty="0" err="1"/>
              <a:t>субспециализация</a:t>
            </a:r>
            <a:r>
              <a:rPr lang="ru-RU" dirty="0"/>
              <a:t> специальностей Терапия, Хирургия.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7" y="0"/>
            <a:ext cx="9344025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28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098" y="1918331"/>
            <a:ext cx="11648302" cy="2387600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/>
              <a:t>Внесение </a:t>
            </a:r>
            <a:r>
              <a:rPr lang="ru-RU" sz="4000" b="1" dirty="0"/>
              <a:t>изменений и дополнений в приказы МЗ РК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- </a:t>
            </a:r>
            <a:r>
              <a:rPr lang="ru-RU" sz="4000" b="1" dirty="0" smtClean="0"/>
              <a:t>от </a:t>
            </a:r>
            <a:r>
              <a:rPr lang="ru-RU" sz="4000" b="1" dirty="0"/>
              <a:t>26 ноября 2009 года №774 «Об утверждении номенклатуры медицинских и фармацевтических специальностей</a:t>
            </a:r>
            <a:r>
              <a:rPr lang="ru-RU" sz="4000" b="1" dirty="0" smtClean="0"/>
              <a:t>»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62482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01" y="0"/>
            <a:ext cx="1076697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689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278" y="21788"/>
            <a:ext cx="10291516" cy="683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498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74" y="1"/>
            <a:ext cx="10353243" cy="69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9498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345</Words>
  <Application>Microsoft Office PowerPoint</Application>
  <PresentationFormat>Широкоэкранный</PresentationFormat>
  <Paragraphs>33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Внесение изменений и дополнений в приказы МЗ РК  - от 30 января 2008 года №27 «Об утверждении перечней клинических специальностей подготовки в интернатуре и резидентуре»</vt:lpstr>
      <vt:lpstr>Презентация PowerPoint</vt:lpstr>
      <vt:lpstr>Презентация PowerPoint</vt:lpstr>
      <vt:lpstr>Презентация PowerPoint</vt:lpstr>
      <vt:lpstr>Презентация PowerPoint</vt:lpstr>
      <vt:lpstr>Внесение изменений и дополнений в приказы МЗ РК  - от 26 ноября 2009 года №774 «Об утверждении номенклатуры медицинских и фармацевтических специальностей»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Внесение изменений и дополнений в приказы МЗ РК  - от 30 января 2008 года №27 «Об утверждении перечней клинических специальностей подготовки в интернатуре и резидентуре»</dc:title>
  <dc:creator>Saule I. Sydykova</dc:creator>
  <cp:lastModifiedBy>Saule I. Sydykova</cp:lastModifiedBy>
  <cp:revision>15</cp:revision>
  <dcterms:created xsi:type="dcterms:W3CDTF">2019-03-11T12:16:41Z</dcterms:created>
  <dcterms:modified xsi:type="dcterms:W3CDTF">2019-03-18T11:34:52Z</dcterms:modified>
</cp:coreProperties>
</file>