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858" r:id="rId5"/>
    <p:sldId id="862" r:id="rId6"/>
    <p:sldId id="860" r:id="rId7"/>
    <p:sldId id="866" r:id="rId8"/>
    <p:sldId id="859" r:id="rId9"/>
    <p:sldId id="863" r:id="rId10"/>
    <p:sldId id="864" r:id="rId11"/>
    <p:sldId id="865" r:id="rId1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0955D402-382C-47C9-AA7A-756258A648E0}">
          <p14:sldIdLst>
            <p14:sldId id="858"/>
            <p14:sldId id="862"/>
            <p14:sldId id="860"/>
            <p14:sldId id="866"/>
            <p14:sldId id="859"/>
            <p14:sldId id="863"/>
            <p14:sldId id="864"/>
            <p14:sldId id="865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24" userDrawn="1">
          <p15:clr>
            <a:srgbClr val="A4A3A4"/>
          </p15:clr>
        </p15:guide>
        <p15:guide id="2" pos="2138" userDrawn="1">
          <p15:clr>
            <a:srgbClr val="A4A3A4"/>
          </p15:clr>
        </p15:guide>
        <p15:guide id="3" orient="horz" pos="3127" userDrawn="1">
          <p15:clr>
            <a:srgbClr val="A4A3A4"/>
          </p15:clr>
        </p15:guide>
        <p15:guide id="4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30E52"/>
    <a:srgbClr val="240759"/>
    <a:srgbClr val="D1E0FF"/>
    <a:srgbClr val="E1EBFF"/>
    <a:srgbClr val="F60000"/>
    <a:srgbClr val="1B0C40"/>
    <a:srgbClr val="220F51"/>
    <a:srgbClr val="ABC7FF"/>
    <a:srgbClr val="DDDBF9"/>
    <a:srgbClr val="D0B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0CE9D72-4779-4AA6-B6B2-05EE973211C4}" v="8" dt="2019-06-19T00:54:51.313"/>
  </p1510:revLst>
</p1510:revInfo>
</file>

<file path=ppt/tableStyles.xml><?xml version="1.0" encoding="utf-8"?>
<a:tblStyleLst xmlns:a="http://schemas.openxmlformats.org/drawingml/2006/main" def="{5C22544A-7EE6-4342-B048-85BDC9FD1C3A}"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2-орташа мәнер - 1-екпін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Мәнер жоқ, кестенің тор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929F9F4-4A8F-4326-A1B4-22849713DDAB}" styleName="Темный стиль 1 - акцент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4C1A8A3-306A-4EB7-A6B1-4F7E0EB9C5D6}" styleName="Средний стиль 3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1E171933-4619-4E11-9A3F-F7608DF75F80}" styleName="Средний стиль 1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205" autoAdjust="0"/>
    <p:restoredTop sz="91771" autoAdjust="0"/>
  </p:normalViewPr>
  <p:slideViewPr>
    <p:cSldViewPr>
      <p:cViewPr varScale="1">
        <p:scale>
          <a:sx n="75" d="100"/>
          <a:sy n="75" d="100"/>
        </p:scale>
        <p:origin x="-84" y="-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3936" y="-84"/>
      </p:cViewPr>
      <p:guideLst>
        <p:guide orient="horz" pos="3124"/>
        <p:guide orient="horz" pos="3127"/>
        <p:guide pos="213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Үстіңгі деректеме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6347" cy="495770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3" name="Күн 2"/>
          <p:cNvSpPr>
            <a:spLocks noGrp="1"/>
          </p:cNvSpPr>
          <p:nvPr>
            <p:ph type="dt" sz="quarter" idx="1"/>
          </p:nvPr>
        </p:nvSpPr>
        <p:spPr>
          <a:xfrm>
            <a:off x="3849748" y="2"/>
            <a:ext cx="2946346" cy="495770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CCDF014-858E-4FB7-A840-0ACEA7DC6C56}" type="datetimeFigureOut">
              <a:rPr lang="kk-KZ"/>
              <a:pPr>
                <a:defRPr/>
              </a:pPr>
              <a:t>19.06.2019</a:t>
            </a:fld>
            <a:endParaRPr lang="kk-KZ"/>
          </a:p>
        </p:txBody>
      </p:sp>
      <p:sp>
        <p:nvSpPr>
          <p:cNvPr id="4" name="Төменгі деректеме 3"/>
          <p:cNvSpPr>
            <a:spLocks noGrp="1"/>
          </p:cNvSpPr>
          <p:nvPr>
            <p:ph type="ftr" sz="quarter" idx="2"/>
          </p:nvPr>
        </p:nvSpPr>
        <p:spPr>
          <a:xfrm>
            <a:off x="3" y="9430854"/>
            <a:ext cx="2946347" cy="495770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5" name="Слайд нөмірі 4"/>
          <p:cNvSpPr>
            <a:spLocks noGrp="1"/>
          </p:cNvSpPr>
          <p:nvPr>
            <p:ph type="sldNum" sz="quarter" idx="3"/>
          </p:nvPr>
        </p:nvSpPr>
        <p:spPr>
          <a:xfrm>
            <a:off x="3849748" y="9430854"/>
            <a:ext cx="2946346" cy="495770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FFDB8FC-5B48-46CC-87D4-9E079A4BB957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1594113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Үстіңгі деректеме 1"/>
          <p:cNvSpPr>
            <a:spLocks noGrp="1"/>
          </p:cNvSpPr>
          <p:nvPr>
            <p:ph type="hdr" sz="quarter"/>
          </p:nvPr>
        </p:nvSpPr>
        <p:spPr>
          <a:xfrm>
            <a:off x="3" y="2"/>
            <a:ext cx="2946347" cy="495770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3" name="Күн 2"/>
          <p:cNvSpPr>
            <a:spLocks noGrp="1"/>
          </p:cNvSpPr>
          <p:nvPr>
            <p:ph type="dt" idx="1"/>
          </p:nvPr>
        </p:nvSpPr>
        <p:spPr>
          <a:xfrm>
            <a:off x="3849748" y="2"/>
            <a:ext cx="2946346" cy="495770"/>
          </a:xfrm>
          <a:prstGeom prst="rect">
            <a:avLst/>
          </a:prstGeom>
        </p:spPr>
        <p:txBody>
          <a:bodyPr vert="horz" lIns="91420" tIns="45710" rIns="91420" bIns="4571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82F73F9-FA20-4D9F-8A13-E5FAB0ACDE79}" type="datetimeFigureOut">
              <a:rPr lang="kk-KZ"/>
              <a:pPr>
                <a:defRPr/>
              </a:pPr>
              <a:t>19.06.2019</a:t>
            </a:fld>
            <a:endParaRPr lang="kk-KZ"/>
          </a:p>
        </p:txBody>
      </p:sp>
      <p:sp>
        <p:nvSpPr>
          <p:cNvPr id="4" name="Слайд суреті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0" tIns="45710" rIns="91420" bIns="45710" rtlCol="0" anchor="ctr"/>
          <a:lstStyle/>
          <a:p>
            <a:pPr lvl="0"/>
            <a:endParaRPr lang="kk-KZ" noProof="0"/>
          </a:p>
        </p:txBody>
      </p:sp>
      <p:sp>
        <p:nvSpPr>
          <p:cNvPr id="5" name="Жазбалар 4"/>
          <p:cNvSpPr>
            <a:spLocks noGrp="1"/>
          </p:cNvSpPr>
          <p:nvPr>
            <p:ph type="body" sz="quarter" idx="3"/>
          </p:nvPr>
        </p:nvSpPr>
        <p:spPr>
          <a:xfrm>
            <a:off x="679927" y="4715431"/>
            <a:ext cx="5437822" cy="4468342"/>
          </a:xfrm>
          <a:prstGeom prst="rect">
            <a:avLst/>
          </a:prstGeom>
        </p:spPr>
        <p:txBody>
          <a:bodyPr vert="horz" lIns="91420" tIns="45710" rIns="91420" bIns="45710" rtlCol="0"/>
          <a:lstStyle/>
          <a:p>
            <a:pPr lvl="0"/>
            <a:r>
              <a:rPr lang="kk-KZ" noProof="0"/>
              <a:t>Мәтін үлгісі</a:t>
            </a:r>
          </a:p>
          <a:p>
            <a:pPr lvl="1"/>
            <a:r>
              <a:rPr lang="kk-KZ" noProof="0"/>
              <a:t>Екінші деңгей</a:t>
            </a:r>
          </a:p>
          <a:p>
            <a:pPr lvl="2"/>
            <a:r>
              <a:rPr lang="kk-KZ" noProof="0"/>
              <a:t>Үшінші деңгей</a:t>
            </a:r>
          </a:p>
          <a:p>
            <a:pPr lvl="3"/>
            <a:r>
              <a:rPr lang="kk-KZ" noProof="0"/>
              <a:t>Төртінші деңгей</a:t>
            </a:r>
          </a:p>
          <a:p>
            <a:pPr lvl="4"/>
            <a:r>
              <a:rPr lang="kk-KZ" noProof="0"/>
              <a:t>Бесінші деңгей</a:t>
            </a:r>
          </a:p>
        </p:txBody>
      </p:sp>
      <p:sp>
        <p:nvSpPr>
          <p:cNvPr id="6" name="Төменгі деректеме 5"/>
          <p:cNvSpPr>
            <a:spLocks noGrp="1"/>
          </p:cNvSpPr>
          <p:nvPr>
            <p:ph type="ftr" sz="quarter" idx="4"/>
          </p:nvPr>
        </p:nvSpPr>
        <p:spPr>
          <a:xfrm>
            <a:off x="3" y="9430854"/>
            <a:ext cx="2946347" cy="495770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kk-KZ"/>
          </a:p>
        </p:txBody>
      </p:sp>
      <p:sp>
        <p:nvSpPr>
          <p:cNvPr id="7" name="Слайд нөмірі 6"/>
          <p:cNvSpPr>
            <a:spLocks noGrp="1"/>
          </p:cNvSpPr>
          <p:nvPr>
            <p:ph type="sldNum" sz="quarter" idx="5"/>
          </p:nvPr>
        </p:nvSpPr>
        <p:spPr>
          <a:xfrm>
            <a:off x="3849748" y="9430854"/>
            <a:ext cx="2946346" cy="495770"/>
          </a:xfrm>
          <a:prstGeom prst="rect">
            <a:avLst/>
          </a:prstGeom>
        </p:spPr>
        <p:txBody>
          <a:bodyPr vert="horz" lIns="91420" tIns="45710" rIns="91420" bIns="4571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2529CDF-ECC4-42C0-B7F6-B7E7FF267532}" type="slidenum">
              <a:rPr lang="kk-KZ"/>
              <a:pPr>
                <a:defRPr/>
              </a:pPr>
              <a:t>‹#›</a:t>
            </a:fld>
            <a:endParaRPr lang="kk-KZ"/>
          </a:p>
        </p:txBody>
      </p:sp>
    </p:spTree>
    <p:extLst>
      <p:ext uri="{BB962C8B-B14F-4D97-AF65-F5344CB8AC3E}">
        <p14:creationId xmlns:p14="http://schemas.microsoft.com/office/powerpoint/2010/main" val="6031326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03B3B-3C0C-40AB-9EEA-78862D3C3247}" type="datetime1">
              <a:rPr lang="ru-RU" smtClean="0"/>
              <a:t>19.06.2019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Отдел стратегического развития и международного сотрудничества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611612-C45E-4CE4-9814-8EDD488847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12A43-7512-4FDB-A0A3-CB7FE6DCBC1A}" type="datetime1">
              <a:rPr lang="ru-RU" smtClean="0"/>
              <a:t>19.06.2019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Отдел стратегического развития и международного сотрудничества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973A7-82D5-4443-8743-93161D2C552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A650EA-5394-4C78-9FB9-44473B65DDBC}" type="datetime1">
              <a:rPr lang="ru-RU" smtClean="0"/>
              <a:t>19.06.2019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Отдел стратегического развития и международного сотрудничества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0F9A72-1E89-40FF-8783-71A131428A6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5A1B8B-5874-4E11-95A5-1B9FB88BDC29}" type="datetime1">
              <a:rPr lang="ru-RU" smtClean="0"/>
              <a:t>19.06.2019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Отдел стратегического развития и международного сотрудничества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FABE45-D126-4504-A7D8-9312B968312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416EC4-2A81-4E6C-BE57-FE26DF88178A}" type="datetime1">
              <a:rPr lang="ru-RU" smtClean="0"/>
              <a:t>19.06.2019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Отдел стратегического развития и международного сотрудничества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5A486-DFC5-4622-B24B-DCB088B280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653CC0-4418-4EB3-82E7-7BC05FF21E88}" type="datetime1">
              <a:rPr lang="ru-RU" smtClean="0"/>
              <a:t>19.06.2019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Отдел стратегического развития и международного сотрудничества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5FB01-E438-4285-A578-E0C31A7A716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4FB2A7-C098-4986-813E-74C05563725B}" type="datetime1">
              <a:rPr lang="ru-RU" smtClean="0"/>
              <a:t>19.06.2019</a:t>
            </a:fld>
            <a:endParaRPr lang="ru-RU" dirty="0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Отдел стратегического развития и международного сотрудничества</a:t>
            </a: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4B9F62-0AB8-475F-9EEE-7B0C4285B8B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B3E05F-6A4E-4D95-A345-4B6E1E37BE19}" type="datetime1">
              <a:rPr lang="ru-RU" smtClean="0"/>
              <a:t>19.06.2019</a:t>
            </a:fld>
            <a:endParaRPr lang="ru-RU" dirty="0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Отдел стратегического развития и международного сотрудничества</a:t>
            </a: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DECC8E-E2BB-41CC-B752-0AE90FAC509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E03165-B04A-40D3-B64F-CB919AC5AE41}" type="datetime1">
              <a:rPr lang="ru-RU" smtClean="0"/>
              <a:t>19.06.2019</a:t>
            </a:fld>
            <a:endParaRPr lang="ru-RU" dirty="0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Отдел стратегического развития и международного сотрудничества</a:t>
            </a: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E2047-EFF5-4DF3-8BD1-DE2DDBA97C82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9B584-EA37-4114-A32E-6846B454BBC8}" type="datetime1">
              <a:rPr lang="ru-RU" smtClean="0"/>
              <a:t>19.06.2019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Отдел стратегического развития и международного сотрудничества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7748D2-5D72-4ADE-82E5-7990B33EF27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FC512-8301-4715-82B5-C7D0DB21F1B5}" type="datetime1">
              <a:rPr lang="ru-RU" smtClean="0"/>
              <a:t>19.06.2019</a:t>
            </a:fld>
            <a:endParaRPr lang="ru-RU" dirty="0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dirty="0"/>
              <a:t>Отдел стратегического развития и международного сотрудничества</a:t>
            </a: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AEAA64-9167-4A49-AE8A-4D20F995263F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07F0D31-4306-45AC-9A59-921B764E2013}" type="datetime1">
              <a:rPr lang="ru-RU" smtClean="0"/>
              <a:t>19.06.2019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ru-RU" dirty="0"/>
              <a:t>Отдел стратегического развития и международного сотрудничества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EEACFAA-A648-4546-A3B6-187C00A71F3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" y="0"/>
            <a:ext cx="9145524" cy="115143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9" y="-3386"/>
            <a:ext cx="1089607" cy="69777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547664" y="2420888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i="1" dirty="0">
                <a:solidFill>
                  <a:srgbClr val="130E52"/>
                </a:solidFill>
                <a:latin typeface="+mj-lt"/>
              </a:rPr>
              <a:t>Стратегические показатели медицинских ВУЗов Республики Казахстан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58871" y="6165304"/>
            <a:ext cx="66247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i="1" dirty="0">
                <a:solidFill>
                  <a:srgbClr val="130E52"/>
                </a:solidFill>
              </a:rPr>
              <a:t>Караганда 2019г.</a:t>
            </a:r>
          </a:p>
        </p:txBody>
      </p:sp>
    </p:spTree>
    <p:extLst>
      <p:ext uri="{BB962C8B-B14F-4D97-AF65-F5344CB8AC3E}">
        <p14:creationId xmlns:p14="http://schemas.microsoft.com/office/powerpoint/2010/main" val="2499766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" y="0"/>
            <a:ext cx="9145524" cy="115143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9" y="-3386"/>
            <a:ext cx="1089607" cy="69777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682807" y="2420888"/>
            <a:ext cx="777686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ru-RU" sz="2200" b="1" i="1" dirty="0">
                <a:solidFill>
                  <a:srgbClr val="130E52"/>
                </a:solidFill>
                <a:latin typeface="+mj-lt"/>
              </a:rPr>
              <a:t>Концептуальные подходы развития человеческого капитала в здравоохранении до 2025 года</a:t>
            </a:r>
          </a:p>
          <a:p>
            <a:pPr marL="342900" indent="-342900" algn="just">
              <a:buAutoNum type="arabicPeriod"/>
            </a:pPr>
            <a:r>
              <a:rPr lang="kk-KZ" sz="2200" b="1" i="1" dirty="0">
                <a:solidFill>
                  <a:srgbClr val="130E52"/>
                </a:solidFill>
                <a:latin typeface="+mj-lt"/>
              </a:rPr>
              <a:t>Дорожная карта по реализации проекта «Стратегия развития человеческих ресурсов в области здравоохранения»на 2019 год</a:t>
            </a:r>
          </a:p>
          <a:p>
            <a:pPr marL="342900" indent="-342900" algn="just">
              <a:buAutoNum type="arabicPeriod"/>
            </a:pPr>
            <a:r>
              <a:rPr lang="kk-KZ" sz="2200" b="1" i="1" dirty="0">
                <a:solidFill>
                  <a:srgbClr val="130E52"/>
                </a:solidFill>
                <a:latin typeface="+mj-lt"/>
              </a:rPr>
              <a:t>Проект Государственной программы улучшения здоровья населения РК на 2020-2025 годы</a:t>
            </a:r>
          </a:p>
          <a:p>
            <a:pPr marL="342900" indent="-342900" algn="just">
              <a:buAutoNum type="arabicPeriod"/>
            </a:pPr>
            <a:endParaRPr lang="ru-RU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77830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" y="0"/>
            <a:ext cx="9145524" cy="115143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9" y="-3386"/>
            <a:ext cx="1089607" cy="697778"/>
          </a:xfrm>
          <a:prstGeom prst="rect">
            <a:avLst/>
          </a:prstGeom>
        </p:spPr>
      </p:pic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D770536A-22D3-450C-B2F5-D13535A65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026748"/>
              </p:ext>
            </p:extLst>
          </p:nvPr>
        </p:nvGraphicFramePr>
        <p:xfrm>
          <a:off x="3878340" y="1132161"/>
          <a:ext cx="3510441" cy="5149333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2896602">
                  <a:extLst>
                    <a:ext uri="{9D8B030D-6E8A-4147-A177-3AD203B41FA5}">
                      <a16:colId xmlns="" xmlns:a16="http://schemas.microsoft.com/office/drawing/2014/main" val="3360935735"/>
                    </a:ext>
                  </a:extLst>
                </a:gridCol>
                <a:gridCol w="613839">
                  <a:extLst>
                    <a:ext uri="{9D8B030D-6E8A-4147-A177-3AD203B41FA5}">
                      <a16:colId xmlns="" xmlns:a16="http://schemas.microsoft.com/office/drawing/2014/main" val="301920909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Целевые индикаторы вузов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 на 2020 г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0913846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выпускников интернатуры, успешно прошедших независимую </a:t>
                      </a:r>
                      <a:r>
                        <a:rPr lang="ru-RU" sz="1200" dirty="0" err="1">
                          <a:effectLst/>
                        </a:rPr>
                        <a:t>экзаменацию</a:t>
                      </a:r>
                      <a:r>
                        <a:rPr lang="ru-RU" sz="1200" dirty="0">
                          <a:effectLst/>
                        </a:rPr>
                        <a:t> с первого раза, %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97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75348792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выпускников резидентуры, успешно прошедших независимую </a:t>
                      </a:r>
                      <a:r>
                        <a:rPr lang="ru-RU" sz="1200" dirty="0" err="1">
                          <a:effectLst/>
                        </a:rPr>
                        <a:t>экзаменацию</a:t>
                      </a:r>
                      <a:r>
                        <a:rPr lang="ru-RU" sz="1200" dirty="0">
                          <a:effectLst/>
                        </a:rPr>
                        <a:t>  с первого раза, %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90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302078865"/>
                  </a:ext>
                </a:extLst>
              </a:tr>
              <a:tr h="64565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Качественный показатель успеваемости выпускников интернатуры по результатам независимой </a:t>
                      </a:r>
                      <a:r>
                        <a:rPr lang="ru-RU" sz="1200" dirty="0" err="1">
                          <a:effectLst/>
                        </a:rPr>
                        <a:t>экзаменации</a:t>
                      </a:r>
                      <a:r>
                        <a:rPr lang="ru-RU" sz="1200" dirty="0">
                          <a:effectLst/>
                        </a:rPr>
                        <a:t>, %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75%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74073354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Качественный показатель успеваемости выпускников резидентуры по результатам независимой </a:t>
                      </a:r>
                      <a:r>
                        <a:rPr lang="ru-RU" sz="1200" dirty="0" err="1">
                          <a:effectLst/>
                        </a:rPr>
                        <a:t>экзаменации</a:t>
                      </a:r>
                      <a:r>
                        <a:rPr lang="ru-RU" sz="1200" dirty="0">
                          <a:effectLst/>
                        </a:rPr>
                        <a:t>, %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75%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96297266"/>
                  </a:ext>
                </a:extLst>
              </a:tr>
              <a:tr h="79208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effectLst/>
                        </a:rPr>
                        <a:t>Количество статей в журналах, индексируемых в базах данных </a:t>
                      </a:r>
                      <a:r>
                        <a:rPr lang="ru-RU" sz="1200" kern="1200" dirty="0" err="1">
                          <a:effectLst/>
                        </a:rPr>
                        <a:t>Scopus</a:t>
                      </a:r>
                      <a:r>
                        <a:rPr lang="ru-RU" sz="1200" kern="1200" dirty="0">
                          <a:effectLst/>
                        </a:rPr>
                        <a:t> и </a:t>
                      </a:r>
                      <a:r>
                        <a:rPr lang="ru-RU" sz="1200" kern="1200" dirty="0" err="1">
                          <a:effectLst/>
                        </a:rPr>
                        <a:t>Web</a:t>
                      </a:r>
                      <a:r>
                        <a:rPr lang="ru-RU" sz="1200" kern="1200" dirty="0">
                          <a:effectLst/>
                        </a:rPr>
                        <a:t> </a:t>
                      </a:r>
                      <a:r>
                        <a:rPr lang="ru-RU" sz="1200" kern="1200" dirty="0" err="1">
                          <a:effectLst/>
                        </a:rPr>
                        <a:t>of</a:t>
                      </a:r>
                      <a:r>
                        <a:rPr lang="ru-RU" sz="1200" kern="1200" dirty="0">
                          <a:effectLst/>
                        </a:rPr>
                        <a:t> </a:t>
                      </a:r>
                      <a:r>
                        <a:rPr lang="ru-RU" sz="1200" kern="1200" dirty="0" err="1">
                          <a:effectLst/>
                        </a:rPr>
                        <a:t>Science</a:t>
                      </a:r>
                      <a:r>
                        <a:rPr lang="ru-RU" sz="1200" kern="1200" dirty="0">
                          <a:effectLst/>
                        </a:rPr>
                        <a:t>, по отношению к количеству производственного персонала, соотношение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1:20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68890806"/>
                  </a:ext>
                </a:extLst>
              </a:tr>
              <a:tr h="25669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/>
                        <a:t>Количество клинических исследований, ед.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76835520"/>
                  </a:ext>
                </a:extLst>
              </a:tr>
              <a:tr h="25669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>
                          <a:effectLst/>
                        </a:rPr>
                        <a:t>Количество цитирований на одну публикацию, ед.</a:t>
                      </a:r>
                      <a:endParaRPr lang="en-US" sz="12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19767867"/>
                  </a:ext>
                </a:extLst>
              </a:tr>
            </a:tbl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F5C7B25E-0C2A-4E44-8D72-C43E01A1B2D7}"/>
              </a:ext>
            </a:extLst>
          </p:cNvPr>
          <p:cNvSpPr/>
          <p:nvPr/>
        </p:nvSpPr>
        <p:spPr>
          <a:xfrm>
            <a:off x="102892" y="1039034"/>
            <a:ext cx="3316979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>
                <a:solidFill>
                  <a:srgbClr val="130E52"/>
                </a:solidFill>
                <a:latin typeface="+mn-lt"/>
              </a:rPr>
              <a:t>Концепция развития человеческого капитала в здравоохранении до 2025 года</a:t>
            </a:r>
            <a:endParaRPr lang="en-US" sz="1400" dirty="0">
              <a:latin typeface="+mn-lt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3D72655A-837D-48E6-AB49-8F8DBDC443AB}"/>
              </a:ext>
            </a:extLst>
          </p:cNvPr>
          <p:cNvSpPr/>
          <p:nvPr/>
        </p:nvSpPr>
        <p:spPr>
          <a:xfrm>
            <a:off x="328789" y="1865410"/>
            <a:ext cx="2961634" cy="24622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130E52"/>
                </a:solidFill>
                <a:latin typeface="+mn-lt"/>
              </a:rPr>
              <a:t>Совершенствование кадровой политики в системе здравоохранения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130E52"/>
                </a:solidFill>
                <a:latin typeface="+mn-lt"/>
              </a:rPr>
              <a:t>Обеспечение нового качества подготовки и непрерывного профессионального развития здравоохранения 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130E52"/>
                </a:solidFill>
                <a:latin typeface="+mn-lt"/>
              </a:rPr>
              <a:t>Ускоренное инновационное развитие здравоохранения на основе результатов медицинских исследований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16D20AD7-0ECE-45F1-A00D-AEBB6713F8C0}"/>
              </a:ext>
            </a:extLst>
          </p:cNvPr>
          <p:cNvSpPr/>
          <p:nvPr/>
        </p:nvSpPr>
        <p:spPr>
          <a:xfrm>
            <a:off x="252228" y="4594880"/>
            <a:ext cx="35104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b="1" dirty="0">
                <a:solidFill>
                  <a:srgbClr val="130E52"/>
                </a:solidFill>
                <a:latin typeface="+mn-lt"/>
              </a:rPr>
              <a:t>Проект Государственной программы улучшения здоровья населения РК на 2020-2025 годы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BFB3CAD5-ED96-4B92-8B3A-5D603CC92EF8}"/>
              </a:ext>
            </a:extLst>
          </p:cNvPr>
          <p:cNvSpPr/>
          <p:nvPr/>
        </p:nvSpPr>
        <p:spPr>
          <a:xfrm>
            <a:off x="332802" y="5333544"/>
            <a:ext cx="34298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ru-RU" sz="1400" dirty="0">
                <a:solidFill>
                  <a:srgbClr val="130E52"/>
                </a:solidFill>
                <a:latin typeface="+mn-lt"/>
              </a:rPr>
              <a:t>Повышение качества медицинской помощи</a:t>
            </a:r>
            <a:endParaRPr lang="en-US" sz="1400" dirty="0">
              <a:solidFill>
                <a:srgbClr val="130E52"/>
              </a:solidFill>
              <a:latin typeface="+mn-lt"/>
            </a:endParaRPr>
          </a:p>
        </p:txBody>
      </p: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414A9505-D446-48E9-A7EB-66D1BFE9F24C}"/>
              </a:ext>
            </a:extLst>
          </p:cNvPr>
          <p:cNvSpPr/>
          <p:nvPr/>
        </p:nvSpPr>
        <p:spPr>
          <a:xfrm>
            <a:off x="1331640" y="0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Стратегические документы развития медицинского образования и науки</a:t>
            </a:r>
            <a:endParaRPr lang="en-US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pic>
        <p:nvPicPr>
          <p:cNvPr id="1026" name="Picture 2" descr="ÐÐ°ÑÑÐ¸Ð½ÐºÐ¸ Ð¿Ð¾ Ð·Ð°Ð¿ÑÐ¾ÑÑ qs world university rankings">
            <a:extLst>
              <a:ext uri="{FF2B5EF4-FFF2-40B4-BE49-F238E27FC236}">
                <a16:creationId xmlns="" xmlns:a16="http://schemas.microsoft.com/office/drawing/2014/main" id="{403A8132-93E5-4471-BB8B-34D74D0B90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4187" y="1151435"/>
            <a:ext cx="1669727" cy="11111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74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" y="0"/>
            <a:ext cx="9145524" cy="115143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9" y="-3386"/>
            <a:ext cx="1089607" cy="697778"/>
          </a:xfrm>
          <a:prstGeom prst="rect">
            <a:avLst/>
          </a:prstGeom>
        </p:spPr>
      </p:pic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D770536A-22D3-450C-B2F5-D13535A652B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0904435"/>
              </p:ext>
            </p:extLst>
          </p:nvPr>
        </p:nvGraphicFramePr>
        <p:xfrm>
          <a:off x="323528" y="1052736"/>
          <a:ext cx="8568952" cy="5095524"/>
        </p:xfrm>
        <a:graphic>
          <a:graphicData uri="http://schemas.openxmlformats.org/drawingml/2006/table">
            <a:tbl>
              <a:tblPr firstRow="1" firstCol="1" bandRow="1">
                <a:tableStyleId>{69012ECD-51FC-41F1-AA8D-1B2483CD663E}</a:tableStyleId>
              </a:tblPr>
              <a:tblGrid>
                <a:gridCol w="7070577">
                  <a:extLst>
                    <a:ext uri="{9D8B030D-6E8A-4147-A177-3AD203B41FA5}">
                      <a16:colId xmlns="" xmlns:a16="http://schemas.microsoft.com/office/drawing/2014/main" val="3360935735"/>
                    </a:ext>
                  </a:extLst>
                </a:gridCol>
                <a:gridCol w="1498375">
                  <a:extLst>
                    <a:ext uri="{9D8B030D-6E8A-4147-A177-3AD203B41FA5}">
                      <a16:colId xmlns="" xmlns:a16="http://schemas.microsoft.com/office/drawing/2014/main" val="301920909"/>
                    </a:ext>
                  </a:extLst>
                </a:gridCol>
              </a:tblGrid>
              <a:tr h="475346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Целевые индикаторы вузов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План на 2020 г</a:t>
                      </a:r>
                      <a:endParaRPr lang="en-US" sz="12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2060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40913846"/>
                  </a:ext>
                </a:extLst>
              </a:tr>
              <a:tr h="7130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Доля выпускников интернатуры, успешно прошедших независимую </a:t>
                      </a:r>
                      <a:r>
                        <a:rPr lang="ru-RU" sz="1800" dirty="0" err="1">
                          <a:effectLst/>
                        </a:rPr>
                        <a:t>экзаменацию</a:t>
                      </a:r>
                      <a:r>
                        <a:rPr lang="ru-RU" sz="1800" dirty="0">
                          <a:effectLst/>
                        </a:rPr>
                        <a:t> с первого раза, %</a:t>
                      </a:r>
                      <a:endParaRPr lang="en-US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97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75348792"/>
                  </a:ext>
                </a:extLst>
              </a:tr>
              <a:tr h="63379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Доля выпускников резидентуры, успешно прошедших независимую </a:t>
                      </a:r>
                      <a:r>
                        <a:rPr lang="ru-RU" sz="1800" dirty="0" err="1">
                          <a:effectLst/>
                        </a:rPr>
                        <a:t>экзаменацию</a:t>
                      </a:r>
                      <a:r>
                        <a:rPr lang="ru-RU" sz="1800" dirty="0">
                          <a:effectLst/>
                        </a:rPr>
                        <a:t>  с первого раза, %</a:t>
                      </a:r>
                      <a:endParaRPr lang="en-US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90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2078865"/>
                  </a:ext>
                </a:extLst>
              </a:tr>
              <a:tr h="71035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Качественный </a:t>
                      </a:r>
                      <a:r>
                        <a:rPr lang="ru-RU" sz="1800">
                          <a:effectLst/>
                        </a:rPr>
                        <a:t>показатель </a:t>
                      </a:r>
                      <a:r>
                        <a:rPr lang="ru-RU" sz="1800" smtClean="0">
                          <a:effectLst/>
                        </a:rPr>
                        <a:t>независимой экзаменации </a:t>
                      </a:r>
                      <a:r>
                        <a:rPr lang="ru-RU" sz="1800">
                          <a:effectLst/>
                        </a:rPr>
                        <a:t>выпускников </a:t>
                      </a:r>
                      <a:r>
                        <a:rPr lang="ru-RU" sz="1800" smtClean="0">
                          <a:effectLst/>
                        </a:rPr>
                        <a:t>интернатуры, </a:t>
                      </a:r>
                      <a:r>
                        <a:rPr lang="ru-RU" sz="1800" dirty="0">
                          <a:effectLst/>
                        </a:rPr>
                        <a:t>%</a:t>
                      </a:r>
                      <a:endParaRPr lang="en-US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75%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4073354"/>
                  </a:ext>
                </a:extLst>
              </a:tr>
              <a:tr h="7130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Качественный </a:t>
                      </a:r>
                      <a:r>
                        <a:rPr lang="ru-RU" sz="1800">
                          <a:effectLst/>
                        </a:rPr>
                        <a:t>показатель </a:t>
                      </a:r>
                      <a:r>
                        <a:rPr lang="ru-RU" sz="1800" smtClean="0">
                          <a:effectLst/>
                        </a:rPr>
                        <a:t>выпускников  резидентуры %независимой экзаменации</a:t>
                      </a:r>
                      <a:endParaRPr lang="en-US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75%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6297266"/>
                  </a:ext>
                </a:extLst>
              </a:tr>
              <a:tr h="95440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kern="1200" dirty="0">
                          <a:effectLst/>
                        </a:rPr>
                        <a:t>Количество статей в журналах, индексируемых в базах данных </a:t>
                      </a:r>
                      <a:r>
                        <a:rPr lang="ru-RU" sz="1800" kern="1200" dirty="0" err="1">
                          <a:effectLst/>
                        </a:rPr>
                        <a:t>Scopus</a:t>
                      </a:r>
                      <a:r>
                        <a:rPr lang="ru-RU" sz="1800" kern="1200" dirty="0">
                          <a:effectLst/>
                        </a:rPr>
                        <a:t> и </a:t>
                      </a:r>
                      <a:r>
                        <a:rPr lang="ru-RU" sz="1800" kern="1200" dirty="0" err="1">
                          <a:effectLst/>
                        </a:rPr>
                        <a:t>Web</a:t>
                      </a:r>
                      <a:r>
                        <a:rPr lang="ru-RU" sz="1800" kern="1200" dirty="0">
                          <a:effectLst/>
                        </a:rPr>
                        <a:t> </a:t>
                      </a:r>
                      <a:r>
                        <a:rPr lang="ru-RU" sz="1800" kern="1200" dirty="0" err="1">
                          <a:effectLst/>
                        </a:rPr>
                        <a:t>of</a:t>
                      </a:r>
                      <a:r>
                        <a:rPr lang="ru-RU" sz="1800" kern="1200" dirty="0">
                          <a:effectLst/>
                        </a:rPr>
                        <a:t> </a:t>
                      </a:r>
                      <a:r>
                        <a:rPr lang="ru-RU" sz="1800" kern="1200" dirty="0" err="1">
                          <a:effectLst/>
                        </a:rPr>
                        <a:t>Science</a:t>
                      </a:r>
                      <a:r>
                        <a:rPr lang="ru-RU" sz="1800" kern="1200" dirty="0">
                          <a:effectLst/>
                        </a:rPr>
                        <a:t>, по отношению к количеству производственного персонала, соотношение</a:t>
                      </a:r>
                      <a:endParaRPr lang="en-US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1:20</a:t>
                      </a: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568890806"/>
                  </a:ext>
                </a:extLst>
              </a:tr>
              <a:tr h="3085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smtClean="0">
                          <a:effectLst/>
                        </a:rPr>
                        <a:t>Средний</a:t>
                      </a:r>
                      <a:r>
                        <a:rPr lang="ru-RU" sz="1800" kern="1200" baseline="0" smtClean="0">
                          <a:effectLst/>
                        </a:rPr>
                        <a:t> индекс Хиршаорганизации по </a:t>
                      </a:r>
                      <a:r>
                        <a:rPr lang="en-US" sz="1800" kern="1200" baseline="0" smtClean="0">
                          <a:effectLst/>
                        </a:rPr>
                        <a:t>Scopus</a:t>
                      </a:r>
                      <a:r>
                        <a:rPr lang="ru-RU" sz="1800" kern="1200" baseline="0" smtClean="0">
                          <a:effectLst/>
                        </a:rPr>
                        <a:t> за последние 5 лет</a:t>
                      </a:r>
                      <a:endParaRPr lang="en-US" sz="1800" b="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76835520"/>
                  </a:ext>
                </a:extLst>
              </a:tr>
              <a:tr h="3085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mtClean="0"/>
                        <a:t>Количество международных и мульцентровых клинических исследований, выполняемых в РК</a:t>
                      </a:r>
                      <a:r>
                        <a:rPr lang="ru-RU" sz="1800" smtClean="0"/>
                        <a:t>, ед.</a:t>
                      </a:r>
                      <a:endParaRPr lang="en-US" sz="1800" b="0" kern="120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b="1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414A9505-D446-48E9-A7EB-66D1BFE9F24C}"/>
              </a:ext>
            </a:extLst>
          </p:cNvPr>
          <p:cNvSpPr/>
          <p:nvPr/>
        </p:nvSpPr>
        <p:spPr>
          <a:xfrm>
            <a:off x="1331640" y="0"/>
            <a:ext cx="77048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bg1">
                    <a:lumMod val="95000"/>
                  </a:schemeClr>
                </a:solidFill>
                <a:latin typeface="+mn-lt"/>
              </a:rPr>
              <a:t>Стратегические документы развития медицинского образования и науки</a:t>
            </a:r>
            <a:endParaRPr lang="en-US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883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" y="0"/>
            <a:ext cx="9145524" cy="115143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9" y="-3386"/>
            <a:ext cx="1089607" cy="697778"/>
          </a:xfrm>
          <a:prstGeom prst="rect">
            <a:avLst/>
          </a:prstGeom>
        </p:spPr>
      </p:pic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9262660B-F7A4-4587-B8D4-4F79FAA376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1016396"/>
              </p:ext>
            </p:extLst>
          </p:nvPr>
        </p:nvGraphicFramePr>
        <p:xfrm>
          <a:off x="430779" y="1340768"/>
          <a:ext cx="8280920" cy="20525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4056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8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043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План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Что предлагается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Доля выпускников </a:t>
                      </a:r>
                      <a:r>
                        <a:rPr lang="ru-RU" sz="1400" dirty="0" err="1">
                          <a:latin typeface="+mn-lt"/>
                          <a:ea typeface="Times New Roman"/>
                          <a:cs typeface="Times New Roman"/>
                        </a:rPr>
                        <a:t>резидентуры</a:t>
                      </a: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, успешно прошедших независимую </a:t>
                      </a:r>
                      <a:r>
                        <a:rPr lang="ru-RU" sz="1400" dirty="0" err="1">
                          <a:latin typeface="+mn-lt"/>
                          <a:ea typeface="Times New Roman"/>
                          <a:cs typeface="Times New Roman"/>
                        </a:rPr>
                        <a:t>экзаменацию</a:t>
                      </a: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 с первого раза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90%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Доля доходов от научной деятельности в общем бюджете медицинских ВУЗов, НИИ и НЦ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12%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smtClean="0">
                          <a:latin typeface="+mn-lt"/>
                          <a:ea typeface="Times New Roman"/>
                          <a:cs typeface="Times New Roman"/>
                        </a:rPr>
                        <a:t>6%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3537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Количество статей в журналах, индексируемых в базах данных </a:t>
                      </a:r>
                      <a:r>
                        <a:rPr lang="ru-RU" sz="1400" dirty="0" err="1">
                          <a:latin typeface="+mn-lt"/>
                          <a:ea typeface="Times New Roman"/>
                          <a:cs typeface="Times New Roman"/>
                        </a:rPr>
                        <a:t>Scopus</a:t>
                      </a: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 и </a:t>
                      </a:r>
                      <a:r>
                        <a:rPr lang="ru-RU" sz="1400" dirty="0" err="1">
                          <a:latin typeface="+mn-lt"/>
                          <a:ea typeface="Times New Roman"/>
                          <a:cs typeface="Times New Roman"/>
                        </a:rPr>
                        <a:t>Web</a:t>
                      </a: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+mn-lt"/>
                          <a:ea typeface="Times New Roman"/>
                          <a:cs typeface="Times New Roman"/>
                        </a:rPr>
                        <a:t>of</a:t>
                      </a: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 err="1">
                          <a:latin typeface="+mn-lt"/>
                          <a:ea typeface="Times New Roman"/>
                          <a:cs typeface="Times New Roman"/>
                        </a:rPr>
                        <a:t>Science</a:t>
                      </a: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, по отношению к количеству производственного персонала мед. ВУЗов, НИИ и НЦ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1:15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400" smtClean="0">
                          <a:latin typeface="+mn-lt"/>
                          <a:ea typeface="Times New Roman"/>
                          <a:cs typeface="Times New Roman"/>
                        </a:rPr>
                        <a:t>1:20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" name="Прямоугольник 1">
            <a:extLst>
              <a:ext uri="{FF2B5EF4-FFF2-40B4-BE49-F238E27FC236}">
                <a16:creationId xmlns="" xmlns:a16="http://schemas.microsoft.com/office/drawing/2014/main" id="{F4DB2FE5-AC4E-43CA-90E0-674E0738ADA1}"/>
              </a:ext>
            </a:extLst>
          </p:cNvPr>
          <p:cNvSpPr/>
          <p:nvPr/>
        </p:nvSpPr>
        <p:spPr>
          <a:xfrm>
            <a:off x="1331640" y="0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bg1">
                    <a:lumMod val="95000"/>
                  </a:schemeClr>
                </a:solidFill>
                <a:latin typeface="+mn-lt"/>
                <a:ea typeface="Times New Roman" panose="02020603050405020304" pitchFamily="18" charset="0"/>
              </a:rPr>
              <a:t>Дорожная карта по реализации проекта «Стратегия развития человеческих ресурсов в области здравоохранения»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kk-KZ" b="1" dirty="0">
                <a:solidFill>
                  <a:schemeClr val="bg1">
                    <a:lumMod val="95000"/>
                  </a:schemeClr>
                </a:solidFill>
                <a:latin typeface="+mn-lt"/>
                <a:ea typeface="Times New Roman" panose="02020603050405020304" pitchFamily="18" charset="0"/>
              </a:rPr>
              <a:t>на 2019 год</a:t>
            </a:r>
            <a:endParaRPr lang="en-US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2E243E66-8BC5-4DAA-9760-ABA85EEDDF2C}"/>
              </a:ext>
            </a:extLst>
          </p:cNvPr>
          <p:cNvSpPr/>
          <p:nvPr/>
        </p:nvSpPr>
        <p:spPr>
          <a:xfrm>
            <a:off x="421473" y="963230"/>
            <a:ext cx="24533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latin typeface="+mn-lt"/>
                <a:ea typeface="Times New Roman"/>
                <a:cs typeface="Times New Roman"/>
              </a:rPr>
              <a:t>Целевые индикаторы</a:t>
            </a:r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820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" y="0"/>
            <a:ext cx="9145524" cy="115143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9" y="-3386"/>
            <a:ext cx="1089607" cy="697778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AD58418A-10FD-4050-A3F5-49ABCFBC860F}"/>
              </a:ext>
            </a:extLst>
          </p:cNvPr>
          <p:cNvSpPr/>
          <p:nvPr/>
        </p:nvSpPr>
        <p:spPr>
          <a:xfrm>
            <a:off x="1331640" y="0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bg1">
                    <a:lumMod val="95000"/>
                  </a:schemeClr>
                </a:solidFill>
                <a:latin typeface="+mn-lt"/>
                <a:ea typeface="Times New Roman" panose="02020603050405020304" pitchFamily="18" charset="0"/>
              </a:rPr>
              <a:t>Дорожная карта по реализации проекта «Стратегия развития человеческих ресурсов в области здравоохранения»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kk-KZ" b="1" dirty="0">
                <a:solidFill>
                  <a:schemeClr val="bg1">
                    <a:lumMod val="95000"/>
                  </a:schemeClr>
                </a:solidFill>
                <a:latin typeface="+mn-lt"/>
                <a:ea typeface="Times New Roman" panose="02020603050405020304" pitchFamily="18" charset="0"/>
              </a:rPr>
              <a:t>на 2019 год</a:t>
            </a:r>
            <a:endParaRPr lang="en-US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9BF9FB34-42CB-4FE8-8B59-CC52AB3057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150301"/>
              </p:ext>
            </p:extLst>
          </p:nvPr>
        </p:nvGraphicFramePr>
        <p:xfrm>
          <a:off x="214755" y="1052736"/>
          <a:ext cx="8712968" cy="53578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9155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86203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5937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421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Наименование ключевого показателя эффективности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План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Что предлагается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0408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Количество медицинских ВУЗов, вошедших в рейтинг лучших университетов мира: ** 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QS WUR (1000 лучших университетов мира) или QS WUR по предметной области «Науки о жизни и медицина» (500 лучших университетов мира)</a:t>
                      </a: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QS </a:t>
                      </a:r>
                      <a:r>
                        <a:rPr lang="ru-RU" sz="1400" dirty="0" err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Stars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Доля лиц, поступающих ежегодно на программы </a:t>
                      </a:r>
                      <a:r>
                        <a:rPr lang="ru-RU" sz="1400" dirty="0" err="1">
                          <a:latin typeface="+mn-lt"/>
                          <a:ea typeface="Times New Roman"/>
                          <a:cs typeface="Times New Roman"/>
                        </a:rPr>
                        <a:t>бакалавриата</a:t>
                      </a: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 за счет средств МИО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Доля лиц, поступающих ежегодно на программы </a:t>
                      </a:r>
                      <a:r>
                        <a:rPr lang="ru-RU" sz="1400" dirty="0" err="1">
                          <a:latin typeface="+mn-lt"/>
                          <a:ea typeface="Times New Roman"/>
                          <a:cs typeface="Times New Roman"/>
                        </a:rPr>
                        <a:t>резидентуры</a:t>
                      </a: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 за счет средств МИО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40%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latin typeface="+mn-lt"/>
                          <a:ea typeface="Times New Roman"/>
                          <a:cs typeface="Times New Roman"/>
                        </a:rPr>
                        <a:t>20%</a:t>
                      </a:r>
                      <a:endParaRPr lang="ru-R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Количество реализуемых на уровне каждого ВУЗа образовательных программ совместно со стратегическими партнерами 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787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Доля студентов, обучающихся на английском языке 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25%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latin typeface="+mn-lt"/>
                          <a:ea typeface="Times New Roman"/>
                          <a:cs typeface="Times New Roman"/>
                        </a:rPr>
                        <a:t>20%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2872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Доля иностранных студентов в общем контингенте обучающихся по программам </a:t>
                      </a:r>
                      <a:r>
                        <a:rPr lang="ru-RU" sz="1400" dirty="0" err="1">
                          <a:latin typeface="+mn-lt"/>
                          <a:ea typeface="Times New Roman"/>
                          <a:cs typeface="Times New Roman"/>
                        </a:rPr>
                        <a:t>бакалавриата</a:t>
                      </a: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16%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latin typeface="+mn-lt"/>
                          <a:ea typeface="Times New Roman"/>
                          <a:cs typeface="Times New Roman"/>
                        </a:rPr>
                        <a:t>8%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Доля выпускников интернатуры, успешно прошедших независимую </a:t>
                      </a:r>
                      <a:r>
                        <a:rPr lang="ru-RU" sz="1400" dirty="0" err="1">
                          <a:latin typeface="+mn-lt"/>
                          <a:ea typeface="Times New Roman"/>
                          <a:cs typeface="Times New Roman"/>
                        </a:rPr>
                        <a:t>экзаменацию</a:t>
                      </a: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97%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63537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Доля выпускников вузов, обучившихся по государственному образовательному заказу, трудоустроенных в первый год после окончания вуза: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 выпускников программ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бакалавриата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и БМО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 выпускников программ магистратуры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 выпускников программ докторантуры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- выпускников программ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резидентуры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b="0" kern="12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90%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99%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99%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0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90%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400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" y="0"/>
            <a:ext cx="9145524" cy="115143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9" y="-3386"/>
            <a:ext cx="1089607" cy="697778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09856246-A199-498D-9291-4B545E7878AA}"/>
              </a:ext>
            </a:extLst>
          </p:cNvPr>
          <p:cNvSpPr/>
          <p:nvPr/>
        </p:nvSpPr>
        <p:spPr>
          <a:xfrm>
            <a:off x="1331640" y="0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bg1">
                    <a:lumMod val="95000"/>
                  </a:schemeClr>
                </a:solidFill>
                <a:latin typeface="+mn-lt"/>
                <a:ea typeface="Times New Roman" panose="02020603050405020304" pitchFamily="18" charset="0"/>
              </a:rPr>
              <a:t>Дорожная карта по реализации проекта «Стратегия развития человеческих ресурсов в области здравоохранения»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kk-KZ" b="1" dirty="0">
                <a:solidFill>
                  <a:schemeClr val="bg1">
                    <a:lumMod val="95000"/>
                  </a:schemeClr>
                </a:solidFill>
                <a:latin typeface="+mn-lt"/>
                <a:ea typeface="Times New Roman" panose="02020603050405020304" pitchFamily="18" charset="0"/>
              </a:rPr>
              <a:t>на 2019 год</a:t>
            </a:r>
            <a:endParaRPr lang="en-US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99A1354D-5942-47E7-BE08-04F62A48D91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6229296"/>
              </p:ext>
            </p:extLst>
          </p:nvPr>
        </p:nvGraphicFramePr>
        <p:xfrm>
          <a:off x="251520" y="1052736"/>
          <a:ext cx="8640960" cy="44723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754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93514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6364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Наименование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План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Что предлагается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4464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Количество </a:t>
                      </a:r>
                      <a:r>
                        <a:rPr lang="ru-RU" sz="1400" dirty="0" err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медВУЗов</a:t>
                      </a:r>
                      <a:r>
                        <a:rPr lang="ru-RU" sz="14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, на базе которых созданы интегрированные академические медицинские центры (за счет интеграции с НИИ/НЦ, МО) **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28451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Количество медицинских ВУЗов на баланс / в доверительное управление которых переданы многопрофильные больницы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63648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Доля приглашенных зарубежных преподавателей в общем количестве ППС мед. ВУЗов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4,5%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latin typeface="+mn-lt"/>
                          <a:ea typeface="Times New Roman"/>
                          <a:cs typeface="Times New Roman"/>
                        </a:rPr>
                        <a:t>3%</a:t>
                      </a:r>
                      <a:endParaRPr lang="ru-RU" sz="140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0069">
                <a:tc gridSpan="2"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Доля научно-педагогических кадров медицинских ВУЗов, НИИ и НЦ, владеющих английским языком (TOEFL – 525, IELTS </a:t>
                      </a:r>
                      <a:r>
                        <a:rPr lang="ru-RU" sz="1400">
                          <a:latin typeface="+mn-lt"/>
                          <a:ea typeface="Times New Roman"/>
                          <a:cs typeface="Times New Roman"/>
                        </a:rPr>
                        <a:t>– </a:t>
                      </a:r>
                      <a:r>
                        <a:rPr lang="ru-RU" sz="1400" smtClean="0">
                          <a:latin typeface="+mn-lt"/>
                          <a:ea typeface="Times New Roman"/>
                          <a:cs typeface="Times New Roman"/>
                        </a:rPr>
                        <a:t>5,5, НЦТ – 75 баллов )  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20%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latin typeface="+mn-lt"/>
                          <a:ea typeface="Times New Roman"/>
                          <a:cs typeface="Times New Roman"/>
                        </a:rPr>
                        <a:t>15%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636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Доля ППС, участвующих в программах академической мобильности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5%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latin typeface="+mn-lt"/>
                          <a:ea typeface="Times New Roman"/>
                          <a:cs typeface="Times New Roman"/>
                        </a:rPr>
                        <a:t>3%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63648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Доля обучающихся, участвующих в программах академической мобильности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4%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latin typeface="+mn-lt"/>
                          <a:ea typeface="Times New Roman"/>
                          <a:cs typeface="Times New Roman"/>
                        </a:rPr>
                        <a:t>3%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315079">
                <a:tc row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Количество созданных на базе или с участием медицинских ВУЗов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стартапов</a:t>
                      </a:r>
                      <a:endParaRPr lang="ru-RU" sz="14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38798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solidFill>
                            <a:srgbClr val="FF0000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спиноффов</a:t>
                      </a:r>
                      <a:endParaRPr lang="ru-RU" sz="1400" dirty="0">
                        <a:solidFill>
                          <a:srgbClr val="FF0000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321746"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Доля расходов на научную деятельность от общего объема бюджета </a:t>
                      </a: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17780" marR="177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/>
                        </a:rPr>
                        <a:t>5%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latin typeface="+mn-lt"/>
                          <a:ea typeface="Times New Roman"/>
                          <a:cs typeface="Times New Roman"/>
                        </a:rPr>
                        <a:t>3%</a:t>
                      </a:r>
                      <a:endParaRPr lang="ru-RU" sz="1400" dirty="0"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1092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Рисунок 1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23" y="0"/>
            <a:ext cx="9145524" cy="1151435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009" y="-3386"/>
            <a:ext cx="1089607" cy="697778"/>
          </a:xfrm>
          <a:prstGeom prst="rect">
            <a:avLst/>
          </a:prstGeom>
        </p:spPr>
      </p:pic>
      <p:sp>
        <p:nvSpPr>
          <p:cNvPr id="4" name="Прямоугольник 3">
            <a:extLst>
              <a:ext uri="{FF2B5EF4-FFF2-40B4-BE49-F238E27FC236}">
                <a16:creationId xmlns="" xmlns:a16="http://schemas.microsoft.com/office/drawing/2014/main" id="{21779D06-DAC0-4C3A-80AB-E53C6F3432AE}"/>
              </a:ext>
            </a:extLst>
          </p:cNvPr>
          <p:cNvSpPr/>
          <p:nvPr/>
        </p:nvSpPr>
        <p:spPr>
          <a:xfrm>
            <a:off x="1331640" y="0"/>
            <a:ext cx="770485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chemeClr val="bg1">
                    <a:lumMod val="95000"/>
                  </a:schemeClr>
                </a:solidFill>
                <a:latin typeface="+mn-lt"/>
                <a:ea typeface="Times New Roman" panose="02020603050405020304" pitchFamily="18" charset="0"/>
              </a:rPr>
              <a:t>Дорожная карта по реализации проекта «Стратегия развития человеческих ресурсов в области здравоохранения»</a:t>
            </a:r>
            <a:r>
              <a:rPr lang="en-US" b="1" dirty="0">
                <a:solidFill>
                  <a:schemeClr val="bg1">
                    <a:lumMod val="95000"/>
                  </a:schemeClr>
                </a:solidFill>
                <a:latin typeface="+mn-lt"/>
                <a:ea typeface="Times New Roman" panose="02020603050405020304" pitchFamily="18" charset="0"/>
              </a:rPr>
              <a:t> </a:t>
            </a:r>
            <a:r>
              <a:rPr lang="kk-KZ" b="1" dirty="0">
                <a:solidFill>
                  <a:schemeClr val="bg1">
                    <a:lumMod val="95000"/>
                  </a:schemeClr>
                </a:solidFill>
                <a:latin typeface="+mn-lt"/>
                <a:ea typeface="Times New Roman" panose="02020603050405020304" pitchFamily="18" charset="0"/>
              </a:rPr>
              <a:t>на 2019 год</a:t>
            </a:r>
            <a:endParaRPr lang="en-US" dirty="0">
              <a:solidFill>
                <a:schemeClr val="bg1">
                  <a:lumMod val="95000"/>
                </a:schemeClr>
              </a:solidFill>
              <a:latin typeface="+mn-lt"/>
            </a:endParaRPr>
          </a:p>
        </p:txBody>
      </p:sp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B83BB4E3-60A4-45DD-ADB3-DEF60168E9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471274"/>
              </p:ext>
            </p:extLst>
          </p:nvPr>
        </p:nvGraphicFramePr>
        <p:xfrm>
          <a:off x="323528" y="1268760"/>
          <a:ext cx="8424937" cy="3071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9052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7805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25635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418486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Наименование ключевого показателя эффективности</a:t>
                      </a:r>
                      <a:endParaRPr lang="ru-RU" sz="1400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kern="12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План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Что предлагается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09384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Средний индекс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Хирша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производственного персонала медицинских ВУЗов, НИИ и НЦ по базе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Web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of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Science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либо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Scopus</a:t>
                      </a: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+mn-lt"/>
                          <a:ea typeface="Times New Roman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latin typeface="+mn-lt"/>
                          <a:ea typeface="Times New Roman"/>
                          <a:cs typeface="Times New Roman" pitchFamily="18" charset="0"/>
                        </a:rPr>
                        <a:t>0.25</a:t>
                      </a:r>
                      <a:endParaRPr lang="ru-RU" sz="1400" dirty="0">
                        <a:latin typeface="+mn-lt"/>
                        <a:ea typeface="Times New Roman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9569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Количество статей в журналах, индексируемых в базах данных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Scopus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и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Web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of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Science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, опубликованных совместно со стратегическими партнерами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184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Доля выпускников медицинских колледжей, успешно прошедших независимую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экзаменацию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70%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06882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Доля преподавателей сестринского дела   медицинских </a:t>
                      </a:r>
                      <a:r>
                        <a:rPr lang="ru-RU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колледжей </a:t>
                      </a:r>
                      <a:r>
                        <a:rPr lang="ru-RU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(»), </a:t>
                      </a:r>
                      <a:r>
                        <a:rPr lang="ru-RU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имеющих </a:t>
                      </a:r>
                      <a:r>
                        <a:rPr lang="ru-RU" sz="1400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преподавателей медицинских ВУЗов, осуществляющих подготовку специалистов по специальности «Сестринское делосестринское 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образование (прикладной, академический </a:t>
                      </a:r>
                      <a:r>
                        <a:rPr lang="ru-RU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бакалавриат</a:t>
                      </a: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 и/или магистратуру) 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Times New Roman" pitchFamily="18" charset="0"/>
                        </a:rPr>
                        <a:t>30%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8606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gradFill rotWithShape="1">
          <a:gsLst>
            <a:gs pos="0">
              <a:schemeClr val="folHlink">
                <a:gamma/>
                <a:shade val="46275"/>
                <a:invGamma/>
              </a:schemeClr>
            </a:gs>
            <a:gs pos="50000">
              <a:schemeClr val="folHlink"/>
            </a:gs>
            <a:gs pos="100000">
              <a:schemeClr val="folHlink">
                <a:gamma/>
                <a:shade val="46275"/>
                <a:invGamma/>
              </a:schemeClr>
            </a:gs>
          </a:gsLst>
          <a:lin ang="0" scaled="1"/>
        </a:gradFill>
        <a:ln>
          <a:noFill/>
        </a:ln>
        <a:effectLst/>
        <a:extLst>
          <a:ext uri="{91240B29-F687-4F45-9708-019B960494DF}">
            <a14:hiddenLine xmlns:a14="http://schemas.microsoft.com/office/drawing/2010/main" w="9525">
              <a:solidFill>
                <a:schemeClr val="tx1"/>
              </a:solidFill>
              <a:round/>
              <a:headEnd/>
              <a:tailEnd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>
          <a:defRPr/>
        </a:defPPr>
      </a:lstStyle>
    </a:spDef>
  </a:objectDefaults>
  <a:extraClrSchemeLst/>
</a:theme>
</file>

<file path=ppt/theme/theme2.xml><?xml version="1.0" encoding="utf-8"?>
<a:theme xmlns:a="http://schemas.openxmlformats.org/drawingml/2006/main" name="Office тақырыбы">
  <a:themeElements>
    <a:clrScheme name="Стандартты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ты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т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тақырыбы">
  <a:themeElements>
    <a:clrScheme name="Стандартты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ты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ты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99t xmlns="ebc0f912-8df8-4dd4-ad8f-e168548ada8e" xsi:nil="true"/>
    <_x0423__x0442__x0432__x0435__x0440__x0436__x0434__x0435__x043d_ xmlns="ebc0f912-8df8-4dd4-ad8f-e168548ada8e">false</_x0423__x0442__x0432__x0435__x0440__x0436__x0434__x0435__x043d_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4B0E11808B0F464B95FF5B296E590F81" ma:contentTypeVersion="2" ma:contentTypeDescription="Создание документа." ma:contentTypeScope="" ma:versionID="01089f14a4fa3fa582e160d3bded1bbb">
  <xsd:schema xmlns:xsd="http://www.w3.org/2001/XMLSchema" xmlns:xs="http://www.w3.org/2001/XMLSchema" xmlns:p="http://schemas.microsoft.com/office/2006/metadata/properties" xmlns:ns2="ebc0f912-8df8-4dd4-ad8f-e168548ada8e" targetNamespace="http://schemas.microsoft.com/office/2006/metadata/properties" ma:root="true" ma:fieldsID="1b057da68949dea8e47327b763617957" ns2:_="">
    <xsd:import namespace="ebc0f912-8df8-4dd4-ad8f-e168548ada8e"/>
    <xsd:element name="properties">
      <xsd:complexType>
        <xsd:sequence>
          <xsd:element name="documentManagement">
            <xsd:complexType>
              <xsd:all>
                <xsd:element ref="ns2:_x0423__x0442__x0432__x0435__x0440__x0436__x0434__x0435__x043d_" minOccurs="0"/>
                <xsd:element ref="ns2:k99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c0f912-8df8-4dd4-ad8f-e168548ada8e" elementFormDefault="qualified">
    <xsd:import namespace="http://schemas.microsoft.com/office/2006/documentManagement/types"/>
    <xsd:import namespace="http://schemas.microsoft.com/office/infopath/2007/PartnerControls"/>
    <xsd:element name="_x0423__x0442__x0432__x0435__x0440__x0436__x0434__x0435__x043d_" ma:index="8" nillable="true" ma:displayName="Утвержден" ma:default="0" ma:internalName="_x0423__x0442__x0432__x0435__x0440__x0436__x0434__x0435__x043d_">
      <xsd:simpleType>
        <xsd:restriction base="dms:Boolean"/>
      </xsd:simpleType>
    </xsd:element>
    <xsd:element name="k99t" ma:index="9" nillable="true" ma:displayName="Текст" ma:internalName="k99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14969FA-15CE-4056-AB5F-1326C0D1B496}">
  <ds:schemaRefs>
    <ds:schemaRef ds:uri="ebc0f912-8df8-4dd4-ad8f-e168548ada8e"/>
    <ds:schemaRef ds:uri="http://schemas.microsoft.com/office/2006/documentManagement/types"/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398D3273-2C55-4628-B032-4ABE16FD06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bc0f912-8df8-4dd4-ad8f-e168548ada8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7B8A7BB-6588-4CDE-B2D3-E1138C2FFF6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65190</TotalTime>
  <Words>834</Words>
  <Application>Microsoft Office PowerPoint</Application>
  <PresentationFormat>Экран (4:3)</PresentationFormat>
  <Paragraphs>135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RM</dc:creator>
  <cp:lastModifiedBy>Пользователь</cp:lastModifiedBy>
  <cp:revision>4678</cp:revision>
  <cp:lastPrinted>2019-06-18T11:45:37Z</cp:lastPrinted>
  <dcterms:created xsi:type="dcterms:W3CDTF">2012-08-06T05:20:20Z</dcterms:created>
  <dcterms:modified xsi:type="dcterms:W3CDTF">2019-06-19T06:34:42Z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0x0101004B0E11808B0F464B95FF5B296E590F81</vt:lpwstr>
  </property>
</Properties>
</file>