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2"/>
  </p:notesMasterIdLst>
  <p:sldIdLst>
    <p:sldId id="311" r:id="rId2"/>
    <p:sldId id="312" r:id="rId3"/>
    <p:sldId id="307" r:id="rId4"/>
    <p:sldId id="314" r:id="rId5"/>
    <p:sldId id="327" r:id="rId6"/>
    <p:sldId id="317" r:id="rId7"/>
    <p:sldId id="301" r:id="rId8"/>
    <p:sldId id="302" r:id="rId9"/>
    <p:sldId id="304" r:id="rId10"/>
    <p:sldId id="278" r:id="rId11"/>
    <p:sldId id="279" r:id="rId12"/>
    <p:sldId id="280" r:id="rId13"/>
    <p:sldId id="320" r:id="rId14"/>
    <p:sldId id="313" r:id="rId15"/>
    <p:sldId id="322" r:id="rId16"/>
    <p:sldId id="323" r:id="rId17"/>
    <p:sldId id="324" r:id="rId18"/>
    <p:sldId id="309" r:id="rId19"/>
    <p:sldId id="308" r:id="rId20"/>
    <p:sldId id="32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519C7-0DE2-49A3-8DE2-F91329F0832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1BC54-393C-4257-A26E-522F2CC32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2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57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8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22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67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4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93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64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00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80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27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99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CB501-F5EE-4CEC-801C-732D2AB3454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6106-47DA-44A0-A818-982EF453B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49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V1700015670#5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0" y="4"/>
            <a:ext cx="9144000" cy="19088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C:\Users\a.ziperov\Downloads\Безымянный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4" y="650836"/>
            <a:ext cx="10149162" cy="5749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2900" y="824966"/>
            <a:ext cx="8175625" cy="4839233"/>
          </a:xfrm>
        </p:spPr>
        <p:txBody>
          <a:bodyPr>
            <a:noAutofit/>
          </a:bodyPr>
          <a:lstStyle/>
          <a:p>
            <a:br>
              <a:rPr 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КМУ «ВШОЗ»</a:t>
            </a:r>
            <a:br>
              <a:rPr 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Промежуточные результаты реализации проекта </a:t>
            </a:r>
            <a:br>
              <a:rPr lang="ru-RU" sz="44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кадрового потенциала по специальности «общественное здоровье и здравоохранение» </a:t>
            </a:r>
            <a:br>
              <a:rPr 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Noto Sans" panose="020B0502040504020204"/>
              </a:rPr>
            </a:br>
            <a:r>
              <a:rPr lang="ru-RU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Алматы, 2020г.  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1B2A41-9BA8-4310-84F0-77B5ADDF611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13" y="70005"/>
            <a:ext cx="1753300" cy="176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261" y="204952"/>
            <a:ext cx="11256579" cy="1008994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КМУ «ВШОЗ» в проект Номенклатуры медицинских и фармацевтических специальностей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67559" y="1450428"/>
            <a:ext cx="11209282" cy="5044965"/>
          </a:xfrm>
        </p:spPr>
        <p:txBody>
          <a:bodyPr/>
          <a:lstStyle/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действующей Номенклатуре медицинских и фармацевтических специальностей, утвержденной приказом Министра здравоохранения Республики Казахстан от 24 ноября 2009 года № 774, в редакции приказа Министра здравоохранения РК от 28.08.2017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№ 660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перечислены: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61. Гигиена и эпидемиология;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62. Менеджмент здравоохранения;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63. Общественное здравоохранение;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714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559" y="365125"/>
            <a:ext cx="11146220" cy="833054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КМУ «ВШОЗ» в проект Номенклатуры медицинских и фармацевтических специальностей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4497" y="1292772"/>
            <a:ext cx="11288110" cy="510802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свете свершившейся структурной реорганизации отечественной системы здравоохранения и тенденций глобального здравоохранения предлагается  включить в проект Номенклатуры медицинских и фармацевтических специальностей следующие специальности со сферами деятельности:</a:t>
            </a:r>
          </a:p>
          <a:p>
            <a:pPr fontAlgn="base"/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здравоохранение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 общественного здравоохранения, укрепление здоровья и профилактика, формирование здорового образа жизни ;</a:t>
            </a:r>
          </a:p>
          <a:p>
            <a:pPr fontAlgn="base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биостатистика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эпидемиология инфекционных и неинфекционных заболеваний, доказательная медицина (или ОЗ, основанное на доказательствах); </a:t>
            </a:r>
          </a:p>
          <a:p>
            <a:pPr fontAlgn="base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гигиена, гигиена труда, гигиена детей и подростков, гигиена питания, коммунальная гигиена, радиационная гигиена, токсикология, </a:t>
            </a:r>
          </a:p>
          <a:p>
            <a:pPr fontAlgn="base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паразитология, бактериология, вирусология, микробиология, </a:t>
            </a:r>
          </a:p>
          <a:p>
            <a:pPr fontAlgn="base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нутрициология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fontAlgn="base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лабораторное дело и экспертиза,</a:t>
            </a:r>
          </a:p>
          <a:p>
            <a:pPr fontAlgn="base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и безопасность товаров и услуг.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478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9089" y="365125"/>
            <a:ext cx="11051627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КМУ «ВШОЗ» в проект Номенклатуры медицинских и фармацевтических специальностей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25214" y="1578950"/>
            <a:ext cx="10515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здравоохранения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управление системой, службами и организациями здравоохранения;</a:t>
            </a:r>
          </a:p>
          <a:p>
            <a:pPr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качество медицинских услуг;</a:t>
            </a:r>
          </a:p>
          <a:p>
            <a:pPr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управление персоналом (HR-менеджмент)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менеджмент финансов и инвестиций;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маркетинг (изучение рынка и сбыт);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материально-техническое обеспечение и транспортировка (логистика);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инновационный менеджмент: исследования и разработки;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информационные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1172128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28951"/>
            <a:ext cx="10515600" cy="564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траектория по МПД 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699247"/>
          <a:ext cx="12191999" cy="6559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057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0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Пререквизиты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KZ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ESTS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ОЗ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-762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Знать основы гигиены и эпидемиологии, принципы нормирования факторов окружающей среды, </a:t>
                      </a:r>
                      <a:r>
                        <a:rPr lang="ru-RU" sz="1200" b="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принципы 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ониторинга и  оценки опасных факторов окружающей среды. 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Знать природу и характер воздействия на здоровье          индивидуума  и общественное здоровье различных факторов окружающей среды в условиях обитания и производственной деятельности человека.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Знать методики исследования наиболее распространенных факторов окружающей среды и их влияния на здоровье человека.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П</a:t>
                      </a:r>
                      <a:r>
                        <a:rPr lang="x-none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рименять методы  гигиенических исследований для   оценки эксплуатации   объектов, подлежащих санитарно-эпидемиологическому надзору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Составлять профилактические мероприятия для оздоровления среды обитания.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 Использовать гигиенические и эпидемиологические знания для  повышения грамотности населения.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Оценивать состояние здоровья и физического развития детей и подростков в связи с влиянием факторов учебно-воспитательной среды обитания.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Разрабатывать и проводить оздоровительные мероприятия, проводить пропаганду здорового образа жизни, рационального питания. 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Проводить обследования объектов с использованием современных лабораторных и инструментальных методов контроля факторов окружающей среды и диагностики инфекционных и паразитарных заболеваний. 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Организовывать проведение лабораторно-инструментальных исследований объектов среды обитания человека. 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Обеспечивать регистрацию, учет и статистическую обработку данных инфекционной и неинфекционной заболеваемости, участвовать в планировании и контроле за проведением профилактических прививок.</a:t>
                      </a:r>
                      <a:endParaRPr lang="ru-RU" sz="1200" b="0" i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algn="l" defTabSz="914400" rtl="0" eaLnBrk="1" latinLnBrk="0" hangingPunct="1"/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/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/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indent="-762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indent="-762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indent="-762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508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28951"/>
            <a:ext cx="10515600" cy="564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траектории специалистов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Магистратура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699247"/>
          <a:ext cx="12191999" cy="7135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057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0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Пререквизиты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магистратуры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KZ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ESTS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М145 «Медико-профилактическое дело»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год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Траектория</a:t>
                      </a:r>
                      <a:r>
                        <a:rPr lang="kk-KZ" sz="1200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“Гигиенист”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5В110200 - «Общественное здравоохранение»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Анализировать проблемы в области общественного здоровья и здравоохранения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   Осуществлять предупредительный и текущий санитарно-гигиенический надзор за объектами производственной и окружающей среды и оценивать показатели 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санитарно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- эпидемиологического благополучия населения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Определять природные и антропогенные факторы окружающей среды и закономерности риска влияния этих факторов на здоровье населения, механизмы влияния и принципы определения и управления факторами.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 Оценивать соответствие гигиеническим требованиям размещения, планировки, оборудования, благоустройства и содержания работы лечебно-профилактических, детских и подростковых учреждений, промышленных предприятий, проводить необходимые санитарно-гигиенические и санитарно-противоэпидемические мероприятия, и контроль за санитарным режимом.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 Оценивать алиментарные аспекты здоровья населения, организацию, контроль качества и безопасности пищевой продукции.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 Разрабатывать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 проводить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профилактические мероприятия 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  Осуществлять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гигиеническую оценку атмосферного воздуха, почвы , воды, пищевых продуктов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 Применять законодательные, нормативно-правовые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акты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в области охраны общественного здоровья.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Проводить расследование и анализ производственно-обусловленной и профессиональной заболеваемости с разработкой профилактических мероприятий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 Иметь навыки планирования, организации, руководства, координации и контроля деятельности санитарно-эпидемиологической службы. 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 Оценить состояние здоровья и физического развития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детей и подростков в связи с влиянием учебно-воспитательной среды обитания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 Осуществлять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дозиметрический контроль и основной комплекс мероприятий по организации радиационной безопасности населения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59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64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траектории специалистов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Магистратура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48714" y="1208868"/>
          <a:ext cx="11522987" cy="5434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0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1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29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35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6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Пререквизиты магистратуры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KZ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ESTS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3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М145 «Медико-профилактическое дело»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год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Траектория “Эпидемиолог”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5В110200 - «Общественное здравоохранение»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6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О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ценивать количественные и качественные характеристики эпидемиологического процесса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 проведение эпидемиологического обследования очага</a:t>
                      </a:r>
                      <a:endParaRPr lang="ru-RU" sz="1200" b="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indent="-762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 Определять 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закономерности и механизмы развития эпидемического процесса, влияние на его интенсивность природных, социально-экономических условий.</a:t>
                      </a:r>
                    </a:p>
                    <a:p>
                      <a:pPr marL="0" indent="-762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Оценить эффективность мероприятий по нейтрализации водного и воздушного пути передачи инфекции с учетом особенностей конкретной территории</a:t>
                      </a:r>
                    </a:p>
                    <a:p>
                      <a:pPr marL="0" indent="-762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Оценить и анализировать заболеваемость населения хроническими неинфекционными заболеваниями (ХНЗ) с разработкой профилактических программ.</a:t>
                      </a:r>
                      <a:endParaRPr lang="ru-RU" sz="1200" b="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indent="-762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Осуществлять контроль за распространением внутрибольничных инфекций 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Демонстрировать навыки проведения санитарно-эпидемиологического надзора, организации санитарно-эпидемиологических и профилактических мероприятий</a:t>
                      </a:r>
                    </a:p>
                    <a:p>
                      <a:pPr indent="-76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Разрабатывать и проводить профилактические и противоэпидемические мероприятия, текущий и ретроспективный эпидемиологический анализ заболеваемости.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-762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 Применять принципы санитарной охраны территории и границ РК от завоза и распространения особо опасных и </a:t>
                      </a:r>
                      <a:r>
                        <a:rPr lang="ru-RU" sz="1200" b="0" i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карантийных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инфекций</a:t>
                      </a:r>
                    </a:p>
                    <a:p>
                      <a:pPr marL="0" marR="0" indent="-762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 Знать основы биологический безопасности и </a:t>
                      </a:r>
                      <a:r>
                        <a:rPr lang="ru-RU" sz="1200" b="0" i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биозащиты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при работе с особо опасными инфекциями в очагах заболеваний и лабораториях</a:t>
                      </a:r>
                    </a:p>
                    <a:p>
                      <a:pPr marL="220980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ru-RU" sz="12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289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64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траектории специалистов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Магистратура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48714" y="1208868"/>
          <a:ext cx="11522987" cy="5137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0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1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29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35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6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Пререквизиты магистратуры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KZ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ESTS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3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М145 «Медико-профилактическое дело»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Научно-педагогическое направление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5В110200 - «Общественное здравоохранение»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1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kk-KZ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амостоятельно разрабатывать образовательные и воспитательные программы, проекты и быть подготовленным к практической научно-исследовательской и педагогической деятельности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 высших учебных заведениях в области гигиены и эпидемиологии.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Проводить </a:t>
                      </a:r>
                      <a:r>
                        <a:rPr lang="ru-RU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информационно-аналитическую работу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 привлечением современных информационных технологий.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 Использовать полученные знания для оригинального развития и применения идей в контексте научных исследований.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 Обобщать результаты научно-исследовательской и аналитической работы в виде диссертации, научной статьи, отчета, аналитической записки и др.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Выбирать и реализовывать эффективные стратегии преподавания/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Обеспечивать эффективную обратную связь.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Внедрять и  оценивать эффективность внедрений новых методов обучения и преподавания.</a:t>
                      </a:r>
                    </a:p>
                    <a:p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14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4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траектории специалистов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Докторантура</a:t>
            </a:r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41702" y="1278610"/>
          <a:ext cx="11182027" cy="4920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5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1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7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66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0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Пререквизиты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KZ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ESTS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8D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*** –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МПД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М145 Магистратура</a:t>
                      </a:r>
                      <a:r>
                        <a:rPr lang="ru-RU" sz="1600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2года.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Научно-педагогическая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 algn="just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Организовывать и проводить санитарно-эпидемическую экспертизу</a:t>
                      </a:r>
                    </a:p>
                    <a:p>
                      <a:pPr marL="0" lvl="0" indent="-342900" algn="just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Готовность к осуществлению комплекса санитарно-противоэпидемических (профилактических) мероприятий, направленных на предотвращение возникновения и распространения инфекционных заболеваний и массовых неинфекционных заболеваний (отравлений) и их ликвидацию</a:t>
                      </a:r>
                    </a:p>
                    <a:p>
                      <a:pPr marL="0" lvl="0" indent="-342900" algn="just" defTabSz="914400" rtl="0" eaLnBrk="1" latinLnBrk="0" hangingPunct="1">
                        <a:buFont typeface="+mj-lt"/>
                        <a:buNone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Оказывать консультативную помощь специалистам других подразделений по своей специальности</a:t>
                      </a:r>
                    </a:p>
                    <a:p>
                      <a:pPr marL="0" lvl="0" indent="-342900" algn="just" defTabSz="914400" rtl="0" eaLnBrk="1" latinLnBrk="0" hangingPunct="1">
                        <a:buFont typeface="+mj-lt"/>
                        <a:buNone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 Выполнять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научную и научно-педагогическую деятельности в высших учебных заведениях, используя  современные технологии.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lvl="0" indent="-342900" algn="just" defTabSz="914400" rtl="0" eaLnBrk="1" latinLnBrk="0" hangingPunct="1">
                        <a:buFont typeface="+mj-lt"/>
                        <a:buNone/>
                      </a:pP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Выявлять основные факторы, влияющие на состояние здоровья населения, определять приоритетные направления по профилактике заболеваний, организовать проведение профилактических мероприятий среди населения.</a:t>
                      </a:r>
                    </a:p>
                    <a:p>
                      <a:pPr marL="0" lvl="0" indent="-342900" algn="just" defTabSz="914400" rtl="0" eaLnBrk="1" latinLnBrk="0" hangingPunct="1">
                        <a:buFont typeface="+mj-lt"/>
                        <a:buNone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 Определять социально-профилактическую направленность по сохранению и укреплению здоровья населения (общества).</a:t>
                      </a:r>
                    </a:p>
                    <a:p>
                      <a:pPr marL="0" lvl="0" indent="-342900" algn="just" defTabSz="914400" rtl="0" eaLnBrk="1" latinLnBrk="0" hangingPunct="1">
                        <a:buFont typeface="+mj-lt"/>
                        <a:buNone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 Оценивать причины и факторы риска возникновения и распространения среди населения инфекционных и неинфекционных заболеваний</a:t>
                      </a:r>
                    </a:p>
                    <a:p>
                      <a:pPr marL="0" lvl="0" indent="-342900" algn="just" defTabSz="914400" rtl="0" eaLnBrk="1" latinLnBrk="0" hangingPunct="1">
                        <a:buFont typeface="+mj-lt"/>
                        <a:buNone/>
                      </a:pP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lvl="0" indent="-342900" algn="just" defTabSz="914400" rtl="0" eaLnBrk="1" latinLnBrk="0" hangingPunct="1">
                        <a:buFont typeface="+mj-lt"/>
                        <a:buAutoNum type="arabicPeriod"/>
                      </a:pP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662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53377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должностей работников здравоохранения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6203" y="1015139"/>
            <a:ext cx="10929185" cy="5742122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 «Общественное здоровье и здравоохранение»</a:t>
            </a:r>
          </a:p>
          <a:p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специалистов с высшим медицинским образованием: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врач (или специалист) общественного здоровья (укрепление здоровья и профилактика, формирование здорового образа жизни), эпидемиолог, статистик, методист);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врач (или специалист) санитарно-эпидемиологической службы (по гигиене труда, гигиене детей и подростков, гигиене питания, коммунальной гигиене, радиационной гигиене, токсикологии, паразитологии, бактериологии, вирусологии, микробиологии,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нутрициологии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медицинской биологии);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врач-эксперт;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специалист лаборатории;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специалист санитарно-эпидемиологической службы (биолог, зоолог/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эпизоотолог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энтомолог);</a:t>
            </a:r>
          </a:p>
          <a:p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специалистов с высшим немедицинским образованием: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эксперт в здравоохранении;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специалист общественного здоровья (эпидемиолог, специалист по укреплению здоровья, статистик, методист);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специалист по социальной работе в сфере здравоохранения;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инженер по обслуживанию лучевого оборудования;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инженер-радиохимик.</a:t>
            </a:r>
          </a:p>
          <a:p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специалистов с техническим и профессиональным образованием: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фельдшер санитарный (фельдшер, лаборант);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сестра диетическая;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инструктор-дезинфектор;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регистратор медицинский;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техник-дозиметрист.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292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47178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должностей работников здравоохранения</a:t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86719" y="619932"/>
            <a:ext cx="11646976" cy="5850610"/>
          </a:xfrm>
        </p:spPr>
        <p:txBody>
          <a:bodyPr>
            <a:normAutofit fontScale="70000" lnSpcReduction="20000"/>
          </a:bodyPr>
          <a:lstStyle/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 «Менеджмент здравоохранения»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руководителей: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руководитель организации здравоохранения республиканского, областного, районного и городского значения (генеральный директор);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заместитель руководителя (генерального директора) организации здравоохранения республиканского значения (по медицинской части, по контролю качества медицинских услуг и стратегическому развитию, по экономическому и административно-хозяйственному обеспечению);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руководитель организации здравоохранения областного значения (города республиканского значения, столицы) (директор / главный врач);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заместитель руководителя (директора / главного врача) организации здравоохранения областного значения (по медицинской части, контролю качества медицинских услуг, по экономическому и административно-хозяйственному обеспечению);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руководитель организации здравоохранения районного и городского значения (директор / главный врач);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заместитель руководителя (директора / главного врача) организации здравоохранения районного и городского значений (по медицинской части, по экономическому и административно-хозяйственному обеспечению);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руководитель структурного подразделения организации здравоохранения (старший врач, заведующий клиническим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параклиническим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подразделением(отделением), начальник отдела, старшая(-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сестра/брат медицинская (-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(старший фельдшер, старший акушер), менеджер по сестринскому делу, заведующий лабораторией организации санитарно-эпидемиологической службы, заведующий виварием организации санитарно-эпидемиологической службы);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менеджер здравоохранения (по качеству медицинских услуг, по стратегии и маркетингу медицинских услуг, по организации и методологии оказания медицинских услуг, по персоналу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-менеджер), по финансам и инвестициям, по материально-техническому обеспечению и транспортировке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(логистике), по инновациям, исследованиям и разработкам, по информационным системам.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5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6D4EB3-4147-4288-B7E3-BC45D6875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901"/>
            <a:ext cx="10858500" cy="7112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План реализации проекта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F24A47-04BC-4ED1-AD7A-38E5B3D71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00" y="1054100"/>
            <a:ext cx="7315083" cy="5803900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проектная команда (ПК) из числа ППС КМУ «ВШОЗ», с привлечением  специалистов практического здравоохранения (работодатели), представителей медицинских вузов, НИИ, НЦ.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образовательные траектории (ОТ) подготовки специалистов по направлениям «Общественное здравоохранение» (ОЗ);  «Менеджмент  здравоохранения»  (МЗ) и Медико-профилактическое дело (МПД).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обсуждены с профессиональным сообществом на совещаниях ПК, а также на  4-х селекторных совещаниях с участием МЗ РК, вузов, НИИ, НЦ, УЗ, практического здравоохранения, а также дистанционным путем (он-лайн переписка, мессенджеры с представителями профессионального сообщества).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Обсужденные и согласованные ОТ направлены в МЗ РК («ОЗ, МЗ»-12.12.19г; МПД-14.02.20г).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высокой актуальностью, в кратчайшие сроки КМУ «ВШОЗ» разработаны РУП по ОСМС и эпидемиологии для практического здравоохранения.  </a:t>
            </a:r>
          </a:p>
          <a:p>
            <a:pPr marL="514350" indent="-51435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93936D6-26FE-4957-8BDB-6C0B2A9150B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7398" y="0"/>
            <a:ext cx="1977916" cy="1875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D001AA2-0EBF-428D-BE1B-22DC2F18FF8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427" y="1329708"/>
            <a:ext cx="2155971" cy="2039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38ED767-B828-4ACC-9AD3-14C4E1329A4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7306" y="3365673"/>
            <a:ext cx="2058100" cy="2039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980D86F-0796-4785-A6EF-F15EDF82E967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-1113" b="273"/>
          <a:stretch/>
        </p:blipFill>
        <p:spPr bwMode="auto">
          <a:xfrm>
            <a:off x="7934586" y="4497213"/>
            <a:ext cx="2155971" cy="22919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17509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0"/>
            <a:ext cx="10515600" cy="888273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ru-RU" sz="4000" b="1" dirty="0"/>
              <a:t>Трудоустройство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86719" y="619932"/>
            <a:ext cx="11646976" cy="5850610"/>
          </a:xfrm>
        </p:spPr>
        <p:txBody>
          <a:bodyPr>
            <a:normAutofit lnSpcReduction="10000"/>
          </a:bodyPr>
          <a:lstStyle/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 «Медико-профилактическое дело» </a:t>
            </a:r>
          </a:p>
          <a:p>
            <a:pPr marL="0" indent="0">
              <a:buNone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Руководители, заместители руководителей,  главные специалисты, специалисты*,преподаватели: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Комитета контроля качества и безопасности товаров и услуг (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санитарно-эпидемиологической службы - госслужба),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научных организаций и организаций образования в области здравоохранения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;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организаций здравоохранения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медицинских  организаций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центров экспертизы,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центров ЗОЖ,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медицинских вузов и колледжей,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санитарно-карантийных пунктов (СКП) и противочумных станции(ПЧС)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*выпускники бакалавриата ОЗ могут претендовать на позиции специалистов в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данные организации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54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3094" y="612321"/>
            <a:ext cx="5744482" cy="6025242"/>
          </a:xfrm>
        </p:spPr>
        <p:txBody>
          <a:bodyPr/>
          <a:lstStyle/>
          <a:p>
            <a:r>
              <a:rPr lang="ru-RU" b="1" dirty="0"/>
              <a:t>Клиническая практика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74129" y="644979"/>
            <a:ext cx="6588577" cy="5984420"/>
          </a:xfrm>
        </p:spPr>
        <p:txBody>
          <a:bodyPr/>
          <a:lstStyle/>
          <a:p>
            <a:r>
              <a:rPr lang="ru-RU" b="1" dirty="0"/>
              <a:t>Общественное здравоохранение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2513" y="1714500"/>
            <a:ext cx="2188029" cy="751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ОМ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90257" y="1714500"/>
            <a:ext cx="1894114" cy="751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О.П.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клиническим  направлениям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1130" y="4308699"/>
            <a:ext cx="1347107" cy="649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Интернатура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57400" y="4290331"/>
            <a:ext cx="1453243" cy="857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Резидентура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514" y="5331279"/>
            <a:ext cx="1347107" cy="50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91700" y="5465988"/>
            <a:ext cx="1453243" cy="1175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Профильные направления (Педиатрия, Хирургия и др.)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784021" y="2090057"/>
            <a:ext cx="849086" cy="8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9" idx="0"/>
          </p:cNvCxnSpPr>
          <p:nvPr/>
        </p:nvCxnSpPr>
        <p:spPr>
          <a:xfrm>
            <a:off x="1204683" y="3765775"/>
            <a:ext cx="1" cy="542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1" idx="0"/>
          </p:cNvCxnSpPr>
          <p:nvPr/>
        </p:nvCxnSpPr>
        <p:spPr>
          <a:xfrm>
            <a:off x="1196067" y="4961844"/>
            <a:ext cx="1" cy="369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2" idx="0"/>
          </p:cNvCxnSpPr>
          <p:nvPr/>
        </p:nvCxnSpPr>
        <p:spPr>
          <a:xfrm>
            <a:off x="2818322" y="5137664"/>
            <a:ext cx="0" cy="328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6506935" y="1657350"/>
            <a:ext cx="1983921" cy="808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       </a:t>
            </a:r>
            <a:r>
              <a:rPr lang="ru-RU" dirty="0">
                <a:solidFill>
                  <a:schemeClr val="tx1"/>
                </a:solidFill>
              </a:rPr>
              <a:t>Факультет ОЗ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9544049" y="1694089"/>
            <a:ext cx="1853293" cy="808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            </a:t>
            </a:r>
            <a:r>
              <a:rPr lang="ru-RU" dirty="0">
                <a:solidFill>
                  <a:schemeClr val="tx1"/>
                </a:solidFill>
              </a:rPr>
              <a:t>О.П. по ОЗ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262008" y="3375932"/>
            <a:ext cx="1787979" cy="857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Магистратура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490858" y="2947308"/>
            <a:ext cx="1665514" cy="857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Докторантура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755821" y="4661807"/>
            <a:ext cx="1355272" cy="600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         ОЗ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307037" y="4661807"/>
            <a:ext cx="1273628" cy="600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8776606" y="4661807"/>
            <a:ext cx="1379765" cy="600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       МПД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8580665" y="2061482"/>
            <a:ext cx="8858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34" idx="2"/>
          </p:cNvCxnSpPr>
          <p:nvPr/>
        </p:nvCxnSpPr>
        <p:spPr>
          <a:xfrm flipH="1">
            <a:off x="7307037" y="2465614"/>
            <a:ext cx="191859" cy="3102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cxnSpLocks/>
          </p:cNvCxnSpPr>
          <p:nvPr/>
        </p:nvCxnSpPr>
        <p:spPr>
          <a:xfrm flipV="1">
            <a:off x="8029461" y="3249384"/>
            <a:ext cx="607218" cy="367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6339568" y="4243386"/>
            <a:ext cx="257175" cy="4184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36" idx="2"/>
          </p:cNvCxnSpPr>
          <p:nvPr/>
        </p:nvCxnSpPr>
        <p:spPr>
          <a:xfrm>
            <a:off x="7155998" y="4233181"/>
            <a:ext cx="485773" cy="428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8049987" y="3918856"/>
            <a:ext cx="1273628" cy="742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57200" y="239877"/>
            <a:ext cx="10940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Траектории подготовки специалистов клинического и не клинического профиля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31130" y="3096305"/>
            <a:ext cx="1347108" cy="669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  «Общая  медицина»</a:t>
            </a:r>
          </a:p>
        </p:txBody>
      </p:sp>
      <p:cxnSp>
        <p:nvCxnSpPr>
          <p:cNvPr id="22" name="Прямая со стрелкой 21"/>
          <p:cNvCxnSpPr>
            <a:endCxn id="20" idx="0"/>
          </p:cNvCxnSpPr>
          <p:nvPr/>
        </p:nvCxnSpPr>
        <p:spPr>
          <a:xfrm flipH="1">
            <a:off x="1204684" y="2502353"/>
            <a:ext cx="1" cy="593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6262008" y="2775858"/>
            <a:ext cx="1787979" cy="408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</a:t>
            </a:r>
          </a:p>
        </p:txBody>
      </p:sp>
      <p:sp>
        <p:nvSpPr>
          <p:cNvPr id="45" name="Овал 44"/>
          <p:cNvSpPr/>
          <p:nvPr/>
        </p:nvSpPr>
        <p:spPr>
          <a:xfrm>
            <a:off x="10564585" y="2775859"/>
            <a:ext cx="1355271" cy="4082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ОЗ</a:t>
            </a:r>
          </a:p>
        </p:txBody>
      </p:sp>
      <p:sp>
        <p:nvSpPr>
          <p:cNvPr id="47" name="Овал 46"/>
          <p:cNvSpPr/>
          <p:nvPr/>
        </p:nvSpPr>
        <p:spPr>
          <a:xfrm>
            <a:off x="10564584" y="3322863"/>
            <a:ext cx="1355271" cy="481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</a:t>
            </a:r>
          </a:p>
        </p:txBody>
      </p:sp>
      <p:sp>
        <p:nvSpPr>
          <p:cNvPr id="49" name="Овал 48"/>
          <p:cNvSpPr/>
          <p:nvPr/>
        </p:nvSpPr>
        <p:spPr>
          <a:xfrm>
            <a:off x="10564585" y="3918856"/>
            <a:ext cx="1355272" cy="440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МПД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  <a:r>
              <a:rPr lang="ru-RU" dirty="0"/>
              <a:t> </a:t>
            </a:r>
          </a:p>
        </p:txBody>
      </p:sp>
      <p:sp>
        <p:nvSpPr>
          <p:cNvPr id="50" name="Управляющая кнопка: справка 49">
            <a:hlinkClick r:id="" action="ppaction://noaction" highlightClick="1"/>
          </p:cNvPr>
          <p:cNvSpPr/>
          <p:nvPr/>
        </p:nvSpPr>
        <p:spPr>
          <a:xfrm>
            <a:off x="11540218" y="4010705"/>
            <a:ext cx="187779" cy="232681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14065B9B-8E5B-450A-86BC-CBDA9804934B}"/>
              </a:ext>
            </a:extLst>
          </p:cNvPr>
          <p:cNvCxnSpPr>
            <a:cxnSpLocks/>
          </p:cNvCxnSpPr>
          <p:nvPr/>
        </p:nvCxnSpPr>
        <p:spPr>
          <a:xfrm flipV="1">
            <a:off x="9395337" y="3322863"/>
            <a:ext cx="2144881" cy="370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8D3DFF14-625B-42F6-95FC-69A4867D5023}"/>
              </a:ext>
            </a:extLst>
          </p:cNvPr>
          <p:cNvCxnSpPr>
            <a:cxnSpLocks/>
          </p:cNvCxnSpPr>
          <p:nvPr/>
        </p:nvCxnSpPr>
        <p:spPr>
          <a:xfrm>
            <a:off x="10125834" y="3804787"/>
            <a:ext cx="877499" cy="172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2483B535-FC9F-41FE-A7C5-C39DB20757C0}"/>
              </a:ext>
            </a:extLst>
          </p:cNvPr>
          <p:cNvCxnSpPr>
            <a:cxnSpLocks/>
          </p:cNvCxnSpPr>
          <p:nvPr/>
        </p:nvCxnSpPr>
        <p:spPr>
          <a:xfrm flipV="1">
            <a:off x="9593037" y="2970979"/>
            <a:ext cx="2144881" cy="370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43" idx="2"/>
            <a:endCxn id="36" idx="0"/>
          </p:cNvCxnSpPr>
          <p:nvPr/>
        </p:nvCxnSpPr>
        <p:spPr>
          <a:xfrm>
            <a:off x="7155998" y="3184072"/>
            <a:ext cx="0" cy="191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3"/>
            <a:endCxn id="10" idx="1"/>
          </p:cNvCxnSpPr>
          <p:nvPr/>
        </p:nvCxnSpPr>
        <p:spPr>
          <a:xfrm>
            <a:off x="1878237" y="4633230"/>
            <a:ext cx="179163" cy="85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840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77638" y="17220"/>
            <a:ext cx="11990717" cy="3537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Уровни подготовки по медицинским специальностям в сфере здравоохранения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408428"/>
              </p:ext>
            </p:extLst>
          </p:nvPr>
        </p:nvGraphicFramePr>
        <p:xfrm>
          <a:off x="115381" y="370936"/>
          <a:ext cx="11915229" cy="6337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1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5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5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уровни НРК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образования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 об образовании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акад. степень/ квалификация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допуск к практике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подтверждение квалификации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6394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Докторантура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ОЗ, МПД  научно-педагогическая/профильная докторантура (3 года)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Диплом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Доктор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Доктор по профилю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Экзамен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Диплом, сертификат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955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Магистратура ОЗ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научно-педагогическая/профильная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 года/1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Диплом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Магистр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медицинских наук/ Магистр здравоохранения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Экзамен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Диплом, сертификат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955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Магистратура Менеджмент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здравоохранения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научно-педагогическая/профильная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 года/1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Диплом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Магистр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медицинских наук/ Магистр здравоохранения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Экзамен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Диплом, сертификат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955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Магистратура Медико-профилактическое дело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научно-педагогическая/профильная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 года/1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Диплом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Магистр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медицинских наук/ Магистр здравоохранения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Экзамен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Диплом, сертификат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82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59306"/>
            <a:ext cx="8229600" cy="368280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траектория уровня  ТИПО  по специальности ОЗ/МПД 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" y="530415"/>
          <a:ext cx="12191999" cy="6102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91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8647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специальности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Срок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Пререквизиты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KZ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ESTS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обучения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932" marR="499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23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ОЗ/МПД</a:t>
                      </a:r>
                    </a:p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Прикладной бакалавр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г 10мес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Диплом с квалификацией «Специалист</a:t>
                      </a:r>
                      <a:r>
                        <a:rPr lang="ru-RU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охраны общественного здоровья» стаж работы в отрасли не менее 3х лет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8" indent="-15875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Анализировать проблемы в области общественного здоровья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 здравоохранения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2.Оценивать показатели  санитарно - эпидемиологического благополучия населения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Уметь выполнять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научные проекты и исследования в области гигиены и эпидемиологии.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Проводить информационно-аналитическую и информационно-библиографическую работу с привлечением современных информационных технологий.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Использовать полученные знания для оригинального развития и применения идей в контексте научных исследований.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2488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ОЗ/МПД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2г 10мес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1.Использует методы защиты от воздействия вредных факторов для безопасности людей и окружающей среды. 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2.Проводит утилизацию отработанного материала, дезинфекцию и стерилизацию использованной лабораторной посуды, инструментария, средств защиты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Определять природные и антропогенные факторы окружающей среды и закономерности риска влияния этих факторов на здоровье населения, механизмы влияния и принципы определения и управления факторами.</a:t>
                      </a:r>
                    </a:p>
                    <a:p>
                      <a:pPr indent="-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Оценивать соответствие гигиеническим требованиям размещения, планировки, оборудования, благоустройства и содержания работы лечебно-профилактических, детских и подростковых учреждений, промышленных предприятий, проводить необходимые санитарно-гигиенические и санитарно-противоэпидемические мероприятия, и контроль за санитарным режимом.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063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4485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траектории специалистов</a:t>
            </a:r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824633"/>
              </p:ext>
            </p:extLst>
          </p:nvPr>
        </p:nvGraphicFramePr>
        <p:xfrm>
          <a:off x="464949" y="1066625"/>
          <a:ext cx="11313763" cy="6083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01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4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Высшее профессиональное образование по специальности 5В110200 - «Общественное здравоохранение», 5B130100 - «Общая медицина», 5B130200 - «Стоматология», 5В110100 - «Сестринское дело», 5В110300 - Фармация», 040100 - «Лечебное дело», 040200 - «Педиатрия», 040600 - «Восточная медицина», 5B130200 - «Стоматология», 5В110400 - «Медико-профилактическое дело», 040800 - «Медико-биологическое дело», 5В030100 - «Юриспруденция», 5В050600 - «Экономика», 5В050700 - «Менеджмент», 5В051000 - «Государственное и местное управление», 5В051300 - «Мировая экономика»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М140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«Общественное здравоохранение»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8D1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 – «Общественное здравоохранение»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58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Высшее профессиональное образование по специальности 5В110200 – "Общественное здравоохранение", 5B130100 – "Общая медицина", 040100 – "Лечебное дело", 040200 – "Педиатрия", 040600 – "Восточная медицина", 5B130200 – "Стоматология", В110100 – "Сестринское дело", 5В110300 – "Фармация", 5В110400 – "Медико-профилактическое дело", 5В050600 – "Экономика", 5В050700 – "Менеджмент", 5В030100 – "Юриспруденция", 5В051000 – "Государственное и местное управление", 5В051300 – "Мировая экономика".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М139 – «Менеджмент  здравоохранения»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43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Высшее профессиональное образование по специальности 5В110200 - «Общественное здравоохранение», 5B130100 - «Общая медицина», 5В110400 - «Медико-профилактическое дело», 040100 - «Лечебное дело», 040200 - «Педиатрия», 040600 - «Восточная медицина», 040800 - «Медико-биологическое дело»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Средне-специальное медицинское образование Прикладной бакалавр по специальности  «МПД»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М145 - «Медико-профилактическое дело»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«Медико-профилактическое дело»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95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64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траектории специалистов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Магистратура</a:t>
            </a:r>
            <a:endParaRPr lang="ru-RU" sz="24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478237"/>
              </p:ext>
            </p:extLst>
          </p:nvPr>
        </p:nvGraphicFramePr>
        <p:xfrm>
          <a:off x="294468" y="1208868"/>
          <a:ext cx="11499742" cy="5103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0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30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6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Пререквизиты магистратуры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KZ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ESTS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3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М140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«Общественное здравоохранение»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 года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общественное здравоохранение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53035" algn="l"/>
                          <a:tab pos="172085" algn="l"/>
                          <a:tab pos="318770" algn="l"/>
                        </a:tabLst>
                      </a:pPr>
                      <a:r>
                        <a:rPr lang="x-none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 проблемы и приоритетные направления в области общественного здоровья и здравоохранения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53035" algn="l"/>
                          <a:tab pos="172085" algn="l"/>
                          <a:tab pos="31877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x-none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ценивать показатели здоровья населения и деятельность медицинских организаций;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53035" algn="l"/>
                          <a:tab pos="172085" algn="l"/>
                          <a:tab pos="31877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x-none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ценивать показатели  санитарно - эпидемиологического благополучия населения;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53035" algn="l"/>
                          <a:tab pos="172085" algn="l"/>
                          <a:tab pos="31877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x-none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пределять природные и антропогенные факторы окружающей среды и закономерности риска влияния этих факторов на здоровье населения, механизмы влияния и принципы определения и управления факторами;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53035" algn="l"/>
                          <a:tab pos="172085" algn="l"/>
                          <a:tab pos="31877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x-none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ценивать соответствие гигиеническим требованиям размещения, планировки, оборудования, благоустройства и содержания работы лечебно-профилактических, детских и подростковых учреждений, промышленных предприятий, проводить необходимые санитарно-гигиенические и санитарно-противоэпидемические мероприятия, и контроль за санитарным режимом;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53035" algn="l"/>
                          <a:tab pos="172085" algn="l"/>
                          <a:tab pos="31877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x-none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ценивать алиментарные аспекты здоровья населения, организацию, контроль качества и безопасности пищевой продукции;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53035" algn="l"/>
                          <a:tab pos="172085" algn="l"/>
                          <a:tab pos="31877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x-none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профессиональной деятельности использовать профилактические программы, формы и методы обучения населения в области здоровья;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53035" algn="l"/>
                          <a:tab pos="172085" algn="l"/>
                          <a:tab pos="31877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x-none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спользовать принципы, навыки и знания доказательной практики в сфере охраны общественного здоровья;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53035" algn="l"/>
                          <a:tab pos="172085" algn="l"/>
                          <a:tab pos="31877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x-none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рименять законодательные, нормативные и оперативные медицинские документации в области охраны общественного здоровья.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7790" algn="l"/>
                        </a:tabLs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864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64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траектории специалистов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Магистратура</a:t>
            </a:r>
            <a:endParaRPr lang="ru-RU" sz="24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476452"/>
              </p:ext>
            </p:extLst>
          </p:nvPr>
        </p:nvGraphicFramePr>
        <p:xfrm>
          <a:off x="286719" y="1208868"/>
          <a:ext cx="11515240" cy="5137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9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1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2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00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6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Пререквизиты магистратуры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KZ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ESTS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932" marR="499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3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М139 – «Менеджмент  здравоохранения»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год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2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Менеджмент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2085" indent="-1720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x-none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Демонстрировать базовые теоретические знания и понимание фактов, явлений, теорий и сложных зависимостей между ними в области бизнеса и управления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172085" indent="-1720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Грамотно оперировать информацией, аргументировать выводы и самостоятельно  применять информационные и коммуникационные технологии в профессиональной деятельности</a:t>
                      </a:r>
                    </a:p>
                    <a:p>
                      <a:pPr marL="172085" indent="-1720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Иметь навыки ораторского мастерства, лидерские качества, уметь работать в команде, правильно выстраивать организационное поведение, разрешать конфликтные ситуации, соблюдать профессиональную этику</a:t>
                      </a:r>
                    </a:p>
                    <a:p>
                      <a:pPr marL="172085" indent="-1720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 Владеть общей профессиональной лексикой на государственном, русском и иностранном языках, оценивать свои знания и действия для дальнейшего самостоятельного профессионального и личностного обучения  и  развития</a:t>
                      </a:r>
                    </a:p>
                    <a:p>
                      <a:pPr marL="172085" indent="-1720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 Уметь осуществлять сбор и интерпретацию соответствующих данных для обоснования результатов работ в соответствии с принятыми в организации стандартами экономической документации</a:t>
                      </a:r>
                    </a:p>
                    <a:p>
                      <a:pPr marL="172085" indent="-1720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 Демонстрировать понимание взаимосвязей различных процессов, явлений и закономерностей в области экономики, менеджмента и маркетинга</a:t>
                      </a:r>
                    </a:p>
                    <a:p>
                      <a:pPr marL="172085" indent="-1720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 Иметь навыки реализации функций практического менеджмента</a:t>
                      </a:r>
                    </a:p>
                    <a:p>
                      <a:pPr marL="172085" indent="-1720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 Уметь принимать грамотные, обоснованные  управленческие решения в профессиональной сфере и критически анализировать их.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24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4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траектории специалистов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Докторантура</a:t>
            </a:r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41702" y="1278610"/>
          <a:ext cx="11182027" cy="4920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5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1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7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66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0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Пререквизиты магистратуры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KZ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ESTS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8D1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 – «Общественное здравоохранение»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Общественное здоровье и здравоохранение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x-none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Применять принципы контроля и функционирования органов здравоохранения.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x-none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Использовать результаты мониторинга состояния здоровья населения.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x-none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Использовать современные информационные технологии в здравоохранении.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x-none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Объяснять политику здравоохранения, вопросы планирования и систему управления здравоохранением.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x-none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Понимать принципы стратегического управления системы здравоохранения.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Применять модели организации медицинского обслуживания.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Применять количественные и качественные методы анализа и оценки общественного здоровья и здравоохранения.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6827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3018</Words>
  <Application>Microsoft Office PowerPoint</Application>
  <PresentationFormat>Широкоэкранный</PresentationFormat>
  <Paragraphs>376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Noto Sans</vt:lpstr>
      <vt:lpstr>Times New Roman</vt:lpstr>
      <vt:lpstr>Тема Office</vt:lpstr>
      <vt:lpstr> КМУ «ВШОЗ» Промежуточные результаты реализации проекта  Развитие кадрового потенциала по специальности «общественное здоровье и здравоохранение»    Алматы, 2020г.  </vt:lpstr>
      <vt:lpstr>               План реализации проекта</vt:lpstr>
      <vt:lpstr>Презентация PowerPoint</vt:lpstr>
      <vt:lpstr>Презентация PowerPoint</vt:lpstr>
      <vt:lpstr>Образовательная траектория уровня  ТИПО  по специальности ОЗ/МПД </vt:lpstr>
      <vt:lpstr>Образовательные траектории специалистов</vt:lpstr>
      <vt:lpstr>Образовательные траектории специалистов  Магистратура</vt:lpstr>
      <vt:lpstr>Образовательные траектории специалистов  Магистратура</vt:lpstr>
      <vt:lpstr>Образовательные траектории специалистов  Докторантура</vt:lpstr>
      <vt:lpstr> Предложения КМУ «ВШОЗ» в проект Номенклатуры медицинских и фармацевтических специальностей </vt:lpstr>
      <vt:lpstr> Предложения КМУ «ВШОЗ» в проект Номенклатуры медицинских и фармацевтических специальностей </vt:lpstr>
      <vt:lpstr>Предложения КМУ «ВШОЗ» в проект Номенклатуры медицинских и фармацевтических специальностей</vt:lpstr>
      <vt:lpstr>Образовательная траектория по МПД   Бакалавриат</vt:lpstr>
      <vt:lpstr>Образовательные траектории специалистов  Магистратура</vt:lpstr>
      <vt:lpstr>Образовательные траектории специалистов  Магистратура</vt:lpstr>
      <vt:lpstr>Образовательные траектории специалистов  Магистратура</vt:lpstr>
      <vt:lpstr>Образовательные траектории специалистов  Докторантура</vt:lpstr>
      <vt:lpstr>Номенклатура должностей работников здравоохранения</vt:lpstr>
      <vt:lpstr>Номенклатура должностей работников здравоохранения </vt:lpstr>
      <vt:lpstr> Трудоустройство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Saule I. Sydykova</dc:creator>
  <cp:lastModifiedBy>Almagul Kauysheva</cp:lastModifiedBy>
  <cp:revision>152</cp:revision>
  <cp:lastPrinted>2019-12-03T06:17:29Z</cp:lastPrinted>
  <dcterms:created xsi:type="dcterms:W3CDTF">2019-10-01T07:15:18Z</dcterms:created>
  <dcterms:modified xsi:type="dcterms:W3CDTF">2020-03-04T10:52:43Z</dcterms:modified>
</cp:coreProperties>
</file>