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1" r:id="rId2"/>
    <p:sldId id="394" r:id="rId3"/>
    <p:sldId id="397" r:id="rId4"/>
    <p:sldId id="383" r:id="rId5"/>
    <p:sldId id="384" r:id="rId6"/>
    <p:sldId id="382" r:id="rId7"/>
    <p:sldId id="270" r:id="rId8"/>
    <p:sldId id="315" r:id="rId9"/>
    <p:sldId id="407" r:id="rId10"/>
    <p:sldId id="411" r:id="rId11"/>
    <p:sldId id="412" r:id="rId12"/>
    <p:sldId id="398" r:id="rId13"/>
    <p:sldId id="408" r:id="rId14"/>
    <p:sldId id="409" r:id="rId15"/>
    <p:sldId id="410" r:id="rId16"/>
    <p:sldId id="3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7C80"/>
    <a:srgbClr val="FF3300"/>
    <a:srgbClr val="F24459"/>
    <a:srgbClr val="F1684D"/>
    <a:srgbClr val="1C9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3817" autoAdjust="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75C6-AAB7-43DC-89D8-0F62754A7F0A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D30D-1E9A-423E-BD87-B0A47E84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curriculum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transition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content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curriculum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outcome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curriculum</a:t>
            </a:r>
            <a:r>
              <a:rPr lang="tr-TR" dirty="0"/>
              <a:t> . </a:t>
            </a:r>
            <a:r>
              <a:rPr lang="tr-TR" dirty="0" err="1"/>
              <a:t>Outcome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is </a:t>
            </a:r>
            <a:r>
              <a:rPr lang="tr-TR" dirty="0" err="1"/>
              <a:t>used</a:t>
            </a:r>
            <a:r>
              <a:rPr lang="tr-TR" dirty="0"/>
              <a:t> World </a:t>
            </a:r>
            <a:r>
              <a:rPr lang="tr-TR" dirty="0" err="1"/>
              <a:t>wide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renovation</a:t>
            </a:r>
            <a:r>
              <a:rPr lang="tr-TR" dirty="0"/>
              <a:t> of </a:t>
            </a:r>
            <a:r>
              <a:rPr lang="tr-TR" dirty="0" err="1"/>
              <a:t>education</a:t>
            </a:r>
            <a:r>
              <a:rPr lang="tr-TR" dirty="0"/>
              <a:t>. OBE </a:t>
            </a:r>
            <a:r>
              <a:rPr lang="tr-TR" dirty="0" err="1"/>
              <a:t>makes</a:t>
            </a:r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CE1C2-58C9-44DF-B7EC-E170AC03782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7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/>
              <a:t>All</a:t>
            </a:r>
            <a:r>
              <a:rPr lang="tr-TR" sz="1200" dirty="0"/>
              <a:t> </a:t>
            </a:r>
            <a:r>
              <a:rPr lang="tr-TR" sz="1200" dirty="0" err="1"/>
              <a:t>educational</a:t>
            </a:r>
            <a:r>
              <a:rPr lang="tr-TR" sz="1200" dirty="0"/>
              <a:t> </a:t>
            </a:r>
            <a:r>
              <a:rPr lang="tr-TR" sz="1200" dirty="0" err="1"/>
              <a:t>content</a:t>
            </a:r>
            <a:r>
              <a:rPr lang="tr-TR" sz="1200" dirty="0"/>
              <a:t> </a:t>
            </a:r>
            <a:r>
              <a:rPr lang="tr-TR" sz="1200" dirty="0" err="1"/>
              <a:t>will</a:t>
            </a:r>
            <a:r>
              <a:rPr lang="tr-TR" sz="1200" dirty="0"/>
              <a:t> be </a:t>
            </a:r>
            <a:r>
              <a:rPr lang="tr-TR" sz="1200" dirty="0" err="1"/>
              <a:t>focused</a:t>
            </a:r>
            <a:r>
              <a:rPr lang="tr-TR" sz="1200" dirty="0"/>
              <a:t> on program </a:t>
            </a:r>
            <a:r>
              <a:rPr lang="tr-TR" sz="1200" dirty="0" err="1"/>
              <a:t>outcomes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so</a:t>
            </a:r>
            <a:r>
              <a:rPr lang="tr-TR" sz="1200" dirty="0"/>
              <a:t> </a:t>
            </a:r>
            <a:r>
              <a:rPr lang="tr-TR" sz="1200" dirty="0" err="1"/>
              <a:t>topics</a:t>
            </a:r>
            <a:r>
              <a:rPr lang="tr-TR" sz="1200" dirty="0"/>
              <a:t> </a:t>
            </a:r>
            <a:r>
              <a:rPr lang="tr-TR" sz="1200" dirty="0" err="1"/>
              <a:t>will</a:t>
            </a:r>
            <a:r>
              <a:rPr lang="tr-TR" sz="1200" dirty="0"/>
              <a:t> be </a:t>
            </a:r>
            <a:r>
              <a:rPr lang="tr-TR" sz="1200" dirty="0" err="1"/>
              <a:t>given</a:t>
            </a:r>
            <a:r>
              <a:rPr lang="tr-TR" sz="1200" dirty="0"/>
              <a:t> in a </a:t>
            </a:r>
            <a:r>
              <a:rPr lang="tr-TR" sz="1200" dirty="0" err="1"/>
              <a:t>way</a:t>
            </a:r>
            <a:r>
              <a:rPr lang="tr-TR" sz="1200" dirty="0"/>
              <a:t> </a:t>
            </a:r>
            <a:r>
              <a:rPr lang="tr-TR" sz="1200" dirty="0" err="1"/>
              <a:t>that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students</a:t>
            </a:r>
            <a:r>
              <a:rPr lang="tr-TR" sz="1200" dirty="0"/>
              <a:t> can </a:t>
            </a:r>
            <a:r>
              <a:rPr lang="tr-TR" sz="1200" dirty="0" err="1"/>
              <a:t>follow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concept</a:t>
            </a:r>
            <a:r>
              <a:rPr lang="tr-TR" sz="1200" dirty="0"/>
              <a:t> </a:t>
            </a:r>
            <a:r>
              <a:rPr lang="tr-TR" sz="1200" dirty="0" err="1"/>
              <a:t>map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related</a:t>
            </a:r>
            <a:r>
              <a:rPr lang="tr-TR" sz="1200" dirty="0"/>
              <a:t> </a:t>
            </a:r>
            <a:r>
              <a:rPr lang="tr-TR" sz="1200" dirty="0" err="1"/>
              <a:t>outcome</a:t>
            </a:r>
            <a:r>
              <a:rPr lang="tr-TR" sz="1200" dirty="0"/>
              <a:t>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F332-402B-4020-8E9E-4AB5073A7CB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93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6824579-39CD-4C34-BE1F-9FDD3FE48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2475A4D-24A7-4862-B00E-3E2C4B1D9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CC593-1864-4A1B-9C07-C0B2CA5F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20B414-2AE5-4F03-89E0-BAAF0CA3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87DBFA-8F15-4C54-B7F4-ADACC7A1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85C5F8-2BD0-4E9D-B6A9-ECE01D06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E01B96-0D07-46BE-9683-57069B666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CBAEDF-3845-4727-BA29-2A3E4A075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E87EAB-B1DA-43FE-A983-3E4C6CB9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0555F-6099-4330-BB49-5972CBB2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C216711-A666-4F39-AE9D-562C2DB3F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28F4AA-6E83-4B2D-8D85-C286DFB4E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E44C9F-D187-41FA-9CA5-A9A9EEBC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8FA146-C95E-4436-9A1D-115E8DA8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C8847D-A9E0-4912-91CD-0E0C2D1D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172C4F-CB9B-4655-A810-24646354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2ECBE-086F-40DC-B072-CD8C1766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266F60-DAAC-4C6D-9800-F089C4F9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9B4EAF-34B9-4DFA-AE9A-F811E321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20416E-085F-41C3-B087-5E9C26D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EFA988-46AF-4DF6-9976-91B590F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CE1D105-0D53-47B8-B1E0-89BC4A343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BCFEF3-8799-44FB-B842-7160E0C64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5E2AEB-EEC8-4A6F-920C-BB32FDAE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176741-BAC0-40CA-8930-841FBD5E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75DACA-4804-49CB-ABDF-19B9CD7A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CFAC90-2CF2-489F-8E0B-82D164241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DEE7AC-6C6A-4ABC-8974-BB7AE2C59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F8C21AD-40E6-4AA1-940D-FD5E19EF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D004706-A2EC-47E7-B6B6-987650CC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DB34029-FD9E-4014-AF78-E02C52FD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A3EE66-E370-4D0C-B5E9-2A961C10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8A57A8-86A4-48D7-A5F9-23213E2B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AFD9902-3F63-4EC9-91AE-F70AD492C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361073A-6F09-429F-8416-079137682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7705C0F-1817-4A49-9EB7-EA90D0095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C877D2A-DF08-43B8-9F61-DD29334A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F5AF9ED-252A-4EC8-8174-F7D3F2E3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17C6266-CAB5-4C51-8373-2A5F5CB9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099511-D115-448A-B992-6C9F895A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456750A-BB37-4B56-A3D1-39D5084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1F1D90-A542-4C1D-B4A1-B98ABE7C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3410C67-37D7-4631-B493-392AF9E7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B94AD8C-9F12-42AA-8D33-EF78BFDE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FFEB37-F023-4CEC-ADEE-CB99F7B2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D51FE3-A865-48B8-B571-0B78DAF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7C3A78-D0E0-4E6C-B41C-2F95578A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D3E1F7-2A85-4F69-ACF2-ECF3918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9644431-2D29-47FF-AE9C-0B0133803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EFC34F-7CEA-4B91-9995-1CFF3D8D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409159-C788-4668-A295-630A322D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9B0D78-DE3C-49E4-800D-88BD4E7B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3CDB09-7ED2-42D9-AA55-025049A7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671FC4D-F406-4E5B-BF20-BD2C7EABF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E2BC7D-2E90-4A67-9BE1-51E1B1275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E95194-DB12-4755-8871-1C77C03D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C5446C-B358-4E92-944A-DC051332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9BD547-E27A-4325-A893-D5F1D463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1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C0304B-EC38-4C22-BE6E-2347D8D9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9D0EEF-1CF2-4217-B755-7C7FE56E7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51D9CB-5AAC-456D-BA8B-FE2A6F13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A182-4CCD-4189-8AFE-76D2DA0F954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CF572D-B5B8-45F2-AC49-9FDBC4AEA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7CA0BA-9870-4368-93C4-FA2E8D50B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9A8D-853F-4E5E-89FF-3B1320E2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7D119FF-606C-4006-A3CB-C83426DCA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44" name="Isosceles Triangle 39">
              <a:extLst>
                <a:ext uri="{FF2B5EF4-FFF2-40B4-BE49-F238E27FC236}">
                  <a16:creationId xmlns:a16="http://schemas.microsoft.com/office/drawing/2014/main" id="{C910710A-4E31-4871-8A01-586AC5FC0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437FA2-C275-4241-AD89-34B44DE7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nvan 1">
            <a:extLst>
              <a:ext uri="{FF2B5EF4-FFF2-40B4-BE49-F238E27FC236}">
                <a16:creationId xmlns:a16="http://schemas.microsoft.com/office/drawing/2014/main" id="{F37B0E8A-AE95-4665-B0BE-1600D5C67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5798" y="4090903"/>
            <a:ext cx="5495069" cy="102468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FF"/>
                </a:solidFill>
              </a:rPr>
              <a:t>Изменения в образовательной программе «Общая медицина»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72E954-3173-4229-93A2-B05A46E09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8942" y="1177047"/>
            <a:ext cx="5648782" cy="26239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0D4A7-86B6-4757-9D3B-17630A14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02" y="1780905"/>
            <a:ext cx="5321062" cy="1423947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574D3-1140-4EC1-A934-E560CA4BB61D}"/>
              </a:ext>
            </a:extLst>
          </p:cNvPr>
          <p:cNvSpPr txBox="1"/>
          <p:nvPr/>
        </p:nvSpPr>
        <p:spPr>
          <a:xfrm>
            <a:off x="3150898" y="5852160"/>
            <a:ext cx="5890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Жанаспаев</a:t>
            </a:r>
            <a:r>
              <a:rPr lang="ru-RU" sz="2000" b="1" dirty="0"/>
              <a:t> Марат </a:t>
            </a:r>
            <a:r>
              <a:rPr lang="ru-RU" sz="2000" b="1" dirty="0" err="1"/>
              <a:t>Амангазиевич</a:t>
            </a:r>
            <a:endParaRPr lang="ru-RU" sz="2000" b="1" dirty="0"/>
          </a:p>
          <a:p>
            <a:pPr algn="ctr"/>
            <a:r>
              <a:rPr lang="ru-RU" dirty="0" err="1"/>
              <a:t>Зам.Председателя</a:t>
            </a:r>
            <a:r>
              <a:rPr lang="ru-RU" dirty="0"/>
              <a:t> Правления по академической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373488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EE030E-37D1-48E2-8552-C61A05AA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64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Структура </a:t>
            </a:r>
            <a:r>
              <a:rPr lang="ru-RU" sz="3600" b="1" dirty="0" err="1">
                <a:solidFill>
                  <a:schemeClr val="bg1"/>
                </a:solidFill>
              </a:rPr>
              <a:t>коммити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6DEA12C-CCC2-478B-9B99-C5AD2EAE8E5C}"/>
              </a:ext>
            </a:extLst>
          </p:cNvPr>
          <p:cNvSpPr/>
          <p:nvPr/>
        </p:nvSpPr>
        <p:spPr>
          <a:xfrm>
            <a:off x="3895652" y="1957669"/>
            <a:ext cx="6124352" cy="59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Коммити</a:t>
            </a:r>
            <a:r>
              <a:rPr lang="ru-RU" sz="3200" dirty="0"/>
              <a:t> </a:t>
            </a:r>
            <a:r>
              <a:rPr lang="tr-TR" sz="3200" dirty="0"/>
              <a:t>‘</a:t>
            </a:r>
            <a:r>
              <a:rPr lang="ru-RU" sz="3200" dirty="0"/>
              <a:t>Нервная система</a:t>
            </a:r>
            <a:r>
              <a:rPr lang="tr-TR" sz="3200" dirty="0"/>
              <a:t>’</a:t>
            </a:r>
            <a:endParaRPr lang="en-US" sz="3200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95EE60A-8855-4BC5-AEA8-4F8407AEFB43}"/>
              </a:ext>
            </a:extLst>
          </p:cNvPr>
          <p:cNvSpPr/>
          <p:nvPr/>
        </p:nvSpPr>
        <p:spPr>
          <a:xfrm>
            <a:off x="3895650" y="2555359"/>
            <a:ext cx="2041452" cy="668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tr-TR" b="1" dirty="0">
                <a:solidFill>
                  <a:schemeClr val="tx1"/>
                </a:solidFill>
              </a:rPr>
              <a:t>-1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6A43E9D-4098-4882-A51A-4B62C3828202}"/>
              </a:ext>
            </a:extLst>
          </p:cNvPr>
          <p:cNvSpPr/>
          <p:nvPr/>
        </p:nvSpPr>
        <p:spPr>
          <a:xfrm>
            <a:off x="5937102" y="2555359"/>
            <a:ext cx="2041452" cy="668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tr-TR" b="1" dirty="0">
                <a:solidFill>
                  <a:schemeClr val="tx1"/>
                </a:solidFill>
              </a:rPr>
              <a:t>- 2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87259672-ADFB-4BF6-A735-F1A45E934E89}"/>
              </a:ext>
            </a:extLst>
          </p:cNvPr>
          <p:cNvSpPr/>
          <p:nvPr/>
        </p:nvSpPr>
        <p:spPr>
          <a:xfrm>
            <a:off x="7978552" y="2555358"/>
            <a:ext cx="2041452" cy="668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tr-TR" b="1" dirty="0">
                <a:solidFill>
                  <a:schemeClr val="tx1"/>
                </a:solidFill>
              </a:rPr>
              <a:t>-3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id="{886B24CC-7852-42F4-AFD9-B45B5D0C0E59}"/>
              </a:ext>
            </a:extLst>
          </p:cNvPr>
          <p:cNvGrpSpPr/>
          <p:nvPr/>
        </p:nvGrpSpPr>
        <p:grpSpPr>
          <a:xfrm>
            <a:off x="3895650" y="3224079"/>
            <a:ext cx="2041452" cy="1188307"/>
            <a:chOff x="2955850" y="3986079"/>
            <a:chExt cx="2041452" cy="1188307"/>
          </a:xfrm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88A5ADB6-702C-4CEE-88D4-B6F0BD9C8A90}"/>
                </a:ext>
              </a:extLst>
            </p:cNvPr>
            <p:cNvSpPr/>
            <p:nvPr/>
          </p:nvSpPr>
          <p:spPr>
            <a:xfrm>
              <a:off x="2955850" y="3986079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</a:t>
              </a:r>
              <a:r>
                <a:rPr lang="tr-TR" sz="1400" dirty="0">
                  <a:solidFill>
                    <a:schemeClr val="tx1"/>
                  </a:solidFill>
                </a:rPr>
                <a:t>-1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110FA67C-C622-46E7-A65B-AC4562FD3A05}"/>
                </a:ext>
              </a:extLst>
            </p:cNvPr>
            <p:cNvSpPr/>
            <p:nvPr/>
          </p:nvSpPr>
          <p:spPr>
            <a:xfrm>
              <a:off x="3216792" y="3986803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</a:t>
              </a:r>
              <a:r>
                <a:rPr lang="tr-TR" sz="1400" dirty="0">
                  <a:solidFill>
                    <a:schemeClr val="tx1"/>
                  </a:solidFill>
                </a:rPr>
                <a:t>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83C66DC7-4322-480E-B265-5FA116659F45}"/>
                </a:ext>
              </a:extLst>
            </p:cNvPr>
            <p:cNvSpPr/>
            <p:nvPr/>
          </p:nvSpPr>
          <p:spPr>
            <a:xfrm>
              <a:off x="3482607" y="3986079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</a:t>
              </a:r>
              <a:r>
                <a:rPr lang="tr-TR" sz="1400" dirty="0">
                  <a:solidFill>
                    <a:schemeClr val="tx1"/>
                  </a:solidFill>
                </a:rPr>
                <a:t>-3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3AEC8DCA-78D3-45C0-A3E2-D9ED1BF415DD}"/>
                </a:ext>
              </a:extLst>
            </p:cNvPr>
            <p:cNvSpPr/>
            <p:nvPr/>
          </p:nvSpPr>
          <p:spPr>
            <a:xfrm>
              <a:off x="3743549" y="3986803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</a:t>
              </a:r>
              <a:r>
                <a:rPr lang="tr-TR" sz="1400" dirty="0">
                  <a:solidFill>
                    <a:schemeClr val="tx1"/>
                  </a:solidFill>
                </a:rPr>
                <a:t>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3A2DE639-63AE-42C1-9532-2A6705A21F6C}"/>
                </a:ext>
              </a:extLst>
            </p:cNvPr>
            <p:cNvSpPr/>
            <p:nvPr/>
          </p:nvSpPr>
          <p:spPr>
            <a:xfrm>
              <a:off x="4009364" y="3992429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</a:t>
              </a:r>
              <a:r>
                <a:rPr lang="tr-TR" sz="1400" dirty="0">
                  <a:solidFill>
                    <a:schemeClr val="tx1"/>
                  </a:solidFill>
                </a:rPr>
                <a:t>-5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F45991D0-089D-4D3A-8EEE-CCE39F080020}"/>
                </a:ext>
              </a:extLst>
            </p:cNvPr>
            <p:cNvSpPr/>
            <p:nvPr/>
          </p:nvSpPr>
          <p:spPr>
            <a:xfrm>
              <a:off x="4270306" y="3993153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</a:t>
              </a:r>
              <a:r>
                <a:rPr lang="tr-TR" sz="1400" dirty="0">
                  <a:solidFill>
                    <a:schemeClr val="tx1"/>
                  </a:solidFill>
                </a:rPr>
                <a:t>-6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Dikdörtgen 20">
              <a:extLst>
                <a:ext uri="{FF2B5EF4-FFF2-40B4-BE49-F238E27FC236}">
                  <a16:creationId xmlns:a16="http://schemas.microsoft.com/office/drawing/2014/main" id="{74CD2841-6216-4F9B-A4C9-590DE08AA2E3}"/>
                </a:ext>
              </a:extLst>
            </p:cNvPr>
            <p:cNvSpPr/>
            <p:nvPr/>
          </p:nvSpPr>
          <p:spPr>
            <a:xfrm>
              <a:off x="4536121" y="3992429"/>
              <a:ext cx="200239" cy="11812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</a:t>
              </a:r>
              <a:r>
                <a:rPr lang="tr-TR" sz="1400" dirty="0">
                  <a:solidFill>
                    <a:schemeClr val="tx1"/>
                  </a:solidFill>
                </a:rPr>
                <a:t>-7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Dikdörtgen 21">
              <a:extLst>
                <a:ext uri="{FF2B5EF4-FFF2-40B4-BE49-F238E27FC236}">
                  <a16:creationId xmlns:a16="http://schemas.microsoft.com/office/drawing/2014/main" id="{7F52629E-7509-43F5-9255-6AB4D19F2251}"/>
                </a:ext>
              </a:extLst>
            </p:cNvPr>
            <p:cNvSpPr/>
            <p:nvPr/>
          </p:nvSpPr>
          <p:spPr>
            <a:xfrm>
              <a:off x="4797063" y="3993153"/>
              <a:ext cx="200239" cy="118123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</a:t>
              </a:r>
              <a:r>
                <a:rPr lang="tr-TR" sz="1400" dirty="0">
                  <a:solidFill>
                    <a:schemeClr val="tx1"/>
                  </a:solidFill>
                </a:rPr>
                <a:t>-8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EAF0624F-9C53-4952-8725-485BCE0369E7}"/>
              </a:ext>
            </a:extLst>
          </p:cNvPr>
          <p:cNvGrpSpPr/>
          <p:nvPr/>
        </p:nvGrpSpPr>
        <p:grpSpPr>
          <a:xfrm>
            <a:off x="5937100" y="3230429"/>
            <a:ext cx="2041452" cy="1188307"/>
            <a:chOff x="4997300" y="3992429"/>
            <a:chExt cx="2041452" cy="1188307"/>
          </a:xfrm>
        </p:grpSpPr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B0D20D46-0E19-43D3-BEF5-BAFCE2C53F2A}"/>
                </a:ext>
              </a:extLst>
            </p:cNvPr>
            <p:cNvSpPr/>
            <p:nvPr/>
          </p:nvSpPr>
          <p:spPr>
            <a:xfrm>
              <a:off x="4997300" y="3992429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Dikdörtgen 23">
              <a:extLst>
                <a:ext uri="{FF2B5EF4-FFF2-40B4-BE49-F238E27FC236}">
                  <a16:creationId xmlns:a16="http://schemas.microsoft.com/office/drawing/2014/main" id="{F7E5151A-7FFD-489C-AD96-733A8B124015}"/>
                </a:ext>
              </a:extLst>
            </p:cNvPr>
            <p:cNvSpPr/>
            <p:nvPr/>
          </p:nvSpPr>
          <p:spPr>
            <a:xfrm>
              <a:off x="5258242" y="3993153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Dikdörtgen 24">
              <a:extLst>
                <a:ext uri="{FF2B5EF4-FFF2-40B4-BE49-F238E27FC236}">
                  <a16:creationId xmlns:a16="http://schemas.microsoft.com/office/drawing/2014/main" id="{13D61848-FB7C-431A-8410-ED769F57E261}"/>
                </a:ext>
              </a:extLst>
            </p:cNvPr>
            <p:cNvSpPr/>
            <p:nvPr/>
          </p:nvSpPr>
          <p:spPr>
            <a:xfrm>
              <a:off x="5524057" y="3992429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Dikdörtgen 25">
              <a:extLst>
                <a:ext uri="{FF2B5EF4-FFF2-40B4-BE49-F238E27FC236}">
                  <a16:creationId xmlns:a16="http://schemas.microsoft.com/office/drawing/2014/main" id="{1E454FF1-2059-47F4-B80D-F771DA8B4D91}"/>
                </a:ext>
              </a:extLst>
            </p:cNvPr>
            <p:cNvSpPr/>
            <p:nvPr/>
          </p:nvSpPr>
          <p:spPr>
            <a:xfrm>
              <a:off x="5784999" y="3993153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Dikdörtgen 26">
              <a:extLst>
                <a:ext uri="{FF2B5EF4-FFF2-40B4-BE49-F238E27FC236}">
                  <a16:creationId xmlns:a16="http://schemas.microsoft.com/office/drawing/2014/main" id="{CD522CC1-00DE-4BA7-BD57-81258A58BD67}"/>
                </a:ext>
              </a:extLst>
            </p:cNvPr>
            <p:cNvSpPr/>
            <p:nvPr/>
          </p:nvSpPr>
          <p:spPr>
            <a:xfrm>
              <a:off x="6050814" y="3998779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id="{D505CE3C-20D8-4379-8EC7-2FD5BB8D0441}"/>
                </a:ext>
              </a:extLst>
            </p:cNvPr>
            <p:cNvSpPr/>
            <p:nvPr/>
          </p:nvSpPr>
          <p:spPr>
            <a:xfrm>
              <a:off x="6311756" y="3999503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Занятие-6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id="{0A01CCC5-4AAE-44F5-9DA2-EE0E424BA43B}"/>
                </a:ext>
              </a:extLst>
            </p:cNvPr>
            <p:cNvSpPr/>
            <p:nvPr/>
          </p:nvSpPr>
          <p:spPr>
            <a:xfrm>
              <a:off x="6577571" y="3998779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Занятие-7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Dikdörtgen 29">
              <a:extLst>
                <a:ext uri="{FF2B5EF4-FFF2-40B4-BE49-F238E27FC236}">
                  <a16:creationId xmlns:a16="http://schemas.microsoft.com/office/drawing/2014/main" id="{96B42CDE-A5D2-4EBD-8524-077F72FF723A}"/>
                </a:ext>
              </a:extLst>
            </p:cNvPr>
            <p:cNvSpPr/>
            <p:nvPr/>
          </p:nvSpPr>
          <p:spPr>
            <a:xfrm>
              <a:off x="6838513" y="3999503"/>
              <a:ext cx="200239" cy="11812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Занятие-8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3587027B-B971-4665-8E1F-1F5EB58EED0B}"/>
              </a:ext>
            </a:extLst>
          </p:cNvPr>
          <p:cNvGrpSpPr/>
          <p:nvPr/>
        </p:nvGrpSpPr>
        <p:grpSpPr>
          <a:xfrm>
            <a:off x="7978550" y="3229705"/>
            <a:ext cx="2041452" cy="1188307"/>
            <a:chOff x="7038750" y="3991705"/>
            <a:chExt cx="2041452" cy="1188307"/>
          </a:xfrm>
        </p:grpSpPr>
        <p:sp>
          <p:nvSpPr>
            <p:cNvPr id="31" name="Dikdörtgen 30">
              <a:extLst>
                <a:ext uri="{FF2B5EF4-FFF2-40B4-BE49-F238E27FC236}">
                  <a16:creationId xmlns:a16="http://schemas.microsoft.com/office/drawing/2014/main" id="{8F696B52-D957-4B65-BE6A-AD93928CEDA9}"/>
                </a:ext>
              </a:extLst>
            </p:cNvPr>
            <p:cNvSpPr/>
            <p:nvPr/>
          </p:nvSpPr>
          <p:spPr>
            <a:xfrm>
              <a:off x="7038750" y="3991705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3A5B8B1F-83CB-4384-A955-769B76510B5D}"/>
                </a:ext>
              </a:extLst>
            </p:cNvPr>
            <p:cNvSpPr/>
            <p:nvPr/>
          </p:nvSpPr>
          <p:spPr>
            <a:xfrm>
              <a:off x="7299692" y="3992429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Dikdörtgen 32">
              <a:extLst>
                <a:ext uri="{FF2B5EF4-FFF2-40B4-BE49-F238E27FC236}">
                  <a16:creationId xmlns:a16="http://schemas.microsoft.com/office/drawing/2014/main" id="{36DCD2F7-FBE4-439B-9A7C-2D2BCCA99078}"/>
                </a:ext>
              </a:extLst>
            </p:cNvPr>
            <p:cNvSpPr/>
            <p:nvPr/>
          </p:nvSpPr>
          <p:spPr>
            <a:xfrm>
              <a:off x="7565507" y="3991705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Занятие-3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Dikdörtgen 33">
              <a:extLst>
                <a:ext uri="{FF2B5EF4-FFF2-40B4-BE49-F238E27FC236}">
                  <a16:creationId xmlns:a16="http://schemas.microsoft.com/office/drawing/2014/main" id="{6581AFAF-DEB9-44DF-B92C-648D941DF1B2}"/>
                </a:ext>
              </a:extLst>
            </p:cNvPr>
            <p:cNvSpPr/>
            <p:nvPr/>
          </p:nvSpPr>
          <p:spPr>
            <a:xfrm>
              <a:off x="7826449" y="3992429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Занятие-4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Dikdörtgen 34">
              <a:extLst>
                <a:ext uri="{FF2B5EF4-FFF2-40B4-BE49-F238E27FC236}">
                  <a16:creationId xmlns:a16="http://schemas.microsoft.com/office/drawing/2014/main" id="{185E7D1E-8C88-4CC3-82B4-489A71E7ED4F}"/>
                </a:ext>
              </a:extLst>
            </p:cNvPr>
            <p:cNvSpPr/>
            <p:nvPr/>
          </p:nvSpPr>
          <p:spPr>
            <a:xfrm>
              <a:off x="8092264" y="3998055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Занятие-5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id="{F424E207-E0E1-4BFD-B3D2-94BDF94CDE48}"/>
                </a:ext>
              </a:extLst>
            </p:cNvPr>
            <p:cNvSpPr/>
            <p:nvPr/>
          </p:nvSpPr>
          <p:spPr>
            <a:xfrm>
              <a:off x="8353206" y="3998779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Занятие-6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Dikdörtgen 36">
              <a:extLst>
                <a:ext uri="{FF2B5EF4-FFF2-40B4-BE49-F238E27FC236}">
                  <a16:creationId xmlns:a16="http://schemas.microsoft.com/office/drawing/2014/main" id="{4AFFA9C2-9E47-4E25-B2E4-719750BD8C99}"/>
                </a:ext>
              </a:extLst>
            </p:cNvPr>
            <p:cNvSpPr/>
            <p:nvPr/>
          </p:nvSpPr>
          <p:spPr>
            <a:xfrm>
              <a:off x="8619021" y="3998055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Занятие-7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Dikdörtgen 37">
              <a:extLst>
                <a:ext uri="{FF2B5EF4-FFF2-40B4-BE49-F238E27FC236}">
                  <a16:creationId xmlns:a16="http://schemas.microsoft.com/office/drawing/2014/main" id="{CF8A1848-7DF9-4DA8-995D-02D3A33D08D5}"/>
                </a:ext>
              </a:extLst>
            </p:cNvPr>
            <p:cNvSpPr/>
            <p:nvPr/>
          </p:nvSpPr>
          <p:spPr>
            <a:xfrm>
              <a:off x="8879963" y="3998779"/>
              <a:ext cx="200239" cy="1181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Занятие-8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Konuşma Balonu: Köşeleri Yuvarlanmış Dikdörtgen 3">
            <a:extLst>
              <a:ext uri="{FF2B5EF4-FFF2-40B4-BE49-F238E27FC236}">
                <a16:creationId xmlns:a16="http://schemas.microsoft.com/office/drawing/2014/main" id="{C50A25C4-081B-4C86-8060-77022280685D}"/>
              </a:ext>
            </a:extLst>
          </p:cNvPr>
          <p:cNvSpPr/>
          <p:nvPr/>
        </p:nvSpPr>
        <p:spPr>
          <a:xfrm>
            <a:off x="1375735" y="2183219"/>
            <a:ext cx="1297172" cy="443171"/>
          </a:xfrm>
          <a:prstGeom prst="wedgeRoundRectCallout">
            <a:avLst>
              <a:gd name="adj1" fmla="val 134905"/>
              <a:gd name="adj2" fmla="val 1480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Пример</a:t>
            </a:r>
            <a:endParaRPr lang="en-US" sz="2400" dirty="0"/>
          </a:p>
        </p:txBody>
      </p:sp>
      <p:sp>
        <p:nvSpPr>
          <p:cNvPr id="3" name="Ok: Yukarı 2">
            <a:extLst>
              <a:ext uri="{FF2B5EF4-FFF2-40B4-BE49-F238E27FC236}">
                <a16:creationId xmlns:a16="http://schemas.microsoft.com/office/drawing/2014/main" id="{C2B864DD-E38F-4207-BDF7-D6F377EA6DC5}"/>
              </a:ext>
            </a:extLst>
          </p:cNvPr>
          <p:cNvSpPr/>
          <p:nvPr/>
        </p:nvSpPr>
        <p:spPr>
          <a:xfrm>
            <a:off x="3729954" y="4498948"/>
            <a:ext cx="526757" cy="1502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АНАТОМИЯ</a:t>
            </a:r>
            <a:endParaRPr lang="en-US" sz="1600" dirty="0"/>
          </a:p>
        </p:txBody>
      </p:sp>
      <p:sp>
        <p:nvSpPr>
          <p:cNvPr id="39" name="Ok: Yukarı 38">
            <a:extLst>
              <a:ext uri="{FF2B5EF4-FFF2-40B4-BE49-F238E27FC236}">
                <a16:creationId xmlns:a16="http://schemas.microsoft.com/office/drawing/2014/main" id="{0A7723BD-96DF-47B7-A7C0-6DEC512C90DF}"/>
              </a:ext>
            </a:extLst>
          </p:cNvPr>
          <p:cNvSpPr/>
          <p:nvPr/>
        </p:nvSpPr>
        <p:spPr>
          <a:xfrm>
            <a:off x="4322288" y="4498948"/>
            <a:ext cx="526757" cy="1502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ГИСТОЛОГИЯ</a:t>
            </a:r>
            <a:endParaRPr lang="en-US" sz="1600" dirty="0"/>
          </a:p>
        </p:txBody>
      </p:sp>
      <p:sp>
        <p:nvSpPr>
          <p:cNvPr id="40" name="Ok: Yukarı 39">
            <a:extLst>
              <a:ext uri="{FF2B5EF4-FFF2-40B4-BE49-F238E27FC236}">
                <a16:creationId xmlns:a16="http://schemas.microsoft.com/office/drawing/2014/main" id="{E212218A-2D8E-44D9-92FC-49AD94BEC241}"/>
              </a:ext>
            </a:extLst>
          </p:cNvPr>
          <p:cNvSpPr/>
          <p:nvPr/>
        </p:nvSpPr>
        <p:spPr>
          <a:xfrm>
            <a:off x="4872965" y="4498948"/>
            <a:ext cx="526757" cy="1502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ФИЗИОЛОГИЯ</a:t>
            </a:r>
            <a:endParaRPr lang="en-US" sz="1600" dirty="0"/>
          </a:p>
        </p:txBody>
      </p:sp>
      <p:sp>
        <p:nvSpPr>
          <p:cNvPr id="41" name="Ok: Yukarı 40">
            <a:extLst>
              <a:ext uri="{FF2B5EF4-FFF2-40B4-BE49-F238E27FC236}">
                <a16:creationId xmlns:a16="http://schemas.microsoft.com/office/drawing/2014/main" id="{B4910E73-9F2C-4763-87B3-26E467DF1F8D}"/>
              </a:ext>
            </a:extLst>
          </p:cNvPr>
          <p:cNvSpPr/>
          <p:nvPr/>
        </p:nvSpPr>
        <p:spPr>
          <a:xfrm>
            <a:off x="5336581" y="4498948"/>
            <a:ext cx="526757" cy="1502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БИОХИМИЯ</a:t>
            </a:r>
            <a:endParaRPr lang="en-US" sz="1600" dirty="0"/>
          </a:p>
        </p:txBody>
      </p:sp>
      <p:sp>
        <p:nvSpPr>
          <p:cNvPr id="42" name="Ok: Yukarı 41">
            <a:extLst>
              <a:ext uri="{FF2B5EF4-FFF2-40B4-BE49-F238E27FC236}">
                <a16:creationId xmlns:a16="http://schemas.microsoft.com/office/drawing/2014/main" id="{CDE0452E-815C-4BCD-BD03-D17B27CF5E87}"/>
              </a:ext>
            </a:extLst>
          </p:cNvPr>
          <p:cNvSpPr/>
          <p:nvPr/>
        </p:nvSpPr>
        <p:spPr>
          <a:xfrm rot="18939725">
            <a:off x="6155130" y="4321148"/>
            <a:ext cx="526757" cy="15029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600" dirty="0"/>
              <a:t>CBL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58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4" grpId="0" animBg="1"/>
      <p:bldP spid="3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EE030E-37D1-48E2-8552-C61A05AA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64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Структура </a:t>
            </a:r>
            <a:r>
              <a:rPr lang="tr-TR" sz="3600" b="1" dirty="0">
                <a:solidFill>
                  <a:schemeClr val="bg1"/>
                </a:solidFill>
              </a:rPr>
              <a:t>Clearkship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D6DEA12C-CCC2-478B-9B99-C5AD2EAE8E5C}"/>
              </a:ext>
            </a:extLst>
          </p:cNvPr>
          <p:cNvSpPr/>
          <p:nvPr/>
        </p:nvSpPr>
        <p:spPr>
          <a:xfrm>
            <a:off x="3033824" y="1665569"/>
            <a:ext cx="8125092" cy="597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Clearkship</a:t>
            </a:r>
            <a:r>
              <a:rPr lang="ru-RU" sz="2400" dirty="0"/>
              <a:t> </a:t>
            </a:r>
            <a:r>
              <a:rPr lang="tr-TR" sz="2400" dirty="0"/>
              <a:t>‘</a:t>
            </a:r>
            <a:r>
              <a:rPr lang="ru-RU" sz="2400" dirty="0"/>
              <a:t>Опорно-двигательная система</a:t>
            </a:r>
            <a:r>
              <a:rPr lang="tr-TR" sz="2400" dirty="0"/>
              <a:t>’</a:t>
            </a:r>
            <a:endParaRPr lang="en-US" sz="2400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95EE60A-8855-4BC5-AEA8-4F8407AEFB43}"/>
              </a:ext>
            </a:extLst>
          </p:cNvPr>
          <p:cNvSpPr/>
          <p:nvPr/>
        </p:nvSpPr>
        <p:spPr>
          <a:xfrm>
            <a:off x="3033822" y="2263259"/>
            <a:ext cx="2425034" cy="668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tr-TR" b="1" dirty="0">
                <a:solidFill>
                  <a:schemeClr val="tx1"/>
                </a:solidFill>
              </a:rPr>
              <a:t>-1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B6A43E9D-4098-4882-A51A-4B62C3828202}"/>
              </a:ext>
            </a:extLst>
          </p:cNvPr>
          <p:cNvSpPr/>
          <p:nvPr/>
        </p:nvSpPr>
        <p:spPr>
          <a:xfrm>
            <a:off x="5458855" y="2263258"/>
            <a:ext cx="3016915" cy="668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Модуль </a:t>
            </a:r>
            <a:r>
              <a:rPr lang="tr-TR" b="1" dirty="0">
                <a:solidFill>
                  <a:schemeClr val="tx1"/>
                </a:solidFill>
              </a:rPr>
              <a:t>-2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87259672-ADFB-4BF6-A735-F1A45E934E89}"/>
              </a:ext>
            </a:extLst>
          </p:cNvPr>
          <p:cNvSpPr/>
          <p:nvPr/>
        </p:nvSpPr>
        <p:spPr>
          <a:xfrm>
            <a:off x="8475770" y="2263258"/>
            <a:ext cx="2683146" cy="668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Модуль </a:t>
            </a:r>
            <a:r>
              <a:rPr lang="tr-TR" b="1" dirty="0">
                <a:solidFill>
                  <a:schemeClr val="tx1"/>
                </a:solidFill>
              </a:rPr>
              <a:t>- 3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Konuşma Balonu: Köşeleri Yuvarlanmış Dikdörtgen 3">
            <a:extLst>
              <a:ext uri="{FF2B5EF4-FFF2-40B4-BE49-F238E27FC236}">
                <a16:creationId xmlns:a16="http://schemas.microsoft.com/office/drawing/2014/main" id="{C50A25C4-081B-4C86-8060-77022280685D}"/>
              </a:ext>
            </a:extLst>
          </p:cNvPr>
          <p:cNvSpPr/>
          <p:nvPr/>
        </p:nvSpPr>
        <p:spPr>
          <a:xfrm>
            <a:off x="513907" y="1891119"/>
            <a:ext cx="1297172" cy="443171"/>
          </a:xfrm>
          <a:prstGeom prst="wedgeRoundRectCallout">
            <a:avLst>
              <a:gd name="adj1" fmla="val 134905"/>
              <a:gd name="adj2" fmla="val 14801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Пример</a:t>
            </a:r>
            <a:endParaRPr lang="en-US" sz="2400" dirty="0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5774FE33-ABDA-43E8-B6C4-1F64C2BEF839}"/>
              </a:ext>
            </a:extLst>
          </p:cNvPr>
          <p:cNvGrpSpPr/>
          <p:nvPr/>
        </p:nvGrpSpPr>
        <p:grpSpPr>
          <a:xfrm>
            <a:off x="2450592" y="2910028"/>
            <a:ext cx="8708324" cy="1187693"/>
            <a:chOff x="2602022" y="2910028"/>
            <a:chExt cx="6556154" cy="1187693"/>
          </a:xfrm>
        </p:grpSpPr>
        <p:sp>
          <p:nvSpPr>
            <p:cNvPr id="3" name="Dikdörtgen 2">
              <a:extLst>
                <a:ext uri="{FF2B5EF4-FFF2-40B4-BE49-F238E27FC236}">
                  <a16:creationId xmlns:a16="http://schemas.microsoft.com/office/drawing/2014/main" id="{234ED9E7-1964-4E63-8662-E801C6B0AB04}"/>
                </a:ext>
              </a:extLst>
            </p:cNvPr>
            <p:cNvSpPr/>
            <p:nvPr/>
          </p:nvSpPr>
          <p:spPr>
            <a:xfrm>
              <a:off x="3033822" y="3429000"/>
              <a:ext cx="6124354" cy="6687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Модуль</a:t>
              </a:r>
              <a:r>
                <a:rPr lang="tr-TR" sz="2400" b="1" dirty="0">
                  <a:solidFill>
                    <a:schemeClr val="tx1"/>
                  </a:solidFill>
                </a:rPr>
                <a:t>-1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k: Sağa Bükülü 8">
              <a:extLst>
                <a:ext uri="{FF2B5EF4-FFF2-40B4-BE49-F238E27FC236}">
                  <a16:creationId xmlns:a16="http://schemas.microsoft.com/office/drawing/2014/main" id="{C439FD9B-39A1-413B-9769-3860F26B8389}"/>
                </a:ext>
              </a:extLst>
            </p:cNvPr>
            <p:cNvSpPr/>
            <p:nvPr/>
          </p:nvSpPr>
          <p:spPr>
            <a:xfrm>
              <a:off x="2602022" y="2910028"/>
              <a:ext cx="393700" cy="7864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3C64C3B-649D-4A88-841C-939BD8E2463B}"/>
              </a:ext>
            </a:extLst>
          </p:cNvPr>
          <p:cNvSpPr/>
          <p:nvPr/>
        </p:nvSpPr>
        <p:spPr>
          <a:xfrm>
            <a:off x="3029836" y="4088577"/>
            <a:ext cx="1887411" cy="81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Теоретическая часть</a:t>
            </a:r>
            <a:endParaRPr lang="en-US" sz="2000" b="1" dirty="0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44602E89-0002-4F3A-9B82-2F47BCFC0446}"/>
              </a:ext>
            </a:extLst>
          </p:cNvPr>
          <p:cNvSpPr/>
          <p:nvPr/>
        </p:nvSpPr>
        <p:spPr>
          <a:xfrm>
            <a:off x="4917247" y="4097720"/>
            <a:ext cx="2099696" cy="81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CBL </a:t>
            </a:r>
            <a:r>
              <a:rPr lang="ru-RU" sz="2000" b="1" dirty="0"/>
              <a:t>и </a:t>
            </a:r>
            <a:r>
              <a:rPr lang="tr-TR" sz="2000" b="1" dirty="0"/>
              <a:t>SP </a:t>
            </a:r>
            <a:r>
              <a:rPr lang="ru-RU" sz="2000" b="1" dirty="0"/>
              <a:t>часть</a:t>
            </a:r>
            <a:endParaRPr lang="en-US" sz="2000" b="1" dirty="0"/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6A5F1D0E-F126-4DB2-BA5F-0B82C4659EEF}"/>
              </a:ext>
            </a:extLst>
          </p:cNvPr>
          <p:cNvSpPr/>
          <p:nvPr/>
        </p:nvSpPr>
        <p:spPr>
          <a:xfrm>
            <a:off x="9132154" y="4097720"/>
            <a:ext cx="2022254" cy="81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Практическая часть</a:t>
            </a:r>
            <a:endParaRPr lang="en-US" sz="2000" b="1" dirty="0"/>
          </a:p>
        </p:txBody>
      </p:sp>
      <p:sp>
        <p:nvSpPr>
          <p:cNvPr id="15" name="Dikdörtgen 38">
            <a:extLst>
              <a:ext uri="{FF2B5EF4-FFF2-40B4-BE49-F238E27FC236}">
                <a16:creationId xmlns:a16="http://schemas.microsoft.com/office/drawing/2014/main" id="{44602E89-0002-4F3A-9B82-2F47BCFC0446}"/>
              </a:ext>
            </a:extLst>
          </p:cNvPr>
          <p:cNvSpPr/>
          <p:nvPr/>
        </p:nvSpPr>
        <p:spPr>
          <a:xfrm>
            <a:off x="7016944" y="4097720"/>
            <a:ext cx="2115210" cy="817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DOPS</a:t>
            </a:r>
          </a:p>
        </p:txBody>
      </p:sp>
      <p:sp>
        <p:nvSpPr>
          <p:cNvPr id="16" name="Ok: Yukarı 2">
            <a:extLst>
              <a:ext uri="{FF2B5EF4-FFF2-40B4-BE49-F238E27FC236}">
                <a16:creationId xmlns:a16="http://schemas.microsoft.com/office/drawing/2014/main" id="{C2B864DD-E38F-4207-BDF7-D6F377EA6DC5}"/>
              </a:ext>
            </a:extLst>
          </p:cNvPr>
          <p:cNvSpPr/>
          <p:nvPr/>
        </p:nvSpPr>
        <p:spPr>
          <a:xfrm>
            <a:off x="3002959" y="4914899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РЕВМАТОЛОГИЯ</a:t>
            </a:r>
            <a:endParaRPr lang="en-US" sz="1600" dirty="0"/>
          </a:p>
        </p:txBody>
      </p:sp>
      <p:sp>
        <p:nvSpPr>
          <p:cNvPr id="17" name="Ok: Yukarı 38">
            <a:extLst>
              <a:ext uri="{FF2B5EF4-FFF2-40B4-BE49-F238E27FC236}">
                <a16:creationId xmlns:a16="http://schemas.microsoft.com/office/drawing/2014/main" id="{0A7723BD-96DF-47B7-A7C0-6DEC512C90DF}"/>
              </a:ext>
            </a:extLst>
          </p:cNvPr>
          <p:cNvSpPr/>
          <p:nvPr/>
        </p:nvSpPr>
        <p:spPr>
          <a:xfrm>
            <a:off x="3410199" y="4914899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ТРАВМАТОЛОГИЯ</a:t>
            </a:r>
            <a:endParaRPr lang="en-US" sz="1600" dirty="0"/>
          </a:p>
        </p:txBody>
      </p:sp>
      <p:sp>
        <p:nvSpPr>
          <p:cNvPr id="18" name="Ok: Yukarı 39">
            <a:extLst>
              <a:ext uri="{FF2B5EF4-FFF2-40B4-BE49-F238E27FC236}">
                <a16:creationId xmlns:a16="http://schemas.microsoft.com/office/drawing/2014/main" id="{E212218A-2D8E-44D9-92FC-49AD94BEC241}"/>
              </a:ext>
            </a:extLst>
          </p:cNvPr>
          <p:cNvSpPr/>
          <p:nvPr/>
        </p:nvSpPr>
        <p:spPr>
          <a:xfrm>
            <a:off x="3791169" y="4914900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ДЕРМАТОЛОГИЯ</a:t>
            </a:r>
            <a:endParaRPr lang="en-US" sz="1600" dirty="0"/>
          </a:p>
        </p:txBody>
      </p:sp>
      <p:sp>
        <p:nvSpPr>
          <p:cNvPr id="19" name="Ok: Yukarı 40">
            <a:extLst>
              <a:ext uri="{FF2B5EF4-FFF2-40B4-BE49-F238E27FC236}">
                <a16:creationId xmlns:a16="http://schemas.microsoft.com/office/drawing/2014/main" id="{B4910E73-9F2C-4763-87B3-26E467DF1F8D}"/>
              </a:ext>
            </a:extLst>
          </p:cNvPr>
          <p:cNvSpPr/>
          <p:nvPr/>
        </p:nvSpPr>
        <p:spPr>
          <a:xfrm>
            <a:off x="4264184" y="4914900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ФАРМАКОЛОГИЯ</a:t>
            </a:r>
          </a:p>
        </p:txBody>
      </p:sp>
      <p:sp>
        <p:nvSpPr>
          <p:cNvPr id="20" name="Ok: Yukarı 2">
            <a:extLst>
              <a:ext uri="{FF2B5EF4-FFF2-40B4-BE49-F238E27FC236}">
                <a16:creationId xmlns:a16="http://schemas.microsoft.com/office/drawing/2014/main" id="{204F265B-37FE-4FEE-A605-1B839E2E199B}"/>
              </a:ext>
            </a:extLst>
          </p:cNvPr>
          <p:cNvSpPr/>
          <p:nvPr/>
        </p:nvSpPr>
        <p:spPr>
          <a:xfrm>
            <a:off x="5051616" y="4919470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РЕВМАТОЛОГИЯ</a:t>
            </a:r>
            <a:endParaRPr lang="en-US" sz="1600" dirty="0"/>
          </a:p>
        </p:txBody>
      </p:sp>
      <p:sp>
        <p:nvSpPr>
          <p:cNvPr id="21" name="Ok: Yukarı 38">
            <a:extLst>
              <a:ext uri="{FF2B5EF4-FFF2-40B4-BE49-F238E27FC236}">
                <a16:creationId xmlns:a16="http://schemas.microsoft.com/office/drawing/2014/main" id="{2AE4B672-C456-4586-B55B-36343B2F2009}"/>
              </a:ext>
            </a:extLst>
          </p:cNvPr>
          <p:cNvSpPr/>
          <p:nvPr/>
        </p:nvSpPr>
        <p:spPr>
          <a:xfrm>
            <a:off x="5458856" y="4919470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ТРАВМАТОЛОГИЯ</a:t>
            </a:r>
            <a:endParaRPr lang="en-US" sz="1600" dirty="0"/>
          </a:p>
        </p:txBody>
      </p:sp>
      <p:sp>
        <p:nvSpPr>
          <p:cNvPr id="22" name="Ok: Yukarı 39">
            <a:extLst>
              <a:ext uri="{FF2B5EF4-FFF2-40B4-BE49-F238E27FC236}">
                <a16:creationId xmlns:a16="http://schemas.microsoft.com/office/drawing/2014/main" id="{A4ECE906-28B3-4A43-9581-83749A35E079}"/>
              </a:ext>
            </a:extLst>
          </p:cNvPr>
          <p:cNvSpPr/>
          <p:nvPr/>
        </p:nvSpPr>
        <p:spPr>
          <a:xfrm>
            <a:off x="5839826" y="4919471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ДЕРМАТОЛОГИЯ</a:t>
            </a:r>
            <a:endParaRPr lang="en-US" sz="1600" dirty="0"/>
          </a:p>
        </p:txBody>
      </p:sp>
      <p:sp>
        <p:nvSpPr>
          <p:cNvPr id="23" name="Ok: Yukarı 40">
            <a:extLst>
              <a:ext uri="{FF2B5EF4-FFF2-40B4-BE49-F238E27FC236}">
                <a16:creationId xmlns:a16="http://schemas.microsoft.com/office/drawing/2014/main" id="{66DCBC38-4B08-4548-9394-2D8A1BB9BAF4}"/>
              </a:ext>
            </a:extLst>
          </p:cNvPr>
          <p:cNvSpPr/>
          <p:nvPr/>
        </p:nvSpPr>
        <p:spPr>
          <a:xfrm>
            <a:off x="6312841" y="4919471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ФАРМАКОЛОГИЯ</a:t>
            </a:r>
          </a:p>
        </p:txBody>
      </p:sp>
      <p:sp>
        <p:nvSpPr>
          <p:cNvPr id="28" name="Ok: Yukarı 2">
            <a:extLst>
              <a:ext uri="{FF2B5EF4-FFF2-40B4-BE49-F238E27FC236}">
                <a16:creationId xmlns:a16="http://schemas.microsoft.com/office/drawing/2014/main" id="{E328E1F8-2F41-4477-8B76-550579F47D5E}"/>
              </a:ext>
            </a:extLst>
          </p:cNvPr>
          <p:cNvSpPr/>
          <p:nvPr/>
        </p:nvSpPr>
        <p:spPr>
          <a:xfrm>
            <a:off x="7214546" y="4914899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РЕВМАТОЛОГИЯ</a:t>
            </a:r>
            <a:endParaRPr lang="en-US" sz="1600" dirty="0"/>
          </a:p>
        </p:txBody>
      </p:sp>
      <p:sp>
        <p:nvSpPr>
          <p:cNvPr id="29" name="Ok: Yukarı 38">
            <a:extLst>
              <a:ext uri="{FF2B5EF4-FFF2-40B4-BE49-F238E27FC236}">
                <a16:creationId xmlns:a16="http://schemas.microsoft.com/office/drawing/2014/main" id="{925604A7-49B0-41FA-926B-837560DAD1E6}"/>
              </a:ext>
            </a:extLst>
          </p:cNvPr>
          <p:cNvSpPr/>
          <p:nvPr/>
        </p:nvSpPr>
        <p:spPr>
          <a:xfrm>
            <a:off x="7621786" y="4914899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ТРАВМАТОЛОГИЯ</a:t>
            </a:r>
            <a:endParaRPr lang="en-US" sz="1600" dirty="0"/>
          </a:p>
        </p:txBody>
      </p:sp>
      <p:sp>
        <p:nvSpPr>
          <p:cNvPr id="30" name="Ok: Yukarı 39">
            <a:extLst>
              <a:ext uri="{FF2B5EF4-FFF2-40B4-BE49-F238E27FC236}">
                <a16:creationId xmlns:a16="http://schemas.microsoft.com/office/drawing/2014/main" id="{02EF92E2-E644-4DFE-A51D-ECBF89A567C3}"/>
              </a:ext>
            </a:extLst>
          </p:cNvPr>
          <p:cNvSpPr/>
          <p:nvPr/>
        </p:nvSpPr>
        <p:spPr>
          <a:xfrm>
            <a:off x="8002756" y="4914900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ДЕРМАТОЛОГИЯ</a:t>
            </a:r>
            <a:endParaRPr lang="en-US" sz="1600" dirty="0"/>
          </a:p>
        </p:txBody>
      </p:sp>
      <p:sp>
        <p:nvSpPr>
          <p:cNvPr id="31" name="Ok: Yukarı 40">
            <a:extLst>
              <a:ext uri="{FF2B5EF4-FFF2-40B4-BE49-F238E27FC236}">
                <a16:creationId xmlns:a16="http://schemas.microsoft.com/office/drawing/2014/main" id="{6383D295-B28A-431A-AFC3-7AA82A9E591D}"/>
              </a:ext>
            </a:extLst>
          </p:cNvPr>
          <p:cNvSpPr/>
          <p:nvPr/>
        </p:nvSpPr>
        <p:spPr>
          <a:xfrm>
            <a:off x="8475771" y="4914900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ФАРМАКОЛОГИЯ</a:t>
            </a:r>
          </a:p>
        </p:txBody>
      </p:sp>
      <p:sp>
        <p:nvSpPr>
          <p:cNvPr id="32" name="Ok: Yukarı 2">
            <a:extLst>
              <a:ext uri="{FF2B5EF4-FFF2-40B4-BE49-F238E27FC236}">
                <a16:creationId xmlns:a16="http://schemas.microsoft.com/office/drawing/2014/main" id="{54433DB1-7CA2-4437-96B6-73EC848A6838}"/>
              </a:ext>
            </a:extLst>
          </p:cNvPr>
          <p:cNvSpPr/>
          <p:nvPr/>
        </p:nvSpPr>
        <p:spPr>
          <a:xfrm>
            <a:off x="9370934" y="4901182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РЕВМАТОЛОГИЯ</a:t>
            </a:r>
            <a:endParaRPr lang="en-US" sz="1600" dirty="0"/>
          </a:p>
        </p:txBody>
      </p:sp>
      <p:sp>
        <p:nvSpPr>
          <p:cNvPr id="33" name="Ok: Yukarı 38">
            <a:extLst>
              <a:ext uri="{FF2B5EF4-FFF2-40B4-BE49-F238E27FC236}">
                <a16:creationId xmlns:a16="http://schemas.microsoft.com/office/drawing/2014/main" id="{799D8132-BA51-4162-BEBF-BF77A27C19D0}"/>
              </a:ext>
            </a:extLst>
          </p:cNvPr>
          <p:cNvSpPr/>
          <p:nvPr/>
        </p:nvSpPr>
        <p:spPr>
          <a:xfrm>
            <a:off x="9778174" y="4901182"/>
            <a:ext cx="526757" cy="18184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ТРАВМАТОЛОГИЯ</a:t>
            </a:r>
            <a:endParaRPr lang="en-US" sz="1600" dirty="0"/>
          </a:p>
        </p:txBody>
      </p:sp>
      <p:sp>
        <p:nvSpPr>
          <p:cNvPr id="34" name="Ok: Yukarı 39">
            <a:extLst>
              <a:ext uri="{FF2B5EF4-FFF2-40B4-BE49-F238E27FC236}">
                <a16:creationId xmlns:a16="http://schemas.microsoft.com/office/drawing/2014/main" id="{0592E7A9-F723-4C78-BAF5-4AB8C916EE06}"/>
              </a:ext>
            </a:extLst>
          </p:cNvPr>
          <p:cNvSpPr/>
          <p:nvPr/>
        </p:nvSpPr>
        <p:spPr>
          <a:xfrm>
            <a:off x="10159144" y="4901183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ДЕРМАТОЛОГИЯ</a:t>
            </a:r>
            <a:endParaRPr lang="en-US" sz="1600" dirty="0"/>
          </a:p>
        </p:txBody>
      </p:sp>
      <p:sp>
        <p:nvSpPr>
          <p:cNvPr id="35" name="Ok: Yukarı 40">
            <a:extLst>
              <a:ext uri="{FF2B5EF4-FFF2-40B4-BE49-F238E27FC236}">
                <a16:creationId xmlns:a16="http://schemas.microsoft.com/office/drawing/2014/main" id="{C7B0248D-2B22-4397-B4C4-69C4DD16CAD7}"/>
              </a:ext>
            </a:extLst>
          </p:cNvPr>
          <p:cNvSpPr/>
          <p:nvPr/>
        </p:nvSpPr>
        <p:spPr>
          <a:xfrm>
            <a:off x="10632159" y="4901183"/>
            <a:ext cx="526757" cy="181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/>
              <a:t>ФАРМАКОЛОГИЯ</a:t>
            </a:r>
          </a:p>
        </p:txBody>
      </p:sp>
    </p:spTree>
    <p:extLst>
      <p:ext uri="{BB962C8B-B14F-4D97-AF65-F5344CB8AC3E}">
        <p14:creationId xmlns:p14="http://schemas.microsoft.com/office/powerpoint/2010/main" val="25046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4" grpId="0" animBg="1"/>
      <p:bldP spid="11" grpId="0" animBg="1"/>
      <p:bldP spid="39" grpId="0" animBg="1"/>
      <p:bldP spid="4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011036CF-F380-4B95-BCA3-A287CD95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1" y="2967066"/>
            <a:ext cx="4805996" cy="752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Сроки внедрения</a:t>
            </a:r>
            <a:endParaRPr lang="en-US" sz="4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0DA07E-D92C-4259-AA64-5F0D91AD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3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6DBC52-88B4-4E39-A76D-CE64F387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1486"/>
            <a:ext cx="4306207" cy="51816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r>
              <a:rPr lang="tr-TR" dirty="0">
                <a:solidFill>
                  <a:schemeClr val="bg1"/>
                </a:solidFill>
              </a:rPr>
              <a:t>2019-2020 </a:t>
            </a:r>
            <a:r>
              <a:rPr lang="ru-RU" dirty="0">
                <a:solidFill>
                  <a:schemeClr val="bg1"/>
                </a:solidFill>
              </a:rPr>
              <a:t>учебный год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8E5F12A6-4AAF-4B7D-ACB9-0D184D3B7C21}"/>
              </a:ext>
            </a:extLst>
          </p:cNvPr>
          <p:cNvSpPr/>
          <p:nvPr/>
        </p:nvSpPr>
        <p:spPr>
          <a:xfrm>
            <a:off x="9056831" y="464886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C9D8DC0-EA0F-4D23-9050-F365A2547350}"/>
              </a:ext>
            </a:extLst>
          </p:cNvPr>
          <p:cNvSpPr/>
          <p:nvPr/>
        </p:nvSpPr>
        <p:spPr>
          <a:xfrm>
            <a:off x="9056831" y="417367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CE61727D-4BBE-4C65-8C54-1993D4BDA631}"/>
              </a:ext>
            </a:extLst>
          </p:cNvPr>
          <p:cNvSpPr/>
          <p:nvPr/>
        </p:nvSpPr>
        <p:spPr>
          <a:xfrm>
            <a:off x="9050361" y="3700746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3A96A3B0-6A92-433E-AF3A-288A558F7C05}"/>
              </a:ext>
            </a:extLst>
          </p:cNvPr>
          <p:cNvSpPr/>
          <p:nvPr/>
        </p:nvSpPr>
        <p:spPr>
          <a:xfrm>
            <a:off x="9046706" y="3226421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FA43EAEB-9353-4CC8-8153-20376AFF0C8B}"/>
              </a:ext>
            </a:extLst>
          </p:cNvPr>
          <p:cNvSpPr/>
          <p:nvPr/>
        </p:nvSpPr>
        <p:spPr>
          <a:xfrm>
            <a:off x="9025522" y="2574046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1D2DF984-7F20-4710-9899-0A18DB52CEB7}"/>
              </a:ext>
            </a:extLst>
          </p:cNvPr>
          <p:cNvSpPr/>
          <p:nvPr/>
        </p:nvSpPr>
        <p:spPr>
          <a:xfrm>
            <a:off x="9022202" y="2109342"/>
            <a:ext cx="2536331" cy="4140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 курс интернатура</a:t>
            </a:r>
            <a:endParaRPr lang="en-US" dirty="0"/>
          </a:p>
        </p:txBody>
      </p:sp>
      <p:sp>
        <p:nvSpPr>
          <p:cNvPr id="10" name="Sol Ayraç 9">
            <a:extLst>
              <a:ext uri="{FF2B5EF4-FFF2-40B4-BE49-F238E27FC236}">
                <a16:creationId xmlns:a16="http://schemas.microsoft.com/office/drawing/2014/main" id="{7FA7C2AA-8194-4D11-9B2B-E1428469E666}"/>
              </a:ext>
            </a:extLst>
          </p:cNvPr>
          <p:cNvSpPr/>
          <p:nvPr/>
        </p:nvSpPr>
        <p:spPr>
          <a:xfrm>
            <a:off x="7434471" y="3166787"/>
            <a:ext cx="1908312" cy="1971744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k: Beşgen 10">
            <a:extLst>
              <a:ext uri="{FF2B5EF4-FFF2-40B4-BE49-F238E27FC236}">
                <a16:creationId xmlns:a16="http://schemas.microsoft.com/office/drawing/2014/main" id="{BB2ADE8A-FA92-4808-B739-C9697861C473}"/>
              </a:ext>
            </a:extLst>
          </p:cNvPr>
          <p:cNvSpPr/>
          <p:nvPr/>
        </p:nvSpPr>
        <p:spPr>
          <a:xfrm rot="1850585">
            <a:off x="614" y="526502"/>
            <a:ext cx="2223760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Когда?</a:t>
            </a:r>
            <a:endParaRPr lang="en-US" sz="2800" dirty="0"/>
          </a:p>
        </p:txBody>
      </p:sp>
      <p:sp>
        <p:nvSpPr>
          <p:cNvPr id="12" name="Ok: Beşgen 11">
            <a:extLst>
              <a:ext uri="{FF2B5EF4-FFF2-40B4-BE49-F238E27FC236}">
                <a16:creationId xmlns:a16="http://schemas.microsoft.com/office/drawing/2014/main" id="{5D7C75AF-5147-4128-96D9-B76D7137C9AE}"/>
              </a:ext>
            </a:extLst>
          </p:cNvPr>
          <p:cNvSpPr/>
          <p:nvPr/>
        </p:nvSpPr>
        <p:spPr>
          <a:xfrm>
            <a:off x="4972049" y="3675856"/>
            <a:ext cx="2161721" cy="911883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Начало</a:t>
            </a:r>
            <a:endParaRPr lang="en-US" sz="28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3CEE98-8096-4917-927E-2CF09FB126ED}"/>
              </a:ext>
            </a:extLst>
          </p:cNvPr>
          <p:cNvSpPr/>
          <p:nvPr/>
        </p:nvSpPr>
        <p:spPr>
          <a:xfrm>
            <a:off x="6326372" y="5986130"/>
            <a:ext cx="5348177" cy="637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Национальные стандарты будут соблюдены!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146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6DBC52-88B4-4E39-A76D-CE64F387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1486"/>
            <a:ext cx="4306207" cy="51816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r>
              <a:rPr lang="tr-TR" dirty="0">
                <a:solidFill>
                  <a:schemeClr val="bg1"/>
                </a:solidFill>
              </a:rPr>
              <a:t>2020-2021 </a:t>
            </a:r>
            <a:r>
              <a:rPr lang="ru-RU" dirty="0">
                <a:solidFill>
                  <a:schemeClr val="bg1"/>
                </a:solidFill>
              </a:rPr>
              <a:t>учебный год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8E5F12A6-4AAF-4B7D-ACB9-0D184D3B7C21}"/>
              </a:ext>
            </a:extLst>
          </p:cNvPr>
          <p:cNvSpPr/>
          <p:nvPr/>
        </p:nvSpPr>
        <p:spPr>
          <a:xfrm>
            <a:off x="9056831" y="464886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C9D8DC0-EA0F-4D23-9050-F365A2547350}"/>
              </a:ext>
            </a:extLst>
          </p:cNvPr>
          <p:cNvSpPr/>
          <p:nvPr/>
        </p:nvSpPr>
        <p:spPr>
          <a:xfrm>
            <a:off x="9056831" y="417367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CE61727D-4BBE-4C65-8C54-1993D4BDA631}"/>
              </a:ext>
            </a:extLst>
          </p:cNvPr>
          <p:cNvSpPr/>
          <p:nvPr/>
        </p:nvSpPr>
        <p:spPr>
          <a:xfrm>
            <a:off x="9050361" y="3700746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3A96A3B0-6A92-433E-AF3A-288A558F7C05}"/>
              </a:ext>
            </a:extLst>
          </p:cNvPr>
          <p:cNvSpPr/>
          <p:nvPr/>
        </p:nvSpPr>
        <p:spPr>
          <a:xfrm>
            <a:off x="9046706" y="3226421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FA43EAEB-9353-4CC8-8153-20376AFF0C8B}"/>
              </a:ext>
            </a:extLst>
          </p:cNvPr>
          <p:cNvSpPr/>
          <p:nvPr/>
        </p:nvSpPr>
        <p:spPr>
          <a:xfrm>
            <a:off x="9025522" y="2752948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1D2DF984-7F20-4710-9899-0A18DB52CEB7}"/>
              </a:ext>
            </a:extLst>
          </p:cNvPr>
          <p:cNvSpPr/>
          <p:nvPr/>
        </p:nvSpPr>
        <p:spPr>
          <a:xfrm>
            <a:off x="9022202" y="2109342"/>
            <a:ext cx="2536331" cy="4140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 курс интернатура</a:t>
            </a:r>
            <a:endParaRPr lang="en-US" dirty="0"/>
          </a:p>
        </p:txBody>
      </p:sp>
      <p:sp>
        <p:nvSpPr>
          <p:cNvPr id="10" name="Sol Ayraç 9">
            <a:extLst>
              <a:ext uri="{FF2B5EF4-FFF2-40B4-BE49-F238E27FC236}">
                <a16:creationId xmlns:a16="http://schemas.microsoft.com/office/drawing/2014/main" id="{7FA7C2AA-8194-4D11-9B2B-E1428469E666}"/>
              </a:ext>
            </a:extLst>
          </p:cNvPr>
          <p:cNvSpPr/>
          <p:nvPr/>
        </p:nvSpPr>
        <p:spPr>
          <a:xfrm>
            <a:off x="7434471" y="2633869"/>
            <a:ext cx="1908312" cy="253447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k: Beşgen 10">
            <a:extLst>
              <a:ext uri="{FF2B5EF4-FFF2-40B4-BE49-F238E27FC236}">
                <a16:creationId xmlns:a16="http://schemas.microsoft.com/office/drawing/2014/main" id="{BB2ADE8A-FA92-4808-B739-C9697861C473}"/>
              </a:ext>
            </a:extLst>
          </p:cNvPr>
          <p:cNvSpPr/>
          <p:nvPr/>
        </p:nvSpPr>
        <p:spPr>
          <a:xfrm rot="1850585">
            <a:off x="-32714" y="502827"/>
            <a:ext cx="2223760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Когда?</a:t>
            </a:r>
            <a:endParaRPr lang="en-US" sz="2800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64FFEC3-A04C-4A0D-9218-36CD6332EBAA}"/>
              </a:ext>
            </a:extLst>
          </p:cNvPr>
          <p:cNvSpPr/>
          <p:nvPr/>
        </p:nvSpPr>
        <p:spPr>
          <a:xfrm>
            <a:off x="6326372" y="5986130"/>
            <a:ext cx="5348177" cy="637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Национальные стандарты будут соблюдены!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646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6DBC52-88B4-4E39-A76D-CE64F387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01486"/>
            <a:ext cx="4306207" cy="51816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r>
              <a:rPr lang="tr-TR" dirty="0">
                <a:solidFill>
                  <a:schemeClr val="bg1"/>
                </a:solidFill>
              </a:rPr>
              <a:t>2021-2022 </a:t>
            </a:r>
            <a:r>
              <a:rPr lang="ru-RU" dirty="0">
                <a:solidFill>
                  <a:schemeClr val="bg1"/>
                </a:solidFill>
              </a:rPr>
              <a:t>учебный год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8E5F12A6-4AAF-4B7D-ACB9-0D184D3B7C21}"/>
              </a:ext>
            </a:extLst>
          </p:cNvPr>
          <p:cNvSpPr/>
          <p:nvPr/>
        </p:nvSpPr>
        <p:spPr>
          <a:xfrm>
            <a:off x="9056831" y="464886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EC9D8DC0-EA0F-4D23-9050-F365A2547350}"/>
              </a:ext>
            </a:extLst>
          </p:cNvPr>
          <p:cNvSpPr/>
          <p:nvPr/>
        </p:nvSpPr>
        <p:spPr>
          <a:xfrm>
            <a:off x="9056831" y="417367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6" name="Dikdörtgen: Yuvarlatılmış Köşeler 5">
            <a:extLst>
              <a:ext uri="{FF2B5EF4-FFF2-40B4-BE49-F238E27FC236}">
                <a16:creationId xmlns:a16="http://schemas.microsoft.com/office/drawing/2014/main" id="{CE61727D-4BBE-4C65-8C54-1993D4BDA631}"/>
              </a:ext>
            </a:extLst>
          </p:cNvPr>
          <p:cNvSpPr/>
          <p:nvPr/>
        </p:nvSpPr>
        <p:spPr>
          <a:xfrm>
            <a:off x="9050361" y="3700746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3A96A3B0-6A92-433E-AF3A-288A558F7C05}"/>
              </a:ext>
            </a:extLst>
          </p:cNvPr>
          <p:cNvSpPr/>
          <p:nvPr/>
        </p:nvSpPr>
        <p:spPr>
          <a:xfrm>
            <a:off x="9046706" y="3226421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id="{FA43EAEB-9353-4CC8-8153-20376AFF0C8B}"/>
              </a:ext>
            </a:extLst>
          </p:cNvPr>
          <p:cNvSpPr/>
          <p:nvPr/>
        </p:nvSpPr>
        <p:spPr>
          <a:xfrm>
            <a:off x="9025522" y="2752948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1D2DF984-7F20-4710-9899-0A18DB52CEB7}"/>
              </a:ext>
            </a:extLst>
          </p:cNvPr>
          <p:cNvSpPr/>
          <p:nvPr/>
        </p:nvSpPr>
        <p:spPr>
          <a:xfrm>
            <a:off x="9022202" y="2298183"/>
            <a:ext cx="2536331" cy="4140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 курс интернатура</a:t>
            </a:r>
            <a:endParaRPr lang="en-US" dirty="0"/>
          </a:p>
        </p:txBody>
      </p:sp>
      <p:sp>
        <p:nvSpPr>
          <p:cNvPr id="10" name="Sol Ayraç 9">
            <a:extLst>
              <a:ext uri="{FF2B5EF4-FFF2-40B4-BE49-F238E27FC236}">
                <a16:creationId xmlns:a16="http://schemas.microsoft.com/office/drawing/2014/main" id="{7FA7C2AA-8194-4D11-9B2B-E1428469E666}"/>
              </a:ext>
            </a:extLst>
          </p:cNvPr>
          <p:cNvSpPr/>
          <p:nvPr/>
        </p:nvSpPr>
        <p:spPr>
          <a:xfrm>
            <a:off x="7434471" y="2209139"/>
            <a:ext cx="1908312" cy="295921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k: Beşgen 10">
            <a:extLst>
              <a:ext uri="{FF2B5EF4-FFF2-40B4-BE49-F238E27FC236}">
                <a16:creationId xmlns:a16="http://schemas.microsoft.com/office/drawing/2014/main" id="{BB2ADE8A-FA92-4808-B739-C9697861C473}"/>
              </a:ext>
            </a:extLst>
          </p:cNvPr>
          <p:cNvSpPr/>
          <p:nvPr/>
        </p:nvSpPr>
        <p:spPr>
          <a:xfrm rot="1850585">
            <a:off x="-32714" y="502827"/>
            <a:ext cx="2223760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Когда?</a:t>
            </a:r>
            <a:endParaRPr lang="en-US" sz="2800" dirty="0"/>
          </a:p>
        </p:txBody>
      </p:sp>
      <p:sp>
        <p:nvSpPr>
          <p:cNvPr id="3" name="Dikdörtgen: Yuvarlatılmış Köşeler 2">
            <a:extLst>
              <a:ext uri="{FF2B5EF4-FFF2-40B4-BE49-F238E27FC236}">
                <a16:creationId xmlns:a16="http://schemas.microsoft.com/office/drawing/2014/main" id="{9639AA6F-72DD-472E-9C2C-DB7945D136AB}"/>
              </a:ext>
            </a:extLst>
          </p:cNvPr>
          <p:cNvSpPr/>
          <p:nvPr/>
        </p:nvSpPr>
        <p:spPr>
          <a:xfrm>
            <a:off x="5917918" y="506896"/>
            <a:ext cx="5675244" cy="6487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Интернатура включена в программу </a:t>
            </a:r>
            <a:r>
              <a:rPr lang="ru-RU" sz="2400" dirty="0" err="1"/>
              <a:t>бакалавриата</a:t>
            </a:r>
            <a:r>
              <a:rPr lang="ru-RU" sz="2400" dirty="0"/>
              <a:t>!</a:t>
            </a:r>
            <a:endParaRPr lang="en-US" sz="2400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5C03EDB-461D-44EC-822B-E881E279F9B4}"/>
              </a:ext>
            </a:extLst>
          </p:cNvPr>
          <p:cNvSpPr/>
          <p:nvPr/>
        </p:nvSpPr>
        <p:spPr>
          <a:xfrm>
            <a:off x="6326372" y="5986130"/>
            <a:ext cx="5348177" cy="6379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Национальные стандарты будут соблюдены!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624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50D4A7-86B6-4757-9D3B-17630A14A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29" y="1777002"/>
            <a:ext cx="5321062" cy="1423947"/>
          </a:xfrm>
          <a:prstGeom prst="rect">
            <a:avLst/>
          </a:prstGeom>
          <a:ln w="12700">
            <a:noFill/>
          </a:ln>
        </p:spPr>
      </p:pic>
      <p:sp>
        <p:nvSpPr>
          <p:cNvPr id="5" name="Alt Başlık 2">
            <a:extLst>
              <a:ext uri="{FF2B5EF4-FFF2-40B4-BE49-F238E27FC236}">
                <a16:creationId xmlns:a16="http://schemas.microsoft.com/office/drawing/2014/main" id="{34E47086-B334-44A4-BE2F-B1825C9EE501}"/>
              </a:ext>
            </a:extLst>
          </p:cNvPr>
          <p:cNvSpPr txBox="1">
            <a:spLocks/>
          </p:cNvSpPr>
          <p:nvPr/>
        </p:nvSpPr>
        <p:spPr>
          <a:xfrm>
            <a:off x="3253325" y="4058879"/>
            <a:ext cx="5495069" cy="5226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rgbClr val="002060"/>
                </a:solidFill>
              </a:rPr>
              <a:t>Спасибо за внимание!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0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D909565A-4672-4F2B-837B-3163B3C7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059050" cy="685800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План презентации</a:t>
            </a:r>
            <a:endParaRPr lang="en-US" sz="4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3C0ED5CF-B9CA-4E69-B47A-EDA8E053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3091069"/>
            <a:ext cx="3427283" cy="31805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Какова цель?</a:t>
            </a:r>
            <a:endParaRPr lang="en-US" dirty="0"/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5BF0AB2F-712F-437D-B3C0-FC1FB8F25580}"/>
              </a:ext>
            </a:extLst>
          </p:cNvPr>
          <p:cNvSpPr txBox="1">
            <a:spLocks/>
          </p:cNvSpPr>
          <p:nvPr/>
        </p:nvSpPr>
        <p:spPr>
          <a:xfrm>
            <a:off x="8558603" y="3091068"/>
            <a:ext cx="3427283" cy="3180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выглядит новая модель образовательной программы?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6A7535A-A4A9-46BB-BE15-6E127187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71" y="305634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4400" dirty="0"/>
              <a:t>Как выглядит новая модель образовательной программы?</a:t>
            </a:r>
            <a:endParaRPr lang="en-US" sz="4400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644341-40EB-4B23-8DD3-ECF3ECF2B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003" y="2738867"/>
            <a:ext cx="4805691" cy="302149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Продолжительность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Модель образовательной программы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Подход к образовательной программе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Методы 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Оценка программы и методы оценки достижений обучающихся</a:t>
            </a: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7C7CEDD-6783-4D14-86AB-FB90A1F26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F3952844-66A4-4861-A271-2A09E079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14400"/>
            <a:ext cx="4294174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Продолжительность бакалавриата медицинского образования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D31C7D6D-1529-46E2-BA59-4D0C3AE6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84" y="492573"/>
            <a:ext cx="5049020" cy="588079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175DB17-52D2-477D-BBBA-25F3D9EEA5D5}"/>
              </a:ext>
            </a:extLst>
          </p:cNvPr>
          <p:cNvSpPr/>
          <p:nvPr/>
        </p:nvSpPr>
        <p:spPr>
          <a:xfrm>
            <a:off x="5695122" y="492573"/>
            <a:ext cx="1311965" cy="4616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D9C1992-1908-4F9E-A67F-F42494B8B58B}"/>
              </a:ext>
            </a:extLst>
          </p:cNvPr>
          <p:cNvSpPr/>
          <p:nvPr/>
        </p:nvSpPr>
        <p:spPr>
          <a:xfrm>
            <a:off x="8653670" y="321176"/>
            <a:ext cx="2787893" cy="3826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lok Yay 6">
            <a:extLst>
              <a:ext uri="{FF2B5EF4-FFF2-40B4-BE49-F238E27FC236}">
                <a16:creationId xmlns:a16="http://schemas.microsoft.com/office/drawing/2014/main" id="{D00ABAC4-1DC6-404C-86E6-E62CA1EACAE3}"/>
              </a:ext>
            </a:extLst>
          </p:cNvPr>
          <p:cNvSpPr/>
          <p:nvPr/>
        </p:nvSpPr>
        <p:spPr>
          <a:xfrm>
            <a:off x="6619047" y="165100"/>
            <a:ext cx="2422664" cy="2399652"/>
          </a:xfrm>
          <a:prstGeom prst="blockArc">
            <a:avLst>
              <a:gd name="adj1" fmla="val 10800000"/>
              <a:gd name="adj2" fmla="val 21540198"/>
              <a:gd name="adj3" fmla="val 143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k Yay 7">
            <a:extLst>
              <a:ext uri="{FF2B5EF4-FFF2-40B4-BE49-F238E27FC236}">
                <a16:creationId xmlns:a16="http://schemas.microsoft.com/office/drawing/2014/main" id="{866CF7FB-AF93-4274-80C0-4666196965D8}"/>
              </a:ext>
            </a:extLst>
          </p:cNvPr>
          <p:cNvSpPr/>
          <p:nvPr/>
        </p:nvSpPr>
        <p:spPr>
          <a:xfrm rot="789066">
            <a:off x="8616280" y="4004148"/>
            <a:ext cx="3474087" cy="1473200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k Yay 12">
            <a:extLst>
              <a:ext uri="{FF2B5EF4-FFF2-40B4-BE49-F238E27FC236}">
                <a16:creationId xmlns:a16="http://schemas.microsoft.com/office/drawing/2014/main" id="{CB882774-C289-4EEA-B930-E8BF1B9AA459}"/>
              </a:ext>
            </a:extLst>
          </p:cNvPr>
          <p:cNvSpPr/>
          <p:nvPr/>
        </p:nvSpPr>
        <p:spPr>
          <a:xfrm rot="19397810">
            <a:off x="4888238" y="5100661"/>
            <a:ext cx="2827356" cy="1739166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A797825B-70DD-4F07-858F-80BEDBE101B4}"/>
              </a:ext>
            </a:extLst>
          </p:cNvPr>
          <p:cNvSpPr/>
          <p:nvPr/>
        </p:nvSpPr>
        <p:spPr>
          <a:xfrm>
            <a:off x="7627884" y="736600"/>
            <a:ext cx="413601" cy="1828152"/>
          </a:xfrm>
          <a:prstGeom prst="roundRect">
            <a:avLst>
              <a:gd name="adj" fmla="val 473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kdörtgen: Yuvarlatılmış Köşeler 13">
            <a:extLst>
              <a:ext uri="{FF2B5EF4-FFF2-40B4-BE49-F238E27FC236}">
                <a16:creationId xmlns:a16="http://schemas.microsoft.com/office/drawing/2014/main" id="{2B45AB33-BA0D-43F6-9731-3F8818BC45F9}"/>
              </a:ext>
            </a:extLst>
          </p:cNvPr>
          <p:cNvSpPr/>
          <p:nvPr/>
        </p:nvSpPr>
        <p:spPr>
          <a:xfrm>
            <a:off x="7645043" y="2912595"/>
            <a:ext cx="413601" cy="1972671"/>
          </a:xfrm>
          <a:prstGeom prst="roundRect">
            <a:avLst>
              <a:gd name="adj" fmla="val 473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4738D4C1-1FCC-46DA-94BF-E0F11FBB8375}"/>
              </a:ext>
            </a:extLst>
          </p:cNvPr>
          <p:cNvSpPr/>
          <p:nvPr/>
        </p:nvSpPr>
        <p:spPr>
          <a:xfrm>
            <a:off x="7627884" y="1998133"/>
            <a:ext cx="1488582" cy="6231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lok Yay 15">
            <a:extLst>
              <a:ext uri="{FF2B5EF4-FFF2-40B4-BE49-F238E27FC236}">
                <a16:creationId xmlns:a16="http://schemas.microsoft.com/office/drawing/2014/main" id="{54BF7D7A-AD14-40EE-B557-815AC0037286}"/>
              </a:ext>
            </a:extLst>
          </p:cNvPr>
          <p:cNvSpPr/>
          <p:nvPr/>
        </p:nvSpPr>
        <p:spPr>
          <a:xfrm rot="3604049">
            <a:off x="7292020" y="2373929"/>
            <a:ext cx="1968851" cy="1568808"/>
          </a:xfrm>
          <a:prstGeom prst="blockArc">
            <a:avLst>
              <a:gd name="adj1" fmla="val 10800000"/>
              <a:gd name="adj2" fmla="val 19235215"/>
              <a:gd name="adj3" fmla="val 240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ikdörtgen: Yuvarlatılmış Köşeler 16">
            <a:extLst>
              <a:ext uri="{FF2B5EF4-FFF2-40B4-BE49-F238E27FC236}">
                <a16:creationId xmlns:a16="http://schemas.microsoft.com/office/drawing/2014/main" id="{75C278A0-411E-41DF-B867-AACE993DFBD9}"/>
              </a:ext>
            </a:extLst>
          </p:cNvPr>
          <p:cNvSpPr/>
          <p:nvPr/>
        </p:nvSpPr>
        <p:spPr>
          <a:xfrm>
            <a:off x="8696395" y="3035347"/>
            <a:ext cx="413601" cy="1828152"/>
          </a:xfrm>
          <a:prstGeom prst="roundRect">
            <a:avLst>
              <a:gd name="adj" fmla="val 473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8122990D-6EDE-4667-ADC1-D23215054AF6}"/>
              </a:ext>
            </a:extLst>
          </p:cNvPr>
          <p:cNvSpPr/>
          <p:nvPr/>
        </p:nvSpPr>
        <p:spPr>
          <a:xfrm rot="19489146">
            <a:off x="5571315" y="5317667"/>
            <a:ext cx="686602" cy="14774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k: Beşgen 18">
            <a:extLst>
              <a:ext uri="{FF2B5EF4-FFF2-40B4-BE49-F238E27FC236}">
                <a16:creationId xmlns:a16="http://schemas.microsoft.com/office/drawing/2014/main" id="{97773109-C99B-445E-A057-0EB7B8D4B233}"/>
              </a:ext>
            </a:extLst>
          </p:cNvPr>
          <p:cNvSpPr/>
          <p:nvPr/>
        </p:nvSpPr>
        <p:spPr>
          <a:xfrm>
            <a:off x="3918132" y="3249043"/>
            <a:ext cx="3088955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Продолжительность</a:t>
            </a:r>
            <a:endParaRPr lang="en-US" sz="2400" dirty="0"/>
          </a:p>
        </p:txBody>
      </p:sp>
      <p:sp>
        <p:nvSpPr>
          <p:cNvPr id="4" name="Ok: Beşgen 3">
            <a:extLst>
              <a:ext uri="{FF2B5EF4-FFF2-40B4-BE49-F238E27FC236}">
                <a16:creationId xmlns:a16="http://schemas.microsoft.com/office/drawing/2014/main" id="{786DD838-237C-489E-B7CD-5CE0B6C20D84}"/>
              </a:ext>
            </a:extLst>
          </p:cNvPr>
          <p:cNvSpPr/>
          <p:nvPr/>
        </p:nvSpPr>
        <p:spPr>
          <a:xfrm rot="16200000">
            <a:off x="10490421" y="1456544"/>
            <a:ext cx="2784624" cy="372979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Магистратура</a:t>
            </a:r>
            <a:endParaRPr lang="en-US" b="1" dirty="0"/>
          </a:p>
        </p:txBody>
      </p:sp>
      <p:sp>
        <p:nvSpPr>
          <p:cNvPr id="25" name="Dikdörtgen: Yuvarlatılmış Köşeler 3">
            <a:extLst>
              <a:ext uri="{FF2B5EF4-FFF2-40B4-BE49-F238E27FC236}">
                <a16:creationId xmlns:a16="http://schemas.microsoft.com/office/drawing/2014/main" id="{8E5F12A6-4AAF-4B7D-ACB9-0D184D3B7C21}"/>
              </a:ext>
            </a:extLst>
          </p:cNvPr>
          <p:cNvSpPr/>
          <p:nvPr/>
        </p:nvSpPr>
        <p:spPr>
          <a:xfrm>
            <a:off x="9038552" y="2636218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26" name="Dikdörtgen: Yuvarlatılmış Köşeler 4">
            <a:extLst>
              <a:ext uri="{FF2B5EF4-FFF2-40B4-BE49-F238E27FC236}">
                <a16:creationId xmlns:a16="http://schemas.microsoft.com/office/drawing/2014/main" id="{EC9D8DC0-EA0F-4D23-9050-F365A2547350}"/>
              </a:ext>
            </a:extLst>
          </p:cNvPr>
          <p:cNvSpPr/>
          <p:nvPr/>
        </p:nvSpPr>
        <p:spPr>
          <a:xfrm>
            <a:off x="9038552" y="2161028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27" name="Dikdörtgen: Yuvarlatılmış Köşeler 5">
            <a:extLst>
              <a:ext uri="{FF2B5EF4-FFF2-40B4-BE49-F238E27FC236}">
                <a16:creationId xmlns:a16="http://schemas.microsoft.com/office/drawing/2014/main" id="{CE61727D-4BBE-4C65-8C54-1993D4BDA631}"/>
              </a:ext>
            </a:extLst>
          </p:cNvPr>
          <p:cNvSpPr/>
          <p:nvPr/>
        </p:nvSpPr>
        <p:spPr>
          <a:xfrm>
            <a:off x="9032082" y="1688102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28" name="Dikdörtgen: Yuvarlatılmış Köşeler 6">
            <a:extLst>
              <a:ext uri="{FF2B5EF4-FFF2-40B4-BE49-F238E27FC236}">
                <a16:creationId xmlns:a16="http://schemas.microsoft.com/office/drawing/2014/main" id="{3A96A3B0-6A92-433E-AF3A-288A558F7C05}"/>
              </a:ext>
            </a:extLst>
          </p:cNvPr>
          <p:cNvSpPr/>
          <p:nvPr/>
        </p:nvSpPr>
        <p:spPr>
          <a:xfrm>
            <a:off x="9028427" y="1213777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29" name="Dikdörtgen: Yuvarlatılmış Köşeler 7">
            <a:extLst>
              <a:ext uri="{FF2B5EF4-FFF2-40B4-BE49-F238E27FC236}">
                <a16:creationId xmlns:a16="http://schemas.microsoft.com/office/drawing/2014/main" id="{FA43EAEB-9353-4CC8-8153-20376AFF0C8B}"/>
              </a:ext>
            </a:extLst>
          </p:cNvPr>
          <p:cNvSpPr/>
          <p:nvPr/>
        </p:nvSpPr>
        <p:spPr>
          <a:xfrm>
            <a:off x="9007243" y="740304"/>
            <a:ext cx="2536331" cy="41406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курс </a:t>
            </a:r>
            <a:r>
              <a:rPr lang="ru-RU" dirty="0" err="1"/>
              <a:t>бакалавриата</a:t>
            </a:r>
            <a:endParaRPr lang="en-US" dirty="0"/>
          </a:p>
        </p:txBody>
      </p:sp>
      <p:sp>
        <p:nvSpPr>
          <p:cNvPr id="30" name="Dikdörtgen: Yuvarlatılmış Köşeler 8">
            <a:extLst>
              <a:ext uri="{FF2B5EF4-FFF2-40B4-BE49-F238E27FC236}">
                <a16:creationId xmlns:a16="http://schemas.microsoft.com/office/drawing/2014/main" id="{1D2DF984-7F20-4710-9899-0A18DB52CEB7}"/>
              </a:ext>
            </a:extLst>
          </p:cNvPr>
          <p:cNvSpPr/>
          <p:nvPr/>
        </p:nvSpPr>
        <p:spPr>
          <a:xfrm>
            <a:off x="9003923" y="285539"/>
            <a:ext cx="2536331" cy="41406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 курс интернатура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7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BCDC571B-0825-4F3E-B2E3-2767D886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704903"/>
            <a:ext cx="3657600" cy="209707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Интегрированная</a:t>
            </a:r>
            <a:br>
              <a:rPr lang="ru-RU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спиральная образовательная программа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Ä°lgili resim">
            <a:extLst>
              <a:ext uri="{FF2B5EF4-FFF2-40B4-BE49-F238E27FC236}">
                <a16:creationId xmlns:a16="http://schemas.microsoft.com/office/drawing/2014/main" id="{6949AEEE-15ED-4FD3-B305-737FDC886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6053" b="3"/>
          <a:stretch/>
        </p:blipFill>
        <p:spPr bwMode="auto">
          <a:xfrm>
            <a:off x="5847731" y="492573"/>
            <a:ext cx="516572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k: Beşgen 7">
            <a:extLst>
              <a:ext uri="{FF2B5EF4-FFF2-40B4-BE49-F238E27FC236}">
                <a16:creationId xmlns:a16="http://schemas.microsoft.com/office/drawing/2014/main" id="{3F373402-096E-45F9-9643-F26D86BF9F0B}"/>
              </a:ext>
            </a:extLst>
          </p:cNvPr>
          <p:cNvSpPr/>
          <p:nvPr/>
        </p:nvSpPr>
        <p:spPr>
          <a:xfrm>
            <a:off x="4806463" y="3801979"/>
            <a:ext cx="2256059" cy="90604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Изучение </a:t>
            </a:r>
            <a:r>
              <a:rPr lang="ru-RU" sz="2400" dirty="0">
                <a:solidFill>
                  <a:schemeClr val="tx1"/>
                </a:solidFill>
              </a:rPr>
              <a:t>Предмета </a:t>
            </a:r>
            <a:r>
              <a:rPr lang="tr-TR" sz="2400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3DA0B434-C48A-4EB2-9FEC-8229B28FC166}"/>
              </a:ext>
            </a:extLst>
          </p:cNvPr>
          <p:cNvSpPr/>
          <p:nvPr/>
        </p:nvSpPr>
        <p:spPr>
          <a:xfrm>
            <a:off x="10287000" y="5956300"/>
            <a:ext cx="1231900" cy="54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49B4D9-A2C8-4146-BD73-97A05B68C38E}"/>
              </a:ext>
            </a:extLst>
          </p:cNvPr>
          <p:cNvSpPr/>
          <p:nvPr/>
        </p:nvSpPr>
        <p:spPr>
          <a:xfrm>
            <a:off x="5486400" y="2781300"/>
            <a:ext cx="1739900" cy="7075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k: Beşgen 16">
            <a:extLst>
              <a:ext uri="{FF2B5EF4-FFF2-40B4-BE49-F238E27FC236}">
                <a16:creationId xmlns:a16="http://schemas.microsoft.com/office/drawing/2014/main" id="{0200E75C-E67F-40D6-9E46-818DF369D342}"/>
              </a:ext>
            </a:extLst>
          </p:cNvPr>
          <p:cNvSpPr/>
          <p:nvPr/>
        </p:nvSpPr>
        <p:spPr>
          <a:xfrm>
            <a:off x="4806463" y="1583156"/>
            <a:ext cx="2232082" cy="1198143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Углубленное изучение </a:t>
            </a:r>
            <a:r>
              <a:rPr lang="ru-RU" sz="2400" dirty="0">
                <a:solidFill>
                  <a:schemeClr val="tx1"/>
                </a:solidFill>
              </a:rPr>
              <a:t>Предмета </a:t>
            </a:r>
            <a:r>
              <a:rPr lang="tr-TR" sz="2400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C3E5559B-DD25-4B8F-837F-C0A9D87A3AEB}"/>
              </a:ext>
            </a:extLst>
          </p:cNvPr>
          <p:cNvGrpSpPr/>
          <p:nvPr/>
        </p:nvGrpSpPr>
        <p:grpSpPr>
          <a:xfrm>
            <a:off x="8701547" y="3645401"/>
            <a:ext cx="1622703" cy="1615851"/>
            <a:chOff x="8701547" y="3645401"/>
            <a:chExt cx="1622703" cy="1615851"/>
          </a:xfrm>
        </p:grpSpPr>
        <p:sp>
          <p:nvSpPr>
            <p:cNvPr id="11" name="Dikdörtgen: Yuvarlatılmış Köşeler 10">
              <a:extLst>
                <a:ext uri="{FF2B5EF4-FFF2-40B4-BE49-F238E27FC236}">
                  <a16:creationId xmlns:a16="http://schemas.microsoft.com/office/drawing/2014/main" id="{FA762046-D66E-4836-BE79-A6E8030D6957}"/>
                </a:ext>
              </a:extLst>
            </p:cNvPr>
            <p:cNvSpPr/>
            <p:nvPr/>
          </p:nvSpPr>
          <p:spPr>
            <a:xfrm>
              <a:off x="9041550" y="3645401"/>
              <a:ext cx="1282700" cy="121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B254D6-572D-4C65-854A-C13FD89CF9E6}"/>
                </a:ext>
              </a:extLst>
            </p:cNvPr>
            <p:cNvSpPr/>
            <p:nvPr/>
          </p:nvSpPr>
          <p:spPr>
            <a:xfrm>
              <a:off x="8701547" y="4172061"/>
              <a:ext cx="1086666" cy="1089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k: Beşgen 17">
            <a:extLst>
              <a:ext uri="{FF2B5EF4-FFF2-40B4-BE49-F238E27FC236}">
                <a16:creationId xmlns:a16="http://schemas.microsoft.com/office/drawing/2014/main" id="{0710AE02-8C0F-4790-B59B-7DB59EA24E0F}"/>
              </a:ext>
            </a:extLst>
          </p:cNvPr>
          <p:cNvSpPr/>
          <p:nvPr/>
        </p:nvSpPr>
        <p:spPr>
          <a:xfrm rot="1850585">
            <a:off x="75394" y="606489"/>
            <a:ext cx="2932044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Модель - это</a:t>
            </a:r>
            <a:endParaRPr lang="en-US" sz="28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41838A7-98F9-47EC-B201-71FDB19D6F5F}"/>
              </a:ext>
            </a:extLst>
          </p:cNvPr>
          <p:cNvSpPr/>
          <p:nvPr/>
        </p:nvSpPr>
        <p:spPr>
          <a:xfrm>
            <a:off x="6768548" y="302253"/>
            <a:ext cx="2032000" cy="707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34F2AE2A-5DAA-4EC5-ADCB-853CFAC73AB2}"/>
              </a:ext>
            </a:extLst>
          </p:cNvPr>
          <p:cNvSpPr/>
          <p:nvPr/>
        </p:nvSpPr>
        <p:spPr>
          <a:xfrm>
            <a:off x="6722658" y="182631"/>
            <a:ext cx="2318891" cy="9488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Компетенция </a:t>
            </a:r>
            <a:r>
              <a:rPr lang="ru-RU" sz="2400" dirty="0">
                <a:solidFill>
                  <a:schemeClr val="tx1"/>
                </a:solidFill>
              </a:rPr>
              <a:t>по Предмету </a:t>
            </a:r>
            <a:r>
              <a:rPr lang="tr-TR" sz="2400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6B092D15-68DD-4724-B8AF-AF1E37B3DF48}"/>
              </a:ext>
            </a:extLst>
          </p:cNvPr>
          <p:cNvGrpSpPr/>
          <p:nvPr/>
        </p:nvGrpSpPr>
        <p:grpSpPr>
          <a:xfrm>
            <a:off x="9465565" y="169171"/>
            <a:ext cx="2406578" cy="5659770"/>
            <a:chOff x="9441136" y="-119562"/>
            <a:chExt cx="2406578" cy="5691879"/>
          </a:xfrm>
        </p:grpSpPr>
        <p:grpSp>
          <p:nvGrpSpPr>
            <p:cNvPr id="6" name="Grup 5">
              <a:extLst>
                <a:ext uri="{FF2B5EF4-FFF2-40B4-BE49-F238E27FC236}">
                  <a16:creationId xmlns:a16="http://schemas.microsoft.com/office/drawing/2014/main" id="{E78FF3E6-30F0-404E-98B1-8B448406B7BA}"/>
                </a:ext>
              </a:extLst>
            </p:cNvPr>
            <p:cNvGrpSpPr/>
            <p:nvPr/>
          </p:nvGrpSpPr>
          <p:grpSpPr>
            <a:xfrm>
              <a:off x="9441136" y="-119562"/>
              <a:ext cx="2406578" cy="5691879"/>
              <a:chOff x="8525348" y="-91654"/>
              <a:chExt cx="2406578" cy="5691879"/>
            </a:xfrm>
          </p:grpSpPr>
          <p:sp>
            <p:nvSpPr>
              <p:cNvPr id="4" name="Yamuk 3">
                <a:extLst>
                  <a:ext uri="{FF2B5EF4-FFF2-40B4-BE49-F238E27FC236}">
                    <a16:creationId xmlns:a16="http://schemas.microsoft.com/office/drawing/2014/main" id="{59A82980-0AEB-4A45-9397-D11CE1AA617E}"/>
                  </a:ext>
                </a:extLst>
              </p:cNvPr>
              <p:cNvSpPr/>
              <p:nvPr/>
            </p:nvSpPr>
            <p:spPr>
              <a:xfrm rot="10800000">
                <a:off x="9092012" y="834887"/>
                <a:ext cx="1309288" cy="4765338"/>
              </a:xfrm>
              <a:prstGeom prst="trapezoid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İkizkenar Üçgen 4">
                <a:extLst>
                  <a:ext uri="{FF2B5EF4-FFF2-40B4-BE49-F238E27FC236}">
                    <a16:creationId xmlns:a16="http://schemas.microsoft.com/office/drawing/2014/main" id="{EC74B1E9-3E7B-4BF5-BBA2-5B1AD8A4B797}"/>
                  </a:ext>
                </a:extLst>
              </p:cNvPr>
              <p:cNvSpPr/>
              <p:nvPr/>
            </p:nvSpPr>
            <p:spPr>
              <a:xfrm>
                <a:off x="8525348" y="-91654"/>
                <a:ext cx="2406578" cy="1331844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Ok: Yukarı 15">
              <a:extLst>
                <a:ext uri="{FF2B5EF4-FFF2-40B4-BE49-F238E27FC236}">
                  <a16:creationId xmlns:a16="http://schemas.microsoft.com/office/drawing/2014/main" id="{8C40E590-BEBD-4B39-9A4B-1E3581B44097}"/>
                </a:ext>
              </a:extLst>
            </p:cNvPr>
            <p:cNvSpPr/>
            <p:nvPr/>
          </p:nvSpPr>
          <p:spPr>
            <a:xfrm>
              <a:off x="10093032" y="45630"/>
              <a:ext cx="1152713" cy="5355651"/>
            </a:xfrm>
            <a:prstGeom prst="up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b"/>
            <a:lstStyle/>
            <a:p>
              <a:pPr algn="ctr"/>
              <a:r>
                <a:rPr lang="ru-RU" sz="2600" dirty="0"/>
                <a:t>Сложность повышается с годами</a:t>
              </a:r>
              <a:endParaRPr lang="en-US" sz="2600" dirty="0"/>
            </a:p>
          </p:txBody>
        </p:sp>
      </p:grpSp>
      <p:sp>
        <p:nvSpPr>
          <p:cNvPr id="15" name="Ok: Beşgen 14">
            <a:extLst>
              <a:ext uri="{FF2B5EF4-FFF2-40B4-BE49-F238E27FC236}">
                <a16:creationId xmlns:a16="http://schemas.microsoft.com/office/drawing/2014/main" id="{03D1234C-48C4-4BB3-AB80-AF6C2BAAD212}"/>
              </a:ext>
            </a:extLst>
          </p:cNvPr>
          <p:cNvSpPr/>
          <p:nvPr/>
        </p:nvSpPr>
        <p:spPr>
          <a:xfrm flipH="1">
            <a:off x="8205054" y="5658870"/>
            <a:ext cx="2451100" cy="842825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Введение </a:t>
            </a:r>
            <a:r>
              <a:rPr lang="ru-RU" sz="2400" dirty="0">
                <a:solidFill>
                  <a:schemeClr val="tx1"/>
                </a:solidFill>
              </a:rPr>
              <a:t>в Предмет</a:t>
            </a:r>
            <a:r>
              <a:rPr lang="tr-TR" sz="2400" dirty="0">
                <a:solidFill>
                  <a:schemeClr val="tx1"/>
                </a:solidFill>
              </a:rPr>
              <a:t> 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47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A1BAE823-EE43-479C-A049-1DD7E9F5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8" y="1801216"/>
            <a:ext cx="3657600" cy="1960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Обучение основанное на компетенциях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İçerik Yer Tutucusu 8" descr="kişi, iç mekan, tablo, adam içeren bir resim&#10;&#10;Yüksek güvenilirlikle oluşturulmuş açıklama">
            <a:extLst>
              <a:ext uri="{FF2B5EF4-FFF2-40B4-BE49-F238E27FC236}">
                <a16:creationId xmlns:a16="http://schemas.microsoft.com/office/drawing/2014/main" id="{4103FCCB-0B65-4DDA-8E22-A2A97B60E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1" y="542336"/>
            <a:ext cx="3953788" cy="2787420"/>
          </a:xfrm>
          <a:prstGeom prst="rect">
            <a:avLst/>
          </a:prstGeom>
        </p:spPr>
      </p:pic>
      <p:pic>
        <p:nvPicPr>
          <p:cNvPr id="12" name="Resim 11" descr="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F95B04AD-01F1-4C29-8656-4E296EE3D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87" y="3474824"/>
            <a:ext cx="3953788" cy="28165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Resim 12" descr="şişe içeren bir resim&#10;&#10;Yüksek güvenilirlikle oluşturulmuş açıklama">
            <a:extLst>
              <a:ext uri="{FF2B5EF4-FFF2-40B4-BE49-F238E27FC236}">
                <a16:creationId xmlns:a16="http://schemas.microsoft.com/office/drawing/2014/main" id="{F81EE121-CB91-4654-8CBB-58C2A6596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72" y="3646988"/>
            <a:ext cx="2585989" cy="104576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Resim 14" descr="kişi, iç mekan, kadın, duvar içeren bir resim&#10;&#10;Çok yüksek güvenilirlikle oluşturulmuş açıklama">
            <a:extLst>
              <a:ext uri="{FF2B5EF4-FFF2-40B4-BE49-F238E27FC236}">
                <a16:creationId xmlns:a16="http://schemas.microsoft.com/office/drawing/2014/main" id="{EC63C0D2-44B1-4E73-87AD-EE00F8443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72" y="549774"/>
            <a:ext cx="2585988" cy="29929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902A6A1-4E17-47A4-9FD2-834007691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71" y="4797022"/>
            <a:ext cx="2585989" cy="149439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Ok: Beşgen 9">
            <a:extLst>
              <a:ext uri="{FF2B5EF4-FFF2-40B4-BE49-F238E27FC236}">
                <a16:creationId xmlns:a16="http://schemas.microsoft.com/office/drawing/2014/main" id="{B1D57728-F483-48F5-BC26-24E985192C52}"/>
              </a:ext>
            </a:extLst>
          </p:cNvPr>
          <p:cNvSpPr/>
          <p:nvPr/>
        </p:nvSpPr>
        <p:spPr>
          <a:xfrm rot="1850585">
            <a:off x="85839" y="790910"/>
            <a:ext cx="2431257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Подход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05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08DC6F91-459E-4194-BFFB-86D1008693E8}"/>
              </a:ext>
            </a:extLst>
          </p:cNvPr>
          <p:cNvSpPr/>
          <p:nvPr/>
        </p:nvSpPr>
        <p:spPr>
          <a:xfrm>
            <a:off x="21268" y="0"/>
            <a:ext cx="356420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: Yuvarlatılmış Köşeler 1">
            <a:extLst>
              <a:ext uri="{FF2B5EF4-FFF2-40B4-BE49-F238E27FC236}">
                <a16:creationId xmlns:a16="http://schemas.microsoft.com/office/drawing/2014/main" id="{7BB8BFBF-E985-49A5-BD08-4CB79293B60B}"/>
              </a:ext>
            </a:extLst>
          </p:cNvPr>
          <p:cNvSpPr/>
          <p:nvPr/>
        </p:nvSpPr>
        <p:spPr>
          <a:xfrm>
            <a:off x="1828800" y="2112334"/>
            <a:ext cx="3651989" cy="20024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ОБРАЗОВАТЕЛЬНАЯ ПРОГРАММА, ОСНОВАННЫЙ НА СОДЕРЖАНИИ </a:t>
            </a:r>
            <a:r>
              <a:rPr lang="en-US" sz="2400" dirty="0"/>
              <a:t>(CONTENT-BASED)</a:t>
            </a:r>
            <a:endParaRPr lang="tr-TR" sz="2400" dirty="0"/>
          </a:p>
        </p:txBody>
      </p:sp>
      <p:sp>
        <p:nvSpPr>
          <p:cNvPr id="3" name="Ok: Aşağı Bükülü 2">
            <a:extLst>
              <a:ext uri="{FF2B5EF4-FFF2-40B4-BE49-F238E27FC236}">
                <a16:creationId xmlns:a16="http://schemas.microsoft.com/office/drawing/2014/main" id="{BEEB3202-CE30-45CF-8FD4-C680C417F267}"/>
              </a:ext>
            </a:extLst>
          </p:cNvPr>
          <p:cNvSpPr/>
          <p:nvPr/>
        </p:nvSpPr>
        <p:spPr>
          <a:xfrm>
            <a:off x="4755688" y="840267"/>
            <a:ext cx="2785730" cy="11695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9B5A2163-B05F-469E-B830-623769129955}"/>
              </a:ext>
            </a:extLst>
          </p:cNvPr>
          <p:cNvSpPr/>
          <p:nvPr/>
        </p:nvSpPr>
        <p:spPr>
          <a:xfrm>
            <a:off x="6374313" y="2078074"/>
            <a:ext cx="3675911" cy="20367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ОБРАЗОВАТЕЛЬНАЯ ПРОГРАММА, ОСНОВАННЫЙ НА КОНЕЧНЫХ РЕЗУЛЬТАТАХ </a:t>
            </a:r>
            <a:r>
              <a:rPr lang="tr-TR" sz="2400" dirty="0"/>
              <a:t>OUTCOME BASED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59B844D-A4B8-4841-B346-920F961610E9}"/>
              </a:ext>
            </a:extLst>
          </p:cNvPr>
          <p:cNvSpPr txBox="1"/>
          <p:nvPr/>
        </p:nvSpPr>
        <p:spPr>
          <a:xfrm>
            <a:off x="486187" y="5765161"/>
            <a:ext cx="12428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Переход от образовательной программы, основанной на содержании,</a:t>
            </a:r>
          </a:p>
          <a:p>
            <a:r>
              <a:rPr lang="ru-RU" sz="2800" b="1" i="1" dirty="0"/>
              <a:t> на образовательную программу, основанную на результатах</a:t>
            </a:r>
            <a:endParaRPr lang="tr-TR" sz="2800" b="1" i="1" dirty="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id="{7C4D9C62-1701-4736-BFDF-B84DBF0093CA}"/>
              </a:ext>
            </a:extLst>
          </p:cNvPr>
          <p:cNvSpPr/>
          <p:nvPr/>
        </p:nvSpPr>
        <p:spPr>
          <a:xfrm>
            <a:off x="3829588" y="131134"/>
            <a:ext cx="4496390" cy="5567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Изменения в программе</a:t>
            </a:r>
            <a:endParaRPr lang="tr-TR" sz="2400" b="1" dirty="0"/>
          </a:p>
        </p:txBody>
      </p:sp>
      <p:sp>
        <p:nvSpPr>
          <p:cNvPr id="8" name="Ok: Beşgen 7">
            <a:extLst>
              <a:ext uri="{FF2B5EF4-FFF2-40B4-BE49-F238E27FC236}">
                <a16:creationId xmlns:a16="http://schemas.microsoft.com/office/drawing/2014/main" id="{15DBC806-818B-4FAB-9DFB-27DCEA3DC1AA}"/>
              </a:ext>
            </a:extLst>
          </p:cNvPr>
          <p:cNvSpPr/>
          <p:nvPr/>
        </p:nvSpPr>
        <p:spPr>
          <a:xfrm rot="1850585">
            <a:off x="472129" y="579693"/>
            <a:ext cx="2431257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Подход</a:t>
            </a:r>
            <a:endParaRPr lang="en-US" sz="2800" dirty="0"/>
          </a:p>
        </p:txBody>
      </p:sp>
      <p:sp>
        <p:nvSpPr>
          <p:cNvPr id="10" name="Dikdörtgen: Yuvarlatılmış Köşeler 1">
            <a:extLst>
              <a:ext uri="{FF2B5EF4-FFF2-40B4-BE49-F238E27FC236}">
                <a16:creationId xmlns:a16="http://schemas.microsoft.com/office/drawing/2014/main" id="{77E0D7B3-E396-4F28-B6A0-3BE286F2EE0A}"/>
              </a:ext>
            </a:extLst>
          </p:cNvPr>
          <p:cNvSpPr/>
          <p:nvPr/>
        </p:nvSpPr>
        <p:spPr>
          <a:xfrm>
            <a:off x="1828800" y="4294986"/>
            <a:ext cx="3651989" cy="134421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ОБРАЗОВАТЕЛЬНАЯ ПРОГРАММА, ОСНОВАННАЯ НА ДИСЦИПЛИНАХ</a:t>
            </a:r>
          </a:p>
        </p:txBody>
      </p:sp>
      <p:sp>
        <p:nvSpPr>
          <p:cNvPr id="11" name="Dikdörtgen: Yuvarlatılmış Köşeler 6">
            <a:extLst>
              <a:ext uri="{FF2B5EF4-FFF2-40B4-BE49-F238E27FC236}">
                <a16:creationId xmlns:a16="http://schemas.microsoft.com/office/drawing/2014/main" id="{894BFAF0-610E-4BAE-8A43-3B17323D046F}"/>
              </a:ext>
            </a:extLst>
          </p:cNvPr>
          <p:cNvSpPr/>
          <p:nvPr/>
        </p:nvSpPr>
        <p:spPr>
          <a:xfrm>
            <a:off x="6374313" y="4281214"/>
            <a:ext cx="3675911" cy="1357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ИНТЕГРИРОВАННАЯ ОБРАЗОВАТЕЛЬНАЯ ПРОГРАММА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6021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5C3849D-D89A-4E27-B97C-C5234C03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971" y="2845827"/>
            <a:ext cx="1044257" cy="3028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324D69D-E7BF-476F-A42A-C7450874F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570" y="1323023"/>
            <a:ext cx="1170210" cy="33724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9064449-C24D-4925-BF8A-EC6095DD0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570" y="2115503"/>
            <a:ext cx="1170210" cy="33724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D7245DA-E2CB-43C3-A024-1015F9B62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330" y="2826703"/>
            <a:ext cx="1170210" cy="33724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785EDBC-1287-415B-905D-2A95ECDD8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650" y="2773652"/>
            <a:ext cx="1170210" cy="337242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753313F-346F-4AAE-9A1D-62DCEF4B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650" y="3566132"/>
            <a:ext cx="1170210" cy="33724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EB99135B-3510-400F-8ACB-822A339A3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410" y="4277332"/>
            <a:ext cx="1170210" cy="337242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B9648899-7D91-4BCE-B4B6-900AD4F32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490" y="3910388"/>
            <a:ext cx="1170210" cy="33724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8005086E-6431-4526-ACCE-B859BD583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574" y="1373023"/>
            <a:ext cx="1170210" cy="337242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44AE9B4B-86BD-4140-9FC0-50BB4DAB1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185" y="1725211"/>
            <a:ext cx="1170210" cy="337242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DD24362D-C99C-4195-9E77-4EF525489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945" y="2436410"/>
            <a:ext cx="1170210" cy="337242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9AD9CCDB-B5AA-4303-8EB4-9A6C3AB5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65" y="2383359"/>
            <a:ext cx="1170210" cy="33724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6390338A-DF5C-4E28-939B-2AAB2F541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65" y="3175839"/>
            <a:ext cx="1170210" cy="337242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B12C35B0-0F1D-408E-B447-F4441FD6B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25" y="3887039"/>
            <a:ext cx="1170210" cy="337242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414573ED-9CB7-4187-AF6F-A68E50FB9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105" y="3520095"/>
            <a:ext cx="1170210" cy="337242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F22418DD-D298-460F-AED0-18B694856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105" y="4312575"/>
            <a:ext cx="1170210" cy="337242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0C124CC4-2031-4CCA-96EB-9D916BA1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011" y="3335456"/>
            <a:ext cx="1044257" cy="302851"/>
          </a:xfrm>
          <a:prstGeom prst="rect">
            <a:avLst/>
          </a:prstGeom>
        </p:spPr>
      </p:pic>
      <p:pic>
        <p:nvPicPr>
          <p:cNvPr id="40" name="Resim 39">
            <a:extLst>
              <a:ext uri="{FF2B5EF4-FFF2-40B4-BE49-F238E27FC236}">
                <a16:creationId xmlns:a16="http://schemas.microsoft.com/office/drawing/2014/main" id="{4AE17757-FCF5-45E3-9CA5-05612A1B2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268" y="3416534"/>
            <a:ext cx="1044257" cy="302851"/>
          </a:xfrm>
          <a:prstGeom prst="rect">
            <a:avLst/>
          </a:prstGeom>
        </p:spPr>
      </p:pic>
      <p:pic>
        <p:nvPicPr>
          <p:cNvPr id="41" name="Resim 40">
            <a:extLst>
              <a:ext uri="{FF2B5EF4-FFF2-40B4-BE49-F238E27FC236}">
                <a16:creationId xmlns:a16="http://schemas.microsoft.com/office/drawing/2014/main" id="{AFFF0387-7EAB-42F2-B7F5-85666404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08" y="3906163"/>
            <a:ext cx="1044257" cy="302851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B6FBB910-7C50-4D2F-932F-F2F252350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073" y="1316173"/>
            <a:ext cx="1044257" cy="302851"/>
          </a:xfrm>
          <a:prstGeom prst="rect">
            <a:avLst/>
          </a:prstGeom>
        </p:spPr>
      </p:pic>
      <p:pic>
        <p:nvPicPr>
          <p:cNvPr id="45" name="Resim 44">
            <a:extLst>
              <a:ext uri="{FF2B5EF4-FFF2-40B4-BE49-F238E27FC236}">
                <a16:creationId xmlns:a16="http://schemas.microsoft.com/office/drawing/2014/main" id="{930518AC-940C-4BA3-888C-ADD094169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05" y="2054611"/>
            <a:ext cx="1170210" cy="337242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id="{15BBEF35-4D77-4483-B865-0CD2BF635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520" y="1664317"/>
            <a:ext cx="1170210" cy="337242"/>
          </a:xfrm>
          <a:prstGeom prst="rect">
            <a:avLst/>
          </a:prstGeom>
        </p:spPr>
      </p:pic>
      <p:pic>
        <p:nvPicPr>
          <p:cNvPr id="47" name="Resim 46">
            <a:extLst>
              <a:ext uri="{FF2B5EF4-FFF2-40B4-BE49-F238E27FC236}">
                <a16:creationId xmlns:a16="http://schemas.microsoft.com/office/drawing/2014/main" id="{4FB3F548-67DD-4978-A9F9-AFAB0428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520" y="2456797"/>
            <a:ext cx="1170210" cy="337242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id="{ED840C46-650C-49D3-8AA4-5024ACF8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09" y="2047761"/>
            <a:ext cx="1044257" cy="302851"/>
          </a:xfrm>
          <a:prstGeom prst="rect">
            <a:avLst/>
          </a:prstGeom>
        </p:spPr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A0D89E8D-3E2D-48FF-A6B0-1CBED48D3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354" y="2889727"/>
            <a:ext cx="1044257" cy="302851"/>
          </a:xfrm>
          <a:prstGeom prst="rect">
            <a:avLst/>
          </a:prstGeom>
        </p:spPr>
      </p:pic>
      <p:pic>
        <p:nvPicPr>
          <p:cNvPr id="60" name="Resim 59">
            <a:extLst>
              <a:ext uri="{FF2B5EF4-FFF2-40B4-BE49-F238E27FC236}">
                <a16:creationId xmlns:a16="http://schemas.microsoft.com/office/drawing/2014/main" id="{9D6FE15A-5F44-4369-994B-9FB39B59E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94" y="3379356"/>
            <a:ext cx="1044257" cy="302851"/>
          </a:xfrm>
          <a:prstGeom prst="rect">
            <a:avLst/>
          </a:prstGeom>
        </p:spPr>
      </p:pic>
      <p:pic>
        <p:nvPicPr>
          <p:cNvPr id="61" name="Resim 60">
            <a:extLst>
              <a:ext uri="{FF2B5EF4-FFF2-40B4-BE49-F238E27FC236}">
                <a16:creationId xmlns:a16="http://schemas.microsoft.com/office/drawing/2014/main" id="{C51CA5C1-52FC-4BE1-BAF4-9170677AF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650" y="3460433"/>
            <a:ext cx="1044257" cy="30285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88F52FE-0A3A-4400-BEEC-4284D89BD532}"/>
              </a:ext>
            </a:extLst>
          </p:cNvPr>
          <p:cNvSpPr/>
          <p:nvPr/>
        </p:nvSpPr>
        <p:spPr>
          <a:xfrm>
            <a:off x="1668780" y="952972"/>
            <a:ext cx="3429207" cy="369684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FF7D5730-EFFA-42C2-999E-EF0015CD3F23}"/>
              </a:ext>
            </a:extLst>
          </p:cNvPr>
          <p:cNvSpPr/>
          <p:nvPr/>
        </p:nvSpPr>
        <p:spPr>
          <a:xfrm>
            <a:off x="5171009" y="953978"/>
            <a:ext cx="3429207" cy="369684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Dikdörtgen 66">
            <a:extLst>
              <a:ext uri="{FF2B5EF4-FFF2-40B4-BE49-F238E27FC236}">
                <a16:creationId xmlns:a16="http://schemas.microsoft.com/office/drawing/2014/main" id="{1FE1874A-BDBD-4281-BE44-F32F04A4BB51}"/>
              </a:ext>
            </a:extLst>
          </p:cNvPr>
          <p:cNvSpPr/>
          <p:nvPr/>
        </p:nvSpPr>
        <p:spPr>
          <a:xfrm>
            <a:off x="8693299" y="953977"/>
            <a:ext cx="3429207" cy="369684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332A9DE-E2F8-4E3F-BF15-4CD40272FD8F}"/>
              </a:ext>
            </a:extLst>
          </p:cNvPr>
          <p:cNvSpPr/>
          <p:nvPr/>
        </p:nvSpPr>
        <p:spPr>
          <a:xfrm>
            <a:off x="1668780" y="757583"/>
            <a:ext cx="3429207" cy="35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ПОЗДНИЙ ЭТАП ОБУЧЕНИЯ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528A8C59-26C1-4F72-ABB7-2468F27DAB91}"/>
              </a:ext>
            </a:extLst>
          </p:cNvPr>
          <p:cNvSpPr/>
          <p:nvPr/>
        </p:nvSpPr>
        <p:spPr>
          <a:xfrm>
            <a:off x="5171008" y="751833"/>
            <a:ext cx="3429207" cy="35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ПРОМЕЖУТОЧ. ЭТАП ОБУЧЕНИЯ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616E7355-1A37-4B36-99F8-85C5325CF5C1}"/>
              </a:ext>
            </a:extLst>
          </p:cNvPr>
          <p:cNvSpPr/>
          <p:nvPr/>
        </p:nvSpPr>
        <p:spPr>
          <a:xfrm>
            <a:off x="8693299" y="744212"/>
            <a:ext cx="3429207" cy="358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РАННИЙ ЭТАП ОБУЧЕНИЯ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rbest Form: Şekil 3">
            <a:extLst>
              <a:ext uri="{FF2B5EF4-FFF2-40B4-BE49-F238E27FC236}">
                <a16:creationId xmlns:a16="http://schemas.microsoft.com/office/drawing/2014/main" id="{5058C53B-6AEC-45E4-8E7B-0E84F568BB48}"/>
              </a:ext>
            </a:extLst>
          </p:cNvPr>
          <p:cNvSpPr/>
          <p:nvPr/>
        </p:nvSpPr>
        <p:spPr>
          <a:xfrm>
            <a:off x="2231453" y="1172355"/>
            <a:ext cx="9839924" cy="3422434"/>
          </a:xfrm>
          <a:custGeom>
            <a:avLst/>
            <a:gdLst>
              <a:gd name="connsiteX0" fmla="*/ 1648673 w 9839924"/>
              <a:gd name="connsiteY0" fmla="*/ 1338932 h 3422434"/>
              <a:gd name="connsiteX1" fmla="*/ 177682 w 9839924"/>
              <a:gd name="connsiteY1" fmla="*/ 1835889 h 3422434"/>
              <a:gd name="connsiteX2" fmla="*/ 157804 w 9839924"/>
              <a:gd name="connsiteY2" fmla="*/ 2163880 h 3422434"/>
              <a:gd name="connsiteX3" fmla="*/ 1370377 w 9839924"/>
              <a:gd name="connsiteY3" fmla="*/ 2521689 h 3422434"/>
              <a:gd name="connsiteX4" fmla="*/ 3179299 w 9839924"/>
              <a:gd name="connsiteY4" fmla="*/ 2720471 h 3422434"/>
              <a:gd name="connsiteX5" fmla="*/ 4928586 w 9839924"/>
              <a:gd name="connsiteY5" fmla="*/ 3078280 h 3422434"/>
              <a:gd name="connsiteX6" fmla="*/ 6926351 w 9839924"/>
              <a:gd name="connsiteY6" fmla="*/ 3386393 h 3422434"/>
              <a:gd name="connsiteX7" fmla="*/ 8397343 w 9839924"/>
              <a:gd name="connsiteY7" fmla="*/ 3396332 h 3422434"/>
              <a:gd name="connsiteX8" fmla="*/ 9699369 w 9839924"/>
              <a:gd name="connsiteY8" fmla="*/ 3207489 h 3422434"/>
              <a:gd name="connsiteX9" fmla="*/ 9818638 w 9839924"/>
              <a:gd name="connsiteY9" fmla="*/ 2730410 h 3422434"/>
              <a:gd name="connsiteX10" fmla="*/ 9828577 w 9839924"/>
              <a:gd name="connsiteY10" fmla="*/ 1885584 h 3422434"/>
              <a:gd name="connsiteX11" fmla="*/ 9788821 w 9839924"/>
              <a:gd name="connsiteY11" fmla="*/ 494106 h 3422434"/>
              <a:gd name="connsiteX12" fmla="*/ 9719247 w 9839924"/>
              <a:gd name="connsiteY12" fmla="*/ 76663 h 3422434"/>
              <a:gd name="connsiteX13" fmla="*/ 9252108 w 9839924"/>
              <a:gd name="connsiteY13" fmla="*/ 7089 h 3422434"/>
              <a:gd name="connsiteX14" fmla="*/ 6926351 w 9839924"/>
              <a:gd name="connsiteY14" fmla="*/ 7089 h 3422434"/>
              <a:gd name="connsiteX15" fmla="*/ 5236699 w 9839924"/>
              <a:gd name="connsiteY15" fmla="*/ 26967 h 3422434"/>
              <a:gd name="connsiteX16" fmla="*/ 3735890 w 9839924"/>
              <a:gd name="connsiteY16" fmla="*/ 295323 h 3422434"/>
              <a:gd name="connsiteX17" fmla="*/ 2871186 w 9839924"/>
              <a:gd name="connsiteY17" fmla="*/ 563680 h 3422434"/>
              <a:gd name="connsiteX18" fmla="*/ 1648673 w 9839924"/>
              <a:gd name="connsiteY18" fmla="*/ 1338932 h 342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924" h="3422434">
                <a:moveTo>
                  <a:pt x="1648673" y="1338932"/>
                </a:moveTo>
                <a:cubicBezTo>
                  <a:pt x="1199756" y="1550967"/>
                  <a:pt x="426160" y="1698398"/>
                  <a:pt x="177682" y="1835889"/>
                </a:cubicBezTo>
                <a:cubicBezTo>
                  <a:pt x="-70796" y="1973380"/>
                  <a:pt x="-40978" y="2049580"/>
                  <a:pt x="157804" y="2163880"/>
                </a:cubicBezTo>
                <a:cubicBezTo>
                  <a:pt x="356586" y="2278180"/>
                  <a:pt x="866795" y="2428924"/>
                  <a:pt x="1370377" y="2521689"/>
                </a:cubicBezTo>
                <a:cubicBezTo>
                  <a:pt x="1873959" y="2614454"/>
                  <a:pt x="2586264" y="2627706"/>
                  <a:pt x="3179299" y="2720471"/>
                </a:cubicBezTo>
                <a:cubicBezTo>
                  <a:pt x="3772334" y="2813236"/>
                  <a:pt x="4304077" y="2967293"/>
                  <a:pt x="4928586" y="3078280"/>
                </a:cubicBezTo>
                <a:cubicBezTo>
                  <a:pt x="5553095" y="3189267"/>
                  <a:pt x="6348225" y="3333384"/>
                  <a:pt x="6926351" y="3386393"/>
                </a:cubicBezTo>
                <a:cubicBezTo>
                  <a:pt x="7504477" y="3439402"/>
                  <a:pt x="7935173" y="3426149"/>
                  <a:pt x="8397343" y="3396332"/>
                </a:cubicBezTo>
                <a:cubicBezTo>
                  <a:pt x="8859513" y="3366515"/>
                  <a:pt x="9462487" y="3318476"/>
                  <a:pt x="9699369" y="3207489"/>
                </a:cubicBezTo>
                <a:cubicBezTo>
                  <a:pt x="9936251" y="3096502"/>
                  <a:pt x="9797103" y="2950728"/>
                  <a:pt x="9818638" y="2730410"/>
                </a:cubicBezTo>
                <a:cubicBezTo>
                  <a:pt x="9840173" y="2510093"/>
                  <a:pt x="9833547" y="2258301"/>
                  <a:pt x="9828577" y="1885584"/>
                </a:cubicBezTo>
                <a:cubicBezTo>
                  <a:pt x="9823608" y="1512867"/>
                  <a:pt x="9807043" y="795593"/>
                  <a:pt x="9788821" y="494106"/>
                </a:cubicBezTo>
                <a:cubicBezTo>
                  <a:pt x="9770599" y="192619"/>
                  <a:pt x="9808699" y="157832"/>
                  <a:pt x="9719247" y="76663"/>
                </a:cubicBezTo>
                <a:cubicBezTo>
                  <a:pt x="9629795" y="-4506"/>
                  <a:pt x="9717591" y="18685"/>
                  <a:pt x="9252108" y="7089"/>
                </a:cubicBezTo>
                <a:cubicBezTo>
                  <a:pt x="8786625" y="-4507"/>
                  <a:pt x="6926351" y="7089"/>
                  <a:pt x="6926351" y="7089"/>
                </a:cubicBezTo>
                <a:cubicBezTo>
                  <a:pt x="6257116" y="10402"/>
                  <a:pt x="5768442" y="-21072"/>
                  <a:pt x="5236699" y="26967"/>
                </a:cubicBezTo>
                <a:cubicBezTo>
                  <a:pt x="4704956" y="75006"/>
                  <a:pt x="4130142" y="205871"/>
                  <a:pt x="3735890" y="295323"/>
                </a:cubicBezTo>
                <a:cubicBezTo>
                  <a:pt x="3341638" y="384775"/>
                  <a:pt x="3215742" y="389745"/>
                  <a:pt x="2871186" y="563680"/>
                </a:cubicBezTo>
                <a:cubicBezTo>
                  <a:pt x="2526630" y="737615"/>
                  <a:pt x="2097590" y="1126897"/>
                  <a:pt x="1648673" y="1338932"/>
                </a:cubicBezTo>
                <a:close/>
              </a:path>
            </a:pathLst>
          </a:custGeom>
          <a:solidFill>
            <a:srgbClr val="BFBFB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34AA882-EA69-41A5-8889-7DFE92D52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022" y="3032433"/>
            <a:ext cx="1042988" cy="320288"/>
          </a:xfrm>
          <a:prstGeom prst="rect">
            <a:avLst/>
          </a:prstGeom>
        </p:spPr>
      </p:pic>
      <p:sp>
        <p:nvSpPr>
          <p:cNvPr id="12" name="Konuşma Balonu: Köşeleri Yuvarlanmış Dikdörtgen 11">
            <a:extLst>
              <a:ext uri="{FF2B5EF4-FFF2-40B4-BE49-F238E27FC236}">
                <a16:creationId xmlns:a16="http://schemas.microsoft.com/office/drawing/2014/main" id="{BE60D583-3024-4449-B944-9B6D791A9EFB}"/>
              </a:ext>
            </a:extLst>
          </p:cNvPr>
          <p:cNvSpPr/>
          <p:nvPr/>
        </p:nvSpPr>
        <p:spPr>
          <a:xfrm>
            <a:off x="377687" y="1335970"/>
            <a:ext cx="1853765" cy="1282331"/>
          </a:xfrm>
          <a:prstGeom prst="wedgeRoundRectCallout">
            <a:avLst>
              <a:gd name="adj1" fmla="val 63220"/>
              <a:gd name="adj2" fmla="val 9437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Один конечный результат обучения программы</a:t>
            </a:r>
            <a:endParaRPr lang="tr-TR" dirty="0"/>
          </a:p>
        </p:txBody>
      </p:sp>
      <p:sp>
        <p:nvSpPr>
          <p:cNvPr id="8" name="Sağ Ayraç 7">
            <a:extLst>
              <a:ext uri="{FF2B5EF4-FFF2-40B4-BE49-F238E27FC236}">
                <a16:creationId xmlns:a16="http://schemas.microsoft.com/office/drawing/2014/main" id="{E1554677-A2B5-4354-84BE-51921CA69C21}"/>
              </a:ext>
            </a:extLst>
          </p:cNvPr>
          <p:cNvSpPr/>
          <p:nvPr/>
        </p:nvSpPr>
        <p:spPr>
          <a:xfrm rot="5400000">
            <a:off x="6552036" y="-275858"/>
            <a:ext cx="1179519" cy="9859159"/>
          </a:xfrm>
          <a:prstGeom prst="rightBrace">
            <a:avLst>
              <a:gd name="adj1" fmla="val 34474"/>
              <a:gd name="adj2" fmla="val 48454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883B6DD-9C90-40E4-81DC-FEE99FF191E5}"/>
              </a:ext>
            </a:extLst>
          </p:cNvPr>
          <p:cNvSpPr txBox="1"/>
          <p:nvPr/>
        </p:nvSpPr>
        <p:spPr>
          <a:xfrm>
            <a:off x="1858766" y="5473005"/>
            <a:ext cx="8321715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Интеграция </a:t>
            </a:r>
            <a:r>
              <a:rPr lang="ru-RU" sz="2800" i="1" dirty="0"/>
              <a:t>тем в виде </a:t>
            </a:r>
            <a:r>
              <a:rPr lang="ru-RU" sz="2800" b="1" i="1" dirty="0"/>
              <a:t>«Концептуальной карты»</a:t>
            </a:r>
          </a:p>
          <a:p>
            <a:pPr algn="ctr"/>
            <a:r>
              <a:rPr lang="ru-RU" sz="2800" i="1" dirty="0"/>
              <a:t>для «Конечных результатов Программы»</a:t>
            </a:r>
            <a:endParaRPr lang="tr-TR" sz="2800" i="1" dirty="0"/>
          </a:p>
          <a:p>
            <a:endParaRPr lang="tr-TR" sz="2800" i="1" dirty="0"/>
          </a:p>
        </p:txBody>
      </p:sp>
      <p:sp>
        <p:nvSpPr>
          <p:cNvPr id="51" name="Dikdörtgen: Yuvarlatılmış Köşeler 50">
            <a:extLst>
              <a:ext uri="{FF2B5EF4-FFF2-40B4-BE49-F238E27FC236}">
                <a16:creationId xmlns:a16="http://schemas.microsoft.com/office/drawing/2014/main" id="{8BC2B84A-5AF9-480B-B56D-0A1B965B1D69}"/>
              </a:ext>
            </a:extLst>
          </p:cNvPr>
          <p:cNvSpPr/>
          <p:nvPr/>
        </p:nvSpPr>
        <p:spPr>
          <a:xfrm>
            <a:off x="1915124" y="166051"/>
            <a:ext cx="10045736" cy="3758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Концепция обучения, основанного на конечных результатах обучения</a:t>
            </a:r>
            <a:endParaRPr lang="tr-TR" sz="2400" b="1" dirty="0"/>
          </a:p>
        </p:txBody>
      </p:sp>
      <p:sp>
        <p:nvSpPr>
          <p:cNvPr id="13" name="Dikdörtgen: Yuvarlatılmış Köşeler 12">
            <a:extLst>
              <a:ext uri="{FF2B5EF4-FFF2-40B4-BE49-F238E27FC236}">
                <a16:creationId xmlns:a16="http://schemas.microsoft.com/office/drawing/2014/main" id="{821EE2E3-B52B-4C47-92B1-4622A90782FF}"/>
              </a:ext>
            </a:extLst>
          </p:cNvPr>
          <p:cNvSpPr/>
          <p:nvPr/>
        </p:nvSpPr>
        <p:spPr>
          <a:xfrm>
            <a:off x="10374721" y="1342644"/>
            <a:ext cx="1170210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Анатомия сердца</a:t>
            </a:r>
            <a:endParaRPr lang="tr-TR" sz="1400" dirty="0"/>
          </a:p>
        </p:txBody>
      </p:sp>
      <p:sp>
        <p:nvSpPr>
          <p:cNvPr id="52" name="Dikdörtgen: Yuvarlatılmış Köşeler 51">
            <a:extLst>
              <a:ext uri="{FF2B5EF4-FFF2-40B4-BE49-F238E27FC236}">
                <a16:creationId xmlns:a16="http://schemas.microsoft.com/office/drawing/2014/main" id="{69B018DD-0C7E-4D9A-A921-6AC4D286883F}"/>
              </a:ext>
            </a:extLst>
          </p:cNvPr>
          <p:cNvSpPr/>
          <p:nvPr/>
        </p:nvSpPr>
        <p:spPr>
          <a:xfrm>
            <a:off x="8850458" y="2223232"/>
            <a:ext cx="1255444" cy="464523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Анатомия сосудов сердца</a:t>
            </a:r>
            <a:endParaRPr lang="tr-TR" sz="1400" dirty="0"/>
          </a:p>
        </p:txBody>
      </p:sp>
      <p:sp>
        <p:nvSpPr>
          <p:cNvPr id="55" name="Dikdörtgen: Yuvarlatılmış Köşeler 54">
            <a:extLst>
              <a:ext uri="{FF2B5EF4-FFF2-40B4-BE49-F238E27FC236}">
                <a16:creationId xmlns:a16="http://schemas.microsoft.com/office/drawing/2014/main" id="{D1A0EAAD-E27D-4F30-98DD-0C68599525DC}"/>
              </a:ext>
            </a:extLst>
          </p:cNvPr>
          <p:cNvSpPr/>
          <p:nvPr/>
        </p:nvSpPr>
        <p:spPr>
          <a:xfrm>
            <a:off x="7199574" y="1329994"/>
            <a:ext cx="1170210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Коронарная перфузия</a:t>
            </a:r>
            <a:endParaRPr lang="tr-TR" sz="1400" dirty="0"/>
          </a:p>
        </p:txBody>
      </p:sp>
      <p:sp>
        <p:nvSpPr>
          <p:cNvPr id="56" name="Dikdörtgen: Yuvarlatılmış Köşeler 55">
            <a:extLst>
              <a:ext uri="{FF2B5EF4-FFF2-40B4-BE49-F238E27FC236}">
                <a16:creationId xmlns:a16="http://schemas.microsoft.com/office/drawing/2014/main" id="{E4F09782-B3F4-4724-ADAE-5926808660C6}"/>
              </a:ext>
            </a:extLst>
          </p:cNvPr>
          <p:cNvSpPr/>
          <p:nvPr/>
        </p:nvSpPr>
        <p:spPr>
          <a:xfrm>
            <a:off x="10763937" y="2606855"/>
            <a:ext cx="1170210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Гистология миокарда</a:t>
            </a:r>
            <a:endParaRPr lang="tr-TR" sz="1400" dirty="0"/>
          </a:p>
        </p:txBody>
      </p:sp>
      <p:sp>
        <p:nvSpPr>
          <p:cNvPr id="57" name="Dikdörtgen: Yuvarlatılmış Köşeler 56">
            <a:extLst>
              <a:ext uri="{FF2B5EF4-FFF2-40B4-BE49-F238E27FC236}">
                <a16:creationId xmlns:a16="http://schemas.microsoft.com/office/drawing/2014/main" id="{7753AEA0-916D-418B-BF70-A83F579753A9}"/>
              </a:ext>
            </a:extLst>
          </p:cNvPr>
          <p:cNvSpPr/>
          <p:nvPr/>
        </p:nvSpPr>
        <p:spPr>
          <a:xfrm>
            <a:off x="8497348" y="1659942"/>
            <a:ext cx="1170210" cy="451363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Электрофизиология сердца</a:t>
            </a:r>
            <a:endParaRPr lang="tr-TR" sz="1400" dirty="0"/>
          </a:p>
        </p:txBody>
      </p:sp>
      <p:sp>
        <p:nvSpPr>
          <p:cNvPr id="58" name="Dikdörtgen: Yuvarlatılmış Köşeler 57">
            <a:extLst>
              <a:ext uri="{FF2B5EF4-FFF2-40B4-BE49-F238E27FC236}">
                <a16:creationId xmlns:a16="http://schemas.microsoft.com/office/drawing/2014/main" id="{EAE365AD-22D4-45FB-9690-86AB013D4983}"/>
              </a:ext>
            </a:extLst>
          </p:cNvPr>
          <p:cNvSpPr/>
          <p:nvPr/>
        </p:nvSpPr>
        <p:spPr>
          <a:xfrm>
            <a:off x="5877259" y="1939499"/>
            <a:ext cx="1170210" cy="375849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</a:pPr>
            <a:r>
              <a:rPr lang="ru-RU" sz="1400" dirty="0"/>
              <a:t>Интерпретация ЭКГ</a:t>
            </a:r>
            <a:endParaRPr lang="tr-TR" sz="1400" dirty="0"/>
          </a:p>
        </p:txBody>
      </p:sp>
      <p:sp>
        <p:nvSpPr>
          <p:cNvPr id="59" name="Dikdörtgen: Yuvarlatılmış Köşeler 58">
            <a:extLst>
              <a:ext uri="{FF2B5EF4-FFF2-40B4-BE49-F238E27FC236}">
                <a16:creationId xmlns:a16="http://schemas.microsoft.com/office/drawing/2014/main" id="{8CE7F3E4-D057-4691-93CB-2D0B99537B6F}"/>
              </a:ext>
            </a:extLst>
          </p:cNvPr>
          <p:cNvSpPr/>
          <p:nvPr/>
        </p:nvSpPr>
        <p:spPr>
          <a:xfrm>
            <a:off x="9439370" y="2707540"/>
            <a:ext cx="1225469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Треугольник </a:t>
            </a:r>
            <a:r>
              <a:rPr lang="ru-RU" sz="1400" dirty="0" err="1"/>
              <a:t>Эйнтхловена</a:t>
            </a:r>
            <a:endParaRPr lang="tr-TR" sz="1400" dirty="0"/>
          </a:p>
        </p:txBody>
      </p:sp>
      <p:sp>
        <p:nvSpPr>
          <p:cNvPr id="62" name="Dikdörtgen: Yuvarlatılmış Köşeler 61">
            <a:extLst>
              <a:ext uri="{FF2B5EF4-FFF2-40B4-BE49-F238E27FC236}">
                <a16:creationId xmlns:a16="http://schemas.microsoft.com/office/drawing/2014/main" id="{0F2838F5-F789-44A8-84DA-751D060336D3}"/>
              </a:ext>
            </a:extLst>
          </p:cNvPr>
          <p:cNvSpPr/>
          <p:nvPr/>
        </p:nvSpPr>
        <p:spPr>
          <a:xfrm>
            <a:off x="8864095" y="3110894"/>
            <a:ext cx="1170210" cy="349497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Повреждение клетки</a:t>
            </a:r>
            <a:endParaRPr lang="tr-TR" sz="1400" dirty="0"/>
          </a:p>
        </p:txBody>
      </p:sp>
      <p:sp>
        <p:nvSpPr>
          <p:cNvPr id="63" name="Dikdörtgen: Yuvarlatılmış Köşeler 62">
            <a:extLst>
              <a:ext uri="{FF2B5EF4-FFF2-40B4-BE49-F238E27FC236}">
                <a16:creationId xmlns:a16="http://schemas.microsoft.com/office/drawing/2014/main" id="{554B3825-04AE-4D91-B18F-1DFBF47553E2}"/>
              </a:ext>
            </a:extLst>
          </p:cNvPr>
          <p:cNvSpPr/>
          <p:nvPr/>
        </p:nvSpPr>
        <p:spPr>
          <a:xfrm>
            <a:off x="8628213" y="3511098"/>
            <a:ext cx="1170210" cy="313586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200" dirty="0"/>
              <a:t>Атеросклероз</a:t>
            </a:r>
            <a:endParaRPr lang="tr-TR" sz="1200" dirty="0"/>
          </a:p>
        </p:txBody>
      </p:sp>
      <p:sp>
        <p:nvSpPr>
          <p:cNvPr id="65" name="Dikdörtgen: Yuvarlatılmış Köşeler 64">
            <a:extLst>
              <a:ext uri="{FF2B5EF4-FFF2-40B4-BE49-F238E27FC236}">
                <a16:creationId xmlns:a16="http://schemas.microsoft.com/office/drawing/2014/main" id="{76E81774-AB2C-469D-A95F-5BF7600C8FEE}"/>
              </a:ext>
            </a:extLst>
          </p:cNvPr>
          <p:cNvSpPr/>
          <p:nvPr/>
        </p:nvSpPr>
        <p:spPr>
          <a:xfrm>
            <a:off x="10790649" y="3368544"/>
            <a:ext cx="1170210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Гистология артерий</a:t>
            </a:r>
            <a:endParaRPr lang="tr-TR" sz="1400" dirty="0"/>
          </a:p>
        </p:txBody>
      </p:sp>
      <p:sp>
        <p:nvSpPr>
          <p:cNvPr id="70" name="Dikdörtgen: Yuvarlatılmış Köşeler 69">
            <a:extLst>
              <a:ext uri="{FF2B5EF4-FFF2-40B4-BE49-F238E27FC236}">
                <a16:creationId xmlns:a16="http://schemas.microsoft.com/office/drawing/2014/main" id="{CFD66690-143B-44D9-8F34-AD74A387D807}"/>
              </a:ext>
            </a:extLst>
          </p:cNvPr>
          <p:cNvSpPr/>
          <p:nvPr/>
        </p:nvSpPr>
        <p:spPr>
          <a:xfrm>
            <a:off x="10503399" y="3823854"/>
            <a:ext cx="1170210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Гистология вен</a:t>
            </a:r>
            <a:endParaRPr lang="tr-TR" sz="1400" dirty="0"/>
          </a:p>
        </p:txBody>
      </p:sp>
      <p:sp>
        <p:nvSpPr>
          <p:cNvPr id="71" name="Dikdörtgen: Yuvarlatılmış Köşeler 70">
            <a:extLst>
              <a:ext uri="{FF2B5EF4-FFF2-40B4-BE49-F238E27FC236}">
                <a16:creationId xmlns:a16="http://schemas.microsoft.com/office/drawing/2014/main" id="{4A4D2468-597E-4264-93D5-1FCACE1A5E0D}"/>
              </a:ext>
            </a:extLst>
          </p:cNvPr>
          <p:cNvSpPr/>
          <p:nvPr/>
        </p:nvSpPr>
        <p:spPr>
          <a:xfrm>
            <a:off x="8935692" y="1221773"/>
            <a:ext cx="1170210" cy="343769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Проведение ЭКГ</a:t>
            </a:r>
            <a:endParaRPr lang="tr-TR" sz="1400" dirty="0"/>
          </a:p>
        </p:txBody>
      </p:sp>
      <p:sp>
        <p:nvSpPr>
          <p:cNvPr id="72" name="Dikdörtgen: Yuvarlatılmış Köşeler 71">
            <a:extLst>
              <a:ext uri="{FF2B5EF4-FFF2-40B4-BE49-F238E27FC236}">
                <a16:creationId xmlns:a16="http://schemas.microsoft.com/office/drawing/2014/main" id="{D10622CD-63BE-4656-9E9F-82A906F6431B}"/>
              </a:ext>
            </a:extLst>
          </p:cNvPr>
          <p:cNvSpPr/>
          <p:nvPr/>
        </p:nvSpPr>
        <p:spPr>
          <a:xfrm>
            <a:off x="4533363" y="3399478"/>
            <a:ext cx="1486261" cy="313980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300" dirty="0"/>
              <a:t>Использование </a:t>
            </a:r>
            <a:r>
              <a:rPr lang="ru-RU" sz="1300" dirty="0" err="1"/>
              <a:t>дефибриллатора</a:t>
            </a:r>
            <a:endParaRPr lang="tr-TR" sz="1300" dirty="0"/>
          </a:p>
        </p:txBody>
      </p:sp>
      <p:sp>
        <p:nvSpPr>
          <p:cNvPr id="73" name="Dikdörtgen: Yuvarlatılmış Köşeler 72">
            <a:extLst>
              <a:ext uri="{FF2B5EF4-FFF2-40B4-BE49-F238E27FC236}">
                <a16:creationId xmlns:a16="http://schemas.microsoft.com/office/drawing/2014/main" id="{ACCDD725-71A2-41B4-9549-CB046EC7CB37}"/>
              </a:ext>
            </a:extLst>
          </p:cNvPr>
          <p:cNvSpPr/>
          <p:nvPr/>
        </p:nvSpPr>
        <p:spPr>
          <a:xfrm>
            <a:off x="10427353" y="2001559"/>
            <a:ext cx="1170210" cy="37584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Топография сердца</a:t>
            </a:r>
            <a:endParaRPr lang="tr-TR" sz="1400" dirty="0"/>
          </a:p>
        </p:txBody>
      </p:sp>
      <p:sp>
        <p:nvSpPr>
          <p:cNvPr id="76" name="Dikdörtgen: Yuvarlatılmış Köşeler 75">
            <a:extLst>
              <a:ext uri="{FF2B5EF4-FFF2-40B4-BE49-F238E27FC236}">
                <a16:creationId xmlns:a16="http://schemas.microsoft.com/office/drawing/2014/main" id="{88F04D72-0B5F-4BB8-B283-7A1A278B4E0C}"/>
              </a:ext>
            </a:extLst>
          </p:cNvPr>
          <p:cNvSpPr/>
          <p:nvPr/>
        </p:nvSpPr>
        <p:spPr>
          <a:xfrm>
            <a:off x="8585536" y="4207542"/>
            <a:ext cx="1170210" cy="328495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 err="1"/>
              <a:t>Вазодилятация</a:t>
            </a:r>
            <a:endParaRPr lang="tr-TR" sz="1400" dirty="0"/>
          </a:p>
        </p:txBody>
      </p:sp>
      <p:sp>
        <p:nvSpPr>
          <p:cNvPr id="77" name="Dikdörtgen: Yuvarlatılmış Köşeler 76">
            <a:extLst>
              <a:ext uri="{FF2B5EF4-FFF2-40B4-BE49-F238E27FC236}">
                <a16:creationId xmlns:a16="http://schemas.microsoft.com/office/drawing/2014/main" id="{FF6F2637-0E24-4114-A4D1-088D5D2823CC}"/>
              </a:ext>
            </a:extLst>
          </p:cNvPr>
          <p:cNvSpPr/>
          <p:nvPr/>
        </p:nvSpPr>
        <p:spPr>
          <a:xfrm>
            <a:off x="7931978" y="3850725"/>
            <a:ext cx="1170210" cy="328495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Ишемия миокарда</a:t>
            </a:r>
            <a:endParaRPr lang="tr-TR" sz="1400" dirty="0"/>
          </a:p>
        </p:txBody>
      </p:sp>
      <p:sp>
        <p:nvSpPr>
          <p:cNvPr id="78" name="Dikdörtgen: Yuvarlatılmış Köşeler 77">
            <a:extLst>
              <a:ext uri="{FF2B5EF4-FFF2-40B4-BE49-F238E27FC236}">
                <a16:creationId xmlns:a16="http://schemas.microsoft.com/office/drawing/2014/main" id="{6E4B8036-CE93-4C14-9EB9-4C319EB664A8}"/>
              </a:ext>
            </a:extLst>
          </p:cNvPr>
          <p:cNvSpPr/>
          <p:nvPr/>
        </p:nvSpPr>
        <p:spPr>
          <a:xfrm>
            <a:off x="7580735" y="2345603"/>
            <a:ext cx="1170210" cy="33219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Аритмия</a:t>
            </a:r>
            <a:endParaRPr lang="tr-TR" sz="1400" dirty="0"/>
          </a:p>
        </p:txBody>
      </p:sp>
      <p:sp>
        <p:nvSpPr>
          <p:cNvPr id="80" name="Dikdörtgen: Yuvarlatılmış Köşeler 79">
            <a:extLst>
              <a:ext uri="{FF2B5EF4-FFF2-40B4-BE49-F238E27FC236}">
                <a16:creationId xmlns:a16="http://schemas.microsoft.com/office/drawing/2014/main" id="{E5331DD4-1A58-4BD5-8962-955CF5CEBD1C}"/>
              </a:ext>
            </a:extLst>
          </p:cNvPr>
          <p:cNvSpPr/>
          <p:nvPr/>
        </p:nvSpPr>
        <p:spPr>
          <a:xfrm>
            <a:off x="7369853" y="1945206"/>
            <a:ext cx="1170210" cy="33219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Ишемия</a:t>
            </a:r>
            <a:endParaRPr lang="tr-TR" sz="1400" dirty="0"/>
          </a:p>
        </p:txBody>
      </p:sp>
      <p:sp>
        <p:nvSpPr>
          <p:cNvPr id="81" name="Dikdörtgen: Yuvarlatılmış Köşeler 80">
            <a:extLst>
              <a:ext uri="{FF2B5EF4-FFF2-40B4-BE49-F238E27FC236}">
                <a16:creationId xmlns:a16="http://schemas.microsoft.com/office/drawing/2014/main" id="{CCD381B5-A73E-49E8-B43C-8B7FAB935554}"/>
              </a:ext>
            </a:extLst>
          </p:cNvPr>
          <p:cNvSpPr/>
          <p:nvPr/>
        </p:nvSpPr>
        <p:spPr>
          <a:xfrm>
            <a:off x="9886410" y="4247630"/>
            <a:ext cx="1170210" cy="328495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 err="1"/>
              <a:t>Вазоконстрикция</a:t>
            </a:r>
            <a:endParaRPr lang="tr-TR" sz="1400" dirty="0"/>
          </a:p>
        </p:txBody>
      </p:sp>
      <p:sp>
        <p:nvSpPr>
          <p:cNvPr id="82" name="Dikdörtgen: Yuvarlatılmış Köşeler 81">
            <a:extLst>
              <a:ext uri="{FF2B5EF4-FFF2-40B4-BE49-F238E27FC236}">
                <a16:creationId xmlns:a16="http://schemas.microsoft.com/office/drawing/2014/main" id="{495A3550-B4C7-4385-8C0E-60CD38396194}"/>
              </a:ext>
            </a:extLst>
          </p:cNvPr>
          <p:cNvSpPr/>
          <p:nvPr/>
        </p:nvSpPr>
        <p:spPr>
          <a:xfrm>
            <a:off x="5445182" y="2416952"/>
            <a:ext cx="1492810" cy="33219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 err="1"/>
              <a:t>Вазодилятаторы</a:t>
            </a:r>
            <a:endParaRPr lang="tr-TR" sz="1400" dirty="0"/>
          </a:p>
        </p:txBody>
      </p:sp>
      <p:sp>
        <p:nvSpPr>
          <p:cNvPr id="83" name="Dikdörtgen: Yuvarlatılmış Köşeler 82">
            <a:extLst>
              <a:ext uri="{FF2B5EF4-FFF2-40B4-BE49-F238E27FC236}">
                <a16:creationId xmlns:a16="http://schemas.microsoft.com/office/drawing/2014/main" id="{A7C91213-F883-4C5A-B8DB-A5FC8E9283AB}"/>
              </a:ext>
            </a:extLst>
          </p:cNvPr>
          <p:cNvSpPr/>
          <p:nvPr/>
        </p:nvSpPr>
        <p:spPr>
          <a:xfrm>
            <a:off x="5437069" y="1583021"/>
            <a:ext cx="1170210" cy="332199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Инфаркт</a:t>
            </a:r>
            <a:endParaRPr lang="tr-TR" sz="1400" dirty="0"/>
          </a:p>
        </p:txBody>
      </p:sp>
      <p:sp>
        <p:nvSpPr>
          <p:cNvPr id="84" name="Dikdörtgen: Yuvarlatılmış Köşeler 83">
            <a:extLst>
              <a:ext uri="{FF2B5EF4-FFF2-40B4-BE49-F238E27FC236}">
                <a16:creationId xmlns:a16="http://schemas.microsoft.com/office/drawing/2014/main" id="{67326E01-4CFE-4CFA-8209-133B5E71E05F}"/>
              </a:ext>
            </a:extLst>
          </p:cNvPr>
          <p:cNvSpPr/>
          <p:nvPr/>
        </p:nvSpPr>
        <p:spPr>
          <a:xfrm>
            <a:off x="7400446" y="3306549"/>
            <a:ext cx="1170210" cy="412836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100" dirty="0"/>
              <a:t>Интерпретация  сердечных ферментов</a:t>
            </a:r>
            <a:endParaRPr lang="tr-TR" sz="1100" dirty="0"/>
          </a:p>
        </p:txBody>
      </p:sp>
      <p:sp>
        <p:nvSpPr>
          <p:cNvPr id="85" name="Dikdörtgen: Yuvarlatılmış Köşeler 84">
            <a:extLst>
              <a:ext uri="{FF2B5EF4-FFF2-40B4-BE49-F238E27FC236}">
                <a16:creationId xmlns:a16="http://schemas.microsoft.com/office/drawing/2014/main" id="{E2664C28-1A53-4EE4-A80B-4B8070944EE0}"/>
              </a:ext>
            </a:extLst>
          </p:cNvPr>
          <p:cNvSpPr/>
          <p:nvPr/>
        </p:nvSpPr>
        <p:spPr>
          <a:xfrm>
            <a:off x="6974666" y="2798980"/>
            <a:ext cx="1253194" cy="440254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Поведение в приемном покое</a:t>
            </a:r>
            <a:endParaRPr lang="tr-TR" sz="1400" dirty="0"/>
          </a:p>
        </p:txBody>
      </p:sp>
      <p:sp>
        <p:nvSpPr>
          <p:cNvPr id="86" name="Dikdörtgen: Yuvarlatılmış Köşeler 85">
            <a:extLst>
              <a:ext uri="{FF2B5EF4-FFF2-40B4-BE49-F238E27FC236}">
                <a16:creationId xmlns:a16="http://schemas.microsoft.com/office/drawing/2014/main" id="{0199EB83-DC11-4183-A8FF-6EDE3AD4DC78}"/>
              </a:ext>
            </a:extLst>
          </p:cNvPr>
          <p:cNvSpPr/>
          <p:nvPr/>
        </p:nvSpPr>
        <p:spPr>
          <a:xfrm>
            <a:off x="6098559" y="3344947"/>
            <a:ext cx="1170210" cy="343769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Интубация</a:t>
            </a:r>
            <a:endParaRPr lang="tr-TR" sz="1400" dirty="0"/>
          </a:p>
        </p:txBody>
      </p:sp>
      <p:sp>
        <p:nvSpPr>
          <p:cNvPr id="87" name="Dikdörtgen: Yuvarlatılmış Köşeler 86">
            <a:extLst>
              <a:ext uri="{FF2B5EF4-FFF2-40B4-BE49-F238E27FC236}">
                <a16:creationId xmlns:a16="http://schemas.microsoft.com/office/drawing/2014/main" id="{B766476B-1DF2-40AD-BEF9-6943A3018948}"/>
              </a:ext>
            </a:extLst>
          </p:cNvPr>
          <p:cNvSpPr/>
          <p:nvPr/>
        </p:nvSpPr>
        <p:spPr>
          <a:xfrm>
            <a:off x="6566862" y="3789400"/>
            <a:ext cx="1272034" cy="297856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300" dirty="0"/>
              <a:t>В/в катетеризация</a:t>
            </a:r>
            <a:endParaRPr lang="tr-TR" sz="1300" dirty="0"/>
          </a:p>
        </p:txBody>
      </p:sp>
      <p:sp>
        <p:nvSpPr>
          <p:cNvPr id="88" name="Dikdörtgen: Yuvarlatılmış Köşeler 87">
            <a:extLst>
              <a:ext uri="{FF2B5EF4-FFF2-40B4-BE49-F238E27FC236}">
                <a16:creationId xmlns:a16="http://schemas.microsoft.com/office/drawing/2014/main" id="{8FEED53D-53A8-43E6-A000-00CE25550EB7}"/>
              </a:ext>
            </a:extLst>
          </p:cNvPr>
          <p:cNvSpPr/>
          <p:nvPr/>
        </p:nvSpPr>
        <p:spPr>
          <a:xfrm>
            <a:off x="4244956" y="2826704"/>
            <a:ext cx="1170210" cy="412530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Проведение </a:t>
            </a:r>
            <a:r>
              <a:rPr lang="ru-RU" sz="1400" dirty="0" err="1"/>
              <a:t>дефибрилляции</a:t>
            </a:r>
            <a:endParaRPr lang="tr-TR" sz="1400" dirty="0"/>
          </a:p>
        </p:txBody>
      </p:sp>
      <p:sp>
        <p:nvSpPr>
          <p:cNvPr id="89" name="Dikdörtgen: Yuvarlatılmış Köşeler 88">
            <a:extLst>
              <a:ext uri="{FF2B5EF4-FFF2-40B4-BE49-F238E27FC236}">
                <a16:creationId xmlns:a16="http://schemas.microsoft.com/office/drawing/2014/main" id="{E695F491-C0BF-47E0-9FD0-DD45C2E219EC}"/>
              </a:ext>
            </a:extLst>
          </p:cNvPr>
          <p:cNvSpPr/>
          <p:nvPr/>
        </p:nvSpPr>
        <p:spPr>
          <a:xfrm>
            <a:off x="3630281" y="3335284"/>
            <a:ext cx="693505" cy="343769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1400" dirty="0"/>
              <a:t>ACLS</a:t>
            </a:r>
            <a:endParaRPr lang="tr-TR" sz="1400" dirty="0"/>
          </a:p>
        </p:txBody>
      </p:sp>
      <p:sp>
        <p:nvSpPr>
          <p:cNvPr id="90" name="Dikdörtgen: Yuvarlatılmış Köşeler 89">
            <a:extLst>
              <a:ext uri="{FF2B5EF4-FFF2-40B4-BE49-F238E27FC236}">
                <a16:creationId xmlns:a16="http://schemas.microsoft.com/office/drawing/2014/main" id="{44AE8886-654B-4B87-9699-930927CE582C}"/>
              </a:ext>
            </a:extLst>
          </p:cNvPr>
          <p:cNvSpPr/>
          <p:nvPr/>
        </p:nvSpPr>
        <p:spPr>
          <a:xfrm>
            <a:off x="2460071" y="2982704"/>
            <a:ext cx="1170210" cy="43383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2137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300" dirty="0"/>
              <a:t>Диагностика и лечение ИМ</a:t>
            </a:r>
            <a:endParaRPr lang="tr-TR" sz="1300" dirty="0"/>
          </a:p>
        </p:txBody>
      </p:sp>
      <p:sp>
        <p:nvSpPr>
          <p:cNvPr id="91" name="Dikdörtgen: Yuvarlatılmış Köşeler 90">
            <a:extLst>
              <a:ext uri="{FF2B5EF4-FFF2-40B4-BE49-F238E27FC236}">
                <a16:creationId xmlns:a16="http://schemas.microsoft.com/office/drawing/2014/main" id="{B650CFBC-A305-4EF5-8221-D67899062653}"/>
              </a:ext>
            </a:extLst>
          </p:cNvPr>
          <p:cNvSpPr/>
          <p:nvPr/>
        </p:nvSpPr>
        <p:spPr>
          <a:xfrm>
            <a:off x="5600134" y="2843569"/>
            <a:ext cx="1254422" cy="343769"/>
          </a:xfrm>
          <a:prstGeom prst="roundRect">
            <a:avLst/>
          </a:prstGeom>
          <a:solidFill>
            <a:srgbClr val="F5B62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300" dirty="0"/>
              <a:t>Мониторинг</a:t>
            </a:r>
            <a:endParaRPr lang="tr-TR" sz="1300" dirty="0"/>
          </a:p>
        </p:txBody>
      </p:sp>
      <p:sp>
        <p:nvSpPr>
          <p:cNvPr id="92" name="Dikdörtgen: Yuvarlatılmış Köşeler 91">
            <a:extLst>
              <a:ext uri="{FF2B5EF4-FFF2-40B4-BE49-F238E27FC236}">
                <a16:creationId xmlns:a16="http://schemas.microsoft.com/office/drawing/2014/main" id="{69920D4E-8690-4F1F-85E0-8D8919CB5D2B}"/>
              </a:ext>
            </a:extLst>
          </p:cNvPr>
          <p:cNvSpPr/>
          <p:nvPr/>
        </p:nvSpPr>
        <p:spPr>
          <a:xfrm>
            <a:off x="4090107" y="2211664"/>
            <a:ext cx="1170210" cy="476091"/>
          </a:xfrm>
          <a:prstGeom prst="roundRect">
            <a:avLst/>
          </a:prstGeom>
          <a:solidFill>
            <a:srgbClr val="92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dirty="0"/>
              <a:t>Боль в грудной клетке</a:t>
            </a:r>
            <a:endParaRPr lang="tr-TR" sz="1400" dirty="0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9D225F24-9EEE-485E-BBA0-162871E7C663}"/>
              </a:ext>
            </a:extLst>
          </p:cNvPr>
          <p:cNvSpPr/>
          <p:nvPr/>
        </p:nvSpPr>
        <p:spPr>
          <a:xfrm>
            <a:off x="2451995" y="4515008"/>
            <a:ext cx="9190947" cy="60866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Разработка программы от конечной точки до начальной</a:t>
            </a:r>
            <a:endParaRPr lang="tr-TR" dirty="0"/>
          </a:p>
        </p:txBody>
      </p:sp>
      <p:sp>
        <p:nvSpPr>
          <p:cNvPr id="11" name="Ok: Sol 10">
            <a:extLst>
              <a:ext uri="{FF2B5EF4-FFF2-40B4-BE49-F238E27FC236}">
                <a16:creationId xmlns:a16="http://schemas.microsoft.com/office/drawing/2014/main" id="{40A73135-D04A-4C39-B231-3C677A156D86}"/>
              </a:ext>
            </a:extLst>
          </p:cNvPr>
          <p:cNvSpPr/>
          <p:nvPr/>
        </p:nvSpPr>
        <p:spPr>
          <a:xfrm>
            <a:off x="2137195" y="4830520"/>
            <a:ext cx="9190947" cy="607575"/>
          </a:xfrm>
          <a:prstGeom prst="leftArrow">
            <a:avLst/>
          </a:prstGeom>
          <a:solidFill>
            <a:srgbClr val="92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программы от начальной до конечной точки</a:t>
            </a:r>
            <a:endParaRPr lang="tr-TR" dirty="0"/>
          </a:p>
        </p:txBody>
      </p:sp>
      <p:sp>
        <p:nvSpPr>
          <p:cNvPr id="93" name="Dikdörtgen 92">
            <a:extLst>
              <a:ext uri="{FF2B5EF4-FFF2-40B4-BE49-F238E27FC236}">
                <a16:creationId xmlns:a16="http://schemas.microsoft.com/office/drawing/2014/main" id="{2A6DCBC2-0B26-4E68-8863-88CD10941128}"/>
              </a:ext>
            </a:extLst>
          </p:cNvPr>
          <p:cNvSpPr/>
          <p:nvPr/>
        </p:nvSpPr>
        <p:spPr>
          <a:xfrm>
            <a:off x="21268" y="0"/>
            <a:ext cx="356420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k: Beşgen 74">
            <a:extLst>
              <a:ext uri="{FF2B5EF4-FFF2-40B4-BE49-F238E27FC236}">
                <a16:creationId xmlns:a16="http://schemas.microsoft.com/office/drawing/2014/main" id="{E106ADC1-3B38-4E68-887D-0CDBB02A3A57}"/>
              </a:ext>
            </a:extLst>
          </p:cNvPr>
          <p:cNvSpPr/>
          <p:nvPr/>
        </p:nvSpPr>
        <p:spPr>
          <a:xfrm rot="1850585">
            <a:off x="-128308" y="286379"/>
            <a:ext cx="2223760" cy="615820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Подход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4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962A120-F0A9-4A9D-B889-B16DA941B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5"/>
          <a:stretch/>
        </p:blipFill>
        <p:spPr>
          <a:xfrm rot="5400000">
            <a:off x="5488109" y="1341322"/>
            <a:ext cx="5712598" cy="3272986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DE8E624C-85D5-4E8E-B664-6A3266029599}"/>
              </a:ext>
            </a:extLst>
          </p:cNvPr>
          <p:cNvSpPr/>
          <p:nvPr/>
        </p:nvSpPr>
        <p:spPr>
          <a:xfrm>
            <a:off x="4519287" y="5834114"/>
            <a:ext cx="2179002" cy="909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</a:t>
            </a:r>
            <a:r>
              <a:rPr lang="ru-RU" dirty="0"/>
              <a:t>год</a:t>
            </a:r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1CCCA30-8CE9-4F59-BDBC-4814BF38AAD6}"/>
              </a:ext>
            </a:extLst>
          </p:cNvPr>
          <p:cNvSpPr/>
          <p:nvPr/>
        </p:nvSpPr>
        <p:spPr>
          <a:xfrm>
            <a:off x="6707914" y="5834114"/>
            <a:ext cx="5404280" cy="909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Основы жизни</a:t>
            </a:r>
            <a:endParaRPr lang="tr-TR" dirty="0"/>
          </a:p>
          <a:p>
            <a:pPr algn="ctr"/>
            <a:r>
              <a:rPr lang="ru-RU" dirty="0"/>
              <a:t>От молекулы до клетки и ткани</a:t>
            </a:r>
            <a:endParaRPr lang="en-US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72FB783-C751-4F21-B17B-0727E1267B0E}"/>
              </a:ext>
            </a:extLst>
          </p:cNvPr>
          <p:cNvSpPr/>
          <p:nvPr/>
        </p:nvSpPr>
        <p:spPr>
          <a:xfrm>
            <a:off x="6736789" y="4053437"/>
            <a:ext cx="5375406" cy="1780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Органы и системы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в норме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D4FA008-BB85-4D36-BFA5-D93686C19DE3}"/>
              </a:ext>
            </a:extLst>
          </p:cNvPr>
          <p:cNvSpPr/>
          <p:nvPr/>
        </p:nvSpPr>
        <p:spPr>
          <a:xfrm>
            <a:off x="4514474" y="4043814"/>
            <a:ext cx="2179002" cy="179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 </a:t>
            </a:r>
            <a:r>
              <a:rPr lang="ru-RU" dirty="0"/>
              <a:t>год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B1C88BC-ED2F-469C-B565-C2BB57ED4E8D}"/>
              </a:ext>
            </a:extLst>
          </p:cNvPr>
          <p:cNvSpPr/>
          <p:nvPr/>
        </p:nvSpPr>
        <p:spPr>
          <a:xfrm>
            <a:off x="6736789" y="2744400"/>
            <a:ext cx="5375406" cy="1309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Патология органов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и систем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и заболевания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9F5CB83-C908-4729-B429-5DDF10167BAE}"/>
              </a:ext>
            </a:extLst>
          </p:cNvPr>
          <p:cNvSpPr/>
          <p:nvPr/>
        </p:nvSpPr>
        <p:spPr>
          <a:xfrm>
            <a:off x="6736789" y="1031102"/>
            <a:ext cx="5375405" cy="1713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Системы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в клинике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C61D90A-E36F-4A08-9483-F93BB2A468F8}"/>
              </a:ext>
            </a:extLst>
          </p:cNvPr>
          <p:cNvSpPr/>
          <p:nvPr/>
        </p:nvSpPr>
        <p:spPr>
          <a:xfrm>
            <a:off x="6736788" y="121516"/>
            <a:ext cx="5375406" cy="9095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Системы и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профессионализм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7334585-2503-46A7-B541-9B30BE5B4BA0}"/>
              </a:ext>
            </a:extLst>
          </p:cNvPr>
          <p:cNvSpPr/>
          <p:nvPr/>
        </p:nvSpPr>
        <p:spPr>
          <a:xfrm>
            <a:off x="4514474" y="2744400"/>
            <a:ext cx="2179002" cy="129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год</a:t>
            </a:r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BE35AF0-563F-46E1-9398-117C06A77D3D}"/>
              </a:ext>
            </a:extLst>
          </p:cNvPr>
          <p:cNvSpPr/>
          <p:nvPr/>
        </p:nvSpPr>
        <p:spPr>
          <a:xfrm>
            <a:off x="4512736" y="1031102"/>
            <a:ext cx="2179002" cy="1700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 и 5 год</a:t>
            </a:r>
            <a:endParaRPr lang="tr-TR" dirty="0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4DBC4849-A663-461D-9022-E3F8A1BD00D7}"/>
              </a:ext>
            </a:extLst>
          </p:cNvPr>
          <p:cNvSpPr/>
          <p:nvPr/>
        </p:nvSpPr>
        <p:spPr>
          <a:xfrm>
            <a:off x="4512736" y="121516"/>
            <a:ext cx="2179002" cy="896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Интернатура</a:t>
            </a:r>
            <a:endParaRPr lang="tr-TR" dirty="0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DA3F1AA-3EFD-44DF-91F6-D073FC1B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64487" y="2858327"/>
            <a:ext cx="457236" cy="266917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923BD60-CC2B-4ADE-A52E-8A04DF08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7392" y="1841393"/>
            <a:ext cx="571503" cy="2669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D86E8C-966B-4F8F-B70A-5C099DF2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9" y="2740793"/>
            <a:ext cx="3482340" cy="130302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AEBAD1D-C813-4C7E-B83D-8B978C9FE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29" y="4287453"/>
            <a:ext cx="3482340" cy="130302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182B958-0A75-4AB7-AA1D-551EDBB14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02" y="1133073"/>
            <a:ext cx="3474720" cy="1485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1EEF725-9E4B-41C0-AD94-87594C80D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7" y="5898362"/>
            <a:ext cx="432353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563</Words>
  <Application>Microsoft Office PowerPoint</Application>
  <PresentationFormat>Широкоэкранный</PresentationFormat>
  <Paragraphs>191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Изменения в образовательной программе «Общая медицина»</vt:lpstr>
      <vt:lpstr>План презентации</vt:lpstr>
      <vt:lpstr>Как выглядит новая модель образовательной программы?</vt:lpstr>
      <vt:lpstr>Продолжительность бакалавриата медицинского образования</vt:lpstr>
      <vt:lpstr>Интегрированная спиральная образовательная программа</vt:lpstr>
      <vt:lpstr>Обучение основанное на компетенциях</vt:lpstr>
      <vt:lpstr>Презентация PowerPoint</vt:lpstr>
      <vt:lpstr>Презентация PowerPoint</vt:lpstr>
      <vt:lpstr>Презентация PowerPoint</vt:lpstr>
      <vt:lpstr>Структура коммити</vt:lpstr>
      <vt:lpstr>Структура Clearkship</vt:lpstr>
      <vt:lpstr>Сроки внедрения</vt:lpstr>
      <vt:lpstr>2019-2020 учебный год</vt:lpstr>
      <vt:lpstr>2020-2021 учебный год</vt:lpstr>
      <vt:lpstr>2021-2022 учебный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Changes</dc:title>
  <dc:creator>fazil serdar gurel</dc:creator>
  <cp:lastModifiedBy>Mortrus</cp:lastModifiedBy>
  <cp:revision>76</cp:revision>
  <dcterms:created xsi:type="dcterms:W3CDTF">2019-07-11T11:28:52Z</dcterms:created>
  <dcterms:modified xsi:type="dcterms:W3CDTF">2020-03-04T11:49:12Z</dcterms:modified>
</cp:coreProperties>
</file>